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73CA92DF-F571-4392-9F14-95F1A2FE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372AD-8701-45F4-8F1E-CB53F320D2B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DBADB9DD-39C0-4A0F-8DA9-3F9AEAC4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2AD5FBB3-C31F-4375-B393-33093F1B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B9C7"/>
                </a:solidFill>
              </a:defRPr>
            </a:lvl1pPr>
          </a:lstStyle>
          <a:p>
            <a:fld id="{76C848EE-C1DE-4FA8-8C7D-74A517D2C2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6438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C1466C9F-76CF-42D2-9A2F-2187D901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66BC-8469-4368-8C39-4EAB069D46F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896BFF64-BBCE-4529-8579-175482B9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5DD2767E-7159-4140-860D-1D808710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120D3-EFFC-4CD4-8FC0-2D35B7AF6A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155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70611547-57FA-406F-A81E-F36AFF0F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24B2-F0F7-4884-BA13-8CDC9A63396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FAD0F247-725D-4D56-833E-B7C43940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106663EC-EB2D-4878-9424-298F7EE9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758B6-64A2-42B1-A97B-C9EA4E0519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276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2CA8B15A-0D1D-4669-B8B7-F253199F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4B21-48A4-4A3E-870F-7F1AB8CCD90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9D23320-85FA-451E-B720-E4FD00B2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4CB87825-45EB-4E10-BD19-9E26842B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5B52F-1920-4DD9-BA20-B2C78CF7F0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037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59D5E6E-593B-464C-AFBE-683D7A4F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29B8-91B5-4781-BC25-5C2D139BFA0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39E891B-B4E9-42F6-A42D-19B4A97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50B8492-ED83-4D99-B53E-519D537C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B9C7"/>
                </a:solidFill>
              </a:defRPr>
            </a:lvl1pPr>
          </a:lstStyle>
          <a:p>
            <a:fld id="{7A68375B-8C1E-4C1F-80E0-21CC4B0C00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3359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18830164-7526-4D69-BB51-C0B9B3BD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DC03-20F8-4B0B-91CC-6B32A7A87D9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B8B5A9BD-1DAC-4301-AB46-4A51AD5D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38B5B49A-53BA-4863-BC68-DFCC02EC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30CC3-F68A-4A71-B004-C7A768C8D5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334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8D2D934B-B096-45C8-BDA3-B2552A0C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89A0-67ED-4AB3-B480-CD7CD9B6CB7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23FE2F33-43CF-4C50-8C12-2457A8BC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59AFFB61-3B4C-46FE-B9CB-48264B13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73792-5077-477E-B85C-84F394B86A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654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35915787-D0CB-4F45-886C-149B5299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45D6-6937-41EE-BA40-AD1A97AD67D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E402CD89-DCE6-44AE-892C-25C6B196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BB825900-300F-4880-969F-2453A952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146B9-47D7-4A73-B43F-4922353E01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641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DEFF9804-3E7F-43F3-ACAC-D885F111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905C-EC40-4CA3-823D-6B43F3F50E2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8431C592-BD33-4ACA-B1B1-5D2ED51B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B76D0D4E-D049-4664-8067-9ACC9508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F9CA9-FBA4-4B57-A8B3-B4649B1691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65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6EB02CD9-0EDB-48B2-9B05-E2C83E8E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8586-6C06-45CF-BD8D-9C96363AE0B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E77D1142-9044-4308-BB59-D0F8F6C0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C0707751-6FDC-4241-B9FB-5435B91C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071C5-F134-4C2C-9485-FB57331ED9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042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1E72E395-0D40-4552-9682-C07DF6AA5C73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01A17963-36DE-49FE-BB82-4F202230CF49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ECFB5D30-5F7B-4DB3-B55E-AF11C39AF8AD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7C1CE7A9-EDB4-45F1-B56E-FB879C0A142C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44CD4A1B-242C-483C-B1B4-9E4269DE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AC9F-042E-4015-8357-D4EE3C5381D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F3BFB477-A0C8-4D51-B82C-7B7451C5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3F52F029-AA91-4194-9052-A3896B82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EA695F2-B65B-41BC-BD03-F81B644DE8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351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61F62E1F-0B8C-4289-AAA0-C322077F920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3E7248DA-FA98-4E70-9321-32924DF665A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3D89D887-D3B9-4B73-A2D9-442EC7F39D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C47190E3-D367-49B0-A1DF-23D37EB74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32293B6E-97A8-4181-9AEF-BD91CBA13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916A4-EE31-47F2-A52B-FA5D8DEED79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E411A895-976B-4A15-BBE3-9B513C183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788093E1-9150-4ED5-BAEF-5108052A7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46268"/>
                </a:solidFill>
              </a:defRPr>
            </a:lvl1pPr>
          </a:lstStyle>
          <a:p>
            <a:fld id="{5E011C2A-F1AA-4612-A956-33F79B9AE59C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242A4431-A01E-42B6-8270-DD4D3BA436B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D2BE5050-1BC7-460B-A232-9B1F7933D6D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02D24B53-D4AE-45EF-AB45-A2AA4CA3314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5" r:id="rId2"/>
    <p:sldLayoutId id="2147483804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5" r:id="rId9"/>
    <p:sldLayoutId id="2147483801" r:id="rId10"/>
    <p:sldLayoutId id="21474838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zgs.gov.si/slo/gozdovi-slovenije/o-gozdovih-slovenije/lesna-zaloga/index.html" TargetMode="External"/><Relationship Id="rId7" Type="http://schemas.openxmlformats.org/officeDocument/2006/relationships/hyperlink" Target="http://www.youtube.com/watch?v=Ane5mTok0ug" TargetMode="External"/><Relationship Id="rId2" Type="http://schemas.openxmlformats.org/officeDocument/2006/relationships/hyperlink" Target="http://www.modrijan.si/slv/content/download/3154/45888/version/1/file/str+08-13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nservation.org/fmg/pages/videoplayer.aspx?videoid=23" TargetMode="External"/><Relationship Id="rId5" Type="http://schemas.openxmlformats.org/officeDocument/2006/relationships/hyperlink" Target="http://news.mongabay.com/2009/1113-brazil_amazon_deforestation.html" TargetMode="External"/><Relationship Id="rId4" Type="http://schemas.openxmlformats.org/officeDocument/2006/relationships/hyperlink" Target="http://www.modrijan.si/slv/content/download/3138/45799/version/1/file/str+04-0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injaos.cixx6.com/wp-content/uploads/2011/11/forrest_banner.jpg">
            <a:extLst>
              <a:ext uri="{FF2B5EF4-FFF2-40B4-BE49-F238E27FC236}">
                <a16:creationId xmlns:a16="http://schemas.microsoft.com/office/drawing/2014/main" id="{51C53F8E-F141-4890-8148-D7AABFA8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885950"/>
          </a:xfrm>
          <a:prstGeom prst="rect">
            <a:avLst/>
          </a:prstGeom>
          <a:noFill/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DECD25FF-43AB-413C-96C7-47CB1724D34C}"/>
              </a:ext>
            </a:extLst>
          </p:cNvPr>
          <p:cNvSpPr/>
          <p:nvPr/>
        </p:nvSpPr>
        <p:spPr>
          <a:xfrm>
            <a:off x="2915816" y="1700808"/>
            <a:ext cx="2996206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GOZD</a:t>
            </a:r>
            <a:br>
              <a:rPr lang="sl-SI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sl-SI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EKOLOGIJA</a:t>
            </a:r>
            <a:endParaRPr lang="sl-SI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http://ninjaos.cixx6.com/wp-content/uploads/2011/11/forrest_banner.jpg">
            <a:extLst>
              <a:ext uri="{FF2B5EF4-FFF2-40B4-BE49-F238E27FC236}">
                <a16:creationId xmlns:a16="http://schemas.microsoft.com/office/drawing/2014/main" id="{AE33A19D-271B-46A7-B5AC-FE75BC31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972050"/>
            <a:ext cx="9144000" cy="1885950"/>
          </a:xfrm>
          <a:prstGeom prst="rect">
            <a:avLst/>
          </a:prstGeom>
          <a:noFill/>
        </p:spPr>
      </p:pic>
      <p:sp>
        <p:nvSpPr>
          <p:cNvPr id="5125" name="PoljeZBesedilom 6">
            <a:extLst>
              <a:ext uri="{FF2B5EF4-FFF2-40B4-BE49-F238E27FC236}">
                <a16:creationId xmlns:a16="http://schemas.microsoft.com/office/drawing/2014/main" id="{D9A7ABC3-AA2F-4EFF-8216-8E53EBB7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213100"/>
            <a:ext cx="242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dirty="0"/>
              <a:t> </a:t>
            </a:r>
          </a:p>
        </p:txBody>
      </p:sp>
      <p:pic>
        <p:nvPicPr>
          <p:cNvPr id="8" name="Picture 2" descr="http://www.clker.com/cliparts/q/L/o/j/C/Q/forest-hi.png">
            <a:extLst>
              <a:ext uri="{FF2B5EF4-FFF2-40B4-BE49-F238E27FC236}">
                <a16:creationId xmlns:a16="http://schemas.microsoft.com/office/drawing/2014/main" id="{F6EAE709-6F81-4C3E-8C08-913885CE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99792" y="260648"/>
            <a:ext cx="3482752" cy="1636894"/>
          </a:xfrm>
          <a:prstGeom prst="rect">
            <a:avLst/>
          </a:prstGeom>
          <a:noFill/>
        </p:spPr>
      </p:pic>
      <p:pic>
        <p:nvPicPr>
          <p:cNvPr id="43014" name="Picture 6" descr="http://www.gasilci.org/galerija/main.php?g2_view=core.DownloadItem&amp;g2_itemId=91821&amp;g2_serialNumber=2">
            <a:extLst>
              <a:ext uri="{FF2B5EF4-FFF2-40B4-BE49-F238E27FC236}">
                <a16:creationId xmlns:a16="http://schemas.microsoft.com/office/drawing/2014/main" id="{29FC0E26-A536-4B78-8467-691C41B8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2400265" cy="18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http://wakeywakeynews.com/wp-content/uploads/2011/04/smog.jpg">
            <a:extLst>
              <a:ext uri="{FF2B5EF4-FFF2-40B4-BE49-F238E27FC236}">
                <a16:creationId xmlns:a16="http://schemas.microsoft.com/office/drawing/2014/main" id="{F83AFB72-CF37-4978-B833-12F1B63A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149080"/>
            <a:ext cx="2496714" cy="163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8" name="Picture 10" descr="http://3.bp.blogspot.com/_1v4j8qMkVFg/THRl6EZ8YDI/AAAAAAAAAA0/X5KDmmU9hn4/s640/Tropical+Rainforest_+Lacey+Creek_+Queensland_+Australia.jpg">
            <a:extLst>
              <a:ext uri="{FF2B5EF4-FFF2-40B4-BE49-F238E27FC236}">
                <a16:creationId xmlns:a16="http://schemas.microsoft.com/office/drawing/2014/main" id="{4398C537-10BB-4445-AD5D-5C25C3E2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81128"/>
            <a:ext cx="2423592" cy="181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20" name="Picture 12" descr="http://rpmbold.files.wordpress.com/2011/10/rain24-hours.jpg">
            <a:extLst>
              <a:ext uri="{FF2B5EF4-FFF2-40B4-BE49-F238E27FC236}">
                <a16:creationId xmlns:a16="http://schemas.microsoft.com/office/drawing/2014/main" id="{9525FE3F-9A11-43D0-AE74-410C48E9A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620688"/>
            <a:ext cx="2575173" cy="158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flonews.files.wordpress.com/2012/02/tree-clipart-10.gif">
            <a:extLst>
              <a:ext uri="{FF2B5EF4-FFF2-40B4-BE49-F238E27FC236}">
                <a16:creationId xmlns:a16="http://schemas.microsoft.com/office/drawing/2014/main" id="{25810ED2-4BE5-4CE9-BA1B-D5482710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1772816"/>
            <a:ext cx="5324475" cy="5219700"/>
          </a:xfrm>
          <a:prstGeom prst="rect">
            <a:avLst/>
          </a:prstGeom>
          <a:noFill/>
        </p:spPr>
      </p:pic>
      <p:sp>
        <p:nvSpPr>
          <p:cNvPr id="6147" name="PoljeZBesedilom 3">
            <a:extLst>
              <a:ext uri="{FF2B5EF4-FFF2-40B4-BE49-F238E27FC236}">
                <a16:creationId xmlns:a16="http://schemas.microsoft.com/office/drawing/2014/main" id="{F4634CC4-D2F8-4A06-95F1-86625109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8923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Rockwell" panose="02060603020205020403" pitchFamily="18" charset="0"/>
              </a:rPr>
              <a:t>Ekologija je veda, ki preučuje porazdelitev in bogastvo živih organizmov in odnose</a:t>
            </a:r>
            <a:br>
              <a:rPr lang="sl-SI" altLang="sl-SI">
                <a:latin typeface="Rockwell" panose="02060603020205020403" pitchFamily="18" charset="0"/>
              </a:rPr>
            </a:br>
            <a:r>
              <a:rPr lang="sl-SI" altLang="sl-SI">
                <a:latin typeface="Rockwell" panose="02060603020205020403" pitchFamily="18" charset="0"/>
              </a:rPr>
              <a:t>med živimi bitji ter živim in neživim okoljem.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EBFA8ADD-140E-417E-B911-6C54F8D7027A}"/>
              </a:ext>
            </a:extLst>
          </p:cNvPr>
          <p:cNvSpPr/>
          <p:nvPr/>
        </p:nvSpPr>
        <p:spPr>
          <a:xfrm>
            <a:off x="2700338" y="2420938"/>
            <a:ext cx="3024187" cy="17287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solidFill>
                  <a:schemeClr val="tx1"/>
                </a:solidFill>
                <a:latin typeface="Rockwell" pitchFamily="18" charset="0"/>
              </a:rPr>
              <a:t>EKOLOGIJA</a:t>
            </a:r>
          </a:p>
        </p:txBody>
      </p: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51D76810-C6AD-4EE8-B80E-02ABFDAC8BF6}"/>
              </a:ext>
            </a:extLst>
          </p:cNvPr>
          <p:cNvCxnSpPr/>
          <p:nvPr/>
        </p:nvCxnSpPr>
        <p:spPr>
          <a:xfrm flipH="1">
            <a:off x="2627313" y="4005263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150" name="PoljeZBesedilom 9">
            <a:extLst>
              <a:ext uri="{FF2B5EF4-FFF2-40B4-BE49-F238E27FC236}">
                <a16:creationId xmlns:a16="http://schemas.microsoft.com/office/drawing/2014/main" id="{7F6F8DC9-3F44-4ADF-8ED5-F222B4071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1628775"/>
            <a:ext cx="2720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000">
                <a:latin typeface="Rockwell" panose="02060603020205020403" pitchFamily="18" charset="0"/>
              </a:rPr>
              <a:t>POPULACIJA</a:t>
            </a:r>
            <a:br>
              <a:rPr lang="sl-SI" altLang="sl-SI" sz="1600">
                <a:latin typeface="Rockwell" panose="02060603020205020403" pitchFamily="18" charset="0"/>
              </a:rPr>
            </a:br>
            <a:r>
              <a:rPr lang="sl-SI" altLang="sl-SI" sz="1600">
                <a:latin typeface="Rockwell" panose="02060603020205020403" pitchFamily="18" charset="0"/>
              </a:rPr>
              <a:t>Je skupina osebkov </a:t>
            </a:r>
          </a:p>
          <a:p>
            <a:pPr algn="ctr"/>
            <a:r>
              <a:rPr lang="sl-SI" altLang="sl-SI" sz="1600">
                <a:latin typeface="Rockwell" panose="02060603020205020403" pitchFamily="18" charset="0"/>
              </a:rPr>
              <a:t>iste vrste, ki živijo istočano </a:t>
            </a:r>
          </a:p>
          <a:p>
            <a:pPr algn="ctr"/>
            <a:r>
              <a:rPr lang="sl-SI" altLang="sl-SI" sz="1600">
                <a:latin typeface="Rockwell" panose="02060603020205020403" pitchFamily="18" charset="0"/>
              </a:rPr>
              <a:t>na nekem območju ter </a:t>
            </a:r>
          </a:p>
          <a:p>
            <a:pPr algn="ctr"/>
            <a:r>
              <a:rPr lang="sl-SI" altLang="sl-SI" sz="1600">
                <a:latin typeface="Rockwell" panose="02060603020205020403" pitchFamily="18" charset="0"/>
              </a:rPr>
              <a:t>se med seboj parijo.</a:t>
            </a:r>
          </a:p>
        </p:txBody>
      </p:sp>
      <p:cxnSp>
        <p:nvCxnSpPr>
          <p:cNvPr id="12" name="Raven puščični konektor 11">
            <a:extLst>
              <a:ext uri="{FF2B5EF4-FFF2-40B4-BE49-F238E27FC236}">
                <a16:creationId xmlns:a16="http://schemas.microsoft.com/office/drawing/2014/main" id="{6479FA59-66A9-4BF5-A713-46E19482FA8C}"/>
              </a:ext>
            </a:extLst>
          </p:cNvPr>
          <p:cNvCxnSpPr/>
          <p:nvPr/>
        </p:nvCxnSpPr>
        <p:spPr>
          <a:xfrm>
            <a:off x="5219700" y="3933825"/>
            <a:ext cx="720725" cy="719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152" name="PoljeZBesedilom 13">
            <a:extLst>
              <a:ext uri="{FF2B5EF4-FFF2-40B4-BE49-F238E27FC236}">
                <a16:creationId xmlns:a16="http://schemas.microsoft.com/office/drawing/2014/main" id="{F05F2B39-CF1A-4925-8432-18F758466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508500"/>
            <a:ext cx="30972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400">
                <a:latin typeface="Rockwell" panose="02060603020205020403" pitchFamily="18" charset="0"/>
              </a:rPr>
              <a:t>OKOLJE</a:t>
            </a:r>
            <a:br>
              <a:rPr lang="sl-SI" altLang="sl-SI" sz="2400">
                <a:latin typeface="Rockwell" panose="02060603020205020403" pitchFamily="18" charset="0"/>
              </a:rPr>
            </a:br>
            <a:r>
              <a:rPr lang="sl-SI" altLang="sl-SI" sz="1600">
                <a:latin typeface="Rockwell" panose="02060603020205020403" pitchFamily="18" charset="0"/>
              </a:rPr>
              <a:t>Je skupek dejavnikov, </a:t>
            </a:r>
          </a:p>
          <a:p>
            <a:pPr algn="ctr"/>
            <a:r>
              <a:rPr lang="sl-SI" altLang="sl-SI" sz="1600">
                <a:latin typeface="Rockwell" panose="02060603020205020403" pitchFamily="18" charset="0"/>
              </a:rPr>
              <a:t>ki omogočajo, vplivajo </a:t>
            </a:r>
          </a:p>
          <a:p>
            <a:pPr algn="ctr"/>
            <a:r>
              <a:rPr lang="sl-SI" altLang="sl-SI" sz="1600">
                <a:latin typeface="Rockwell" panose="02060603020205020403" pitchFamily="18" charset="0"/>
              </a:rPr>
              <a:t>in odločajo o obstoju živih bitij.</a:t>
            </a:r>
          </a:p>
        </p:txBody>
      </p:sp>
      <p:cxnSp>
        <p:nvCxnSpPr>
          <p:cNvPr id="15" name="Raven puščični konektor 14">
            <a:extLst>
              <a:ext uri="{FF2B5EF4-FFF2-40B4-BE49-F238E27FC236}">
                <a16:creationId xmlns:a16="http://schemas.microsoft.com/office/drawing/2014/main" id="{E24DB467-A1A0-4ED0-BABD-FA18DBF8B3F3}"/>
              </a:ext>
            </a:extLst>
          </p:cNvPr>
          <p:cNvCxnSpPr/>
          <p:nvPr/>
        </p:nvCxnSpPr>
        <p:spPr>
          <a:xfrm flipV="1">
            <a:off x="5292725" y="2060575"/>
            <a:ext cx="935038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154" name="PoljeZBesedilom 16">
            <a:extLst>
              <a:ext uri="{FF2B5EF4-FFF2-40B4-BE49-F238E27FC236}">
                <a16:creationId xmlns:a16="http://schemas.microsoft.com/office/drawing/2014/main" id="{0C0A7A52-0A2C-4C52-8929-33CD24E9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557338"/>
            <a:ext cx="2995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400">
                <a:latin typeface="Rockwell" panose="02060603020205020403" pitchFamily="18" charset="0"/>
              </a:rPr>
              <a:t>HABITAT (bivališče)</a:t>
            </a:r>
            <a:br>
              <a:rPr lang="sl-SI" altLang="sl-SI" sz="2400">
                <a:latin typeface="Rockwell" panose="02060603020205020403" pitchFamily="18" charset="0"/>
              </a:rPr>
            </a:br>
            <a:r>
              <a:rPr lang="sl-SI" altLang="sl-SI" sz="1600">
                <a:latin typeface="Rockwell" panose="02060603020205020403" pitchFamily="18" charset="0"/>
              </a:rPr>
              <a:t>Je tisto območje, kjer je </a:t>
            </a:r>
          </a:p>
          <a:p>
            <a:pPr algn="ctr"/>
            <a:r>
              <a:rPr lang="sl-SI" altLang="sl-SI" sz="1600">
                <a:latin typeface="Rockwell" panose="02060603020205020403" pitchFamily="18" charset="0"/>
              </a:rPr>
              <a:t>najbolj ugodna kombinacija </a:t>
            </a:r>
          </a:p>
          <a:p>
            <a:pPr algn="ctr"/>
            <a:r>
              <a:rPr lang="sl-SI" altLang="sl-SI" sz="1600">
                <a:latin typeface="Rockwell" panose="02060603020205020403" pitchFamily="18" charset="0"/>
              </a:rPr>
              <a:t>dejavnikov za določeno vrsto.</a:t>
            </a:r>
          </a:p>
        </p:txBody>
      </p:sp>
      <p:cxnSp>
        <p:nvCxnSpPr>
          <p:cNvPr id="18" name="Raven puščični konektor 17">
            <a:extLst>
              <a:ext uri="{FF2B5EF4-FFF2-40B4-BE49-F238E27FC236}">
                <a16:creationId xmlns:a16="http://schemas.microsoft.com/office/drawing/2014/main" id="{D831A9CF-3C7C-47AA-8CEC-9092D3BB4914}"/>
              </a:ext>
            </a:extLst>
          </p:cNvPr>
          <p:cNvCxnSpPr/>
          <p:nvPr/>
        </p:nvCxnSpPr>
        <p:spPr>
          <a:xfrm flipH="1" flipV="1">
            <a:off x="2195513" y="1916113"/>
            <a:ext cx="1081087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156" name="PoljeZBesedilom 19">
            <a:extLst>
              <a:ext uri="{FF2B5EF4-FFF2-40B4-BE49-F238E27FC236}">
                <a16:creationId xmlns:a16="http://schemas.microsoft.com/office/drawing/2014/main" id="{AF5B2782-093F-4E5B-ADCF-469AE97F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652963"/>
            <a:ext cx="3943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>
                <a:latin typeface="Rockwell" panose="02060603020205020403" pitchFamily="18" charset="0"/>
              </a:rPr>
              <a:t>EKOSISTEM</a:t>
            </a:r>
            <a:br>
              <a:rPr lang="sl-SI" altLang="sl-SI" sz="2400">
                <a:latin typeface="Rockwell" panose="02060603020205020403" pitchFamily="18" charset="0"/>
              </a:rPr>
            </a:br>
            <a:r>
              <a:rPr lang="sl-SI" altLang="sl-SI" sz="1600">
                <a:latin typeface="Rockwell" panose="02060603020205020403" pitchFamily="18" charset="0"/>
              </a:rPr>
              <a:t>življenjska združba </a:t>
            </a:r>
          </a:p>
          <a:p>
            <a:r>
              <a:rPr lang="sl-SI" altLang="sl-SI" sz="1600">
                <a:latin typeface="Rockwell" panose="02060603020205020403" pitchFamily="18" charset="0"/>
              </a:rPr>
              <a:t>(živega + neživega – biocenoza+biotop)</a:t>
            </a:r>
            <a:br>
              <a:rPr lang="sl-SI" altLang="sl-SI" sz="2400">
                <a:latin typeface="Rockwell" panose="02060603020205020403" pitchFamily="18" charset="0"/>
              </a:rPr>
            </a:br>
            <a:endParaRPr lang="sl-SI" altLang="sl-SI" sz="2400"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jeZBesedilom 2">
            <a:extLst>
              <a:ext uri="{FF2B5EF4-FFF2-40B4-BE49-F238E27FC236}">
                <a16:creationId xmlns:a16="http://schemas.microsoft.com/office/drawing/2014/main" id="{8D2188A1-A76F-4A95-A6D5-9356FB52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4089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Rockwell" panose="02060603020205020403" pitchFamily="18" charset="0"/>
              </a:rPr>
              <a:t>Gozd je kopenski ekosistem, z drevjem porasla površina.</a:t>
            </a:r>
            <a:br>
              <a:rPr lang="sl-SI" altLang="sl-SI">
                <a:latin typeface="Rockwell" panose="02060603020205020403" pitchFamily="18" charset="0"/>
              </a:rPr>
            </a:br>
            <a:endParaRPr lang="sl-SI" altLang="sl-SI" b="1">
              <a:latin typeface="Rockwell" panose="020606030202050204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1">
                <a:latin typeface="Rockwell" panose="02060603020205020403" pitchFamily="18" charset="0"/>
              </a:rPr>
              <a:t> </a:t>
            </a:r>
            <a:r>
              <a:rPr lang="sl-SI" altLang="sl-SI">
                <a:latin typeface="Rockwell" panose="02060603020205020403" pitchFamily="18" charset="0"/>
              </a:rPr>
              <a:t>ohranja se z medsebojnim delovanjem (interakcijo) organizmov </a:t>
            </a:r>
          </a:p>
          <a:p>
            <a:r>
              <a:rPr lang="sl-SI" altLang="sl-SI">
                <a:latin typeface="Rockwell" panose="02060603020205020403" pitchFamily="18" charset="0"/>
              </a:rPr>
              <a:t> in ekoloških dejavnikov.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kar omogoča delovanje tega ekosistema sta kroženje snovi in fotosinteza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neokrnjeno delovanje gozdov je nenadomestljivo pri ohranjanju biološkega </a:t>
            </a:r>
          </a:p>
          <a:p>
            <a:r>
              <a:rPr lang="sl-SI" altLang="sl-SI">
                <a:latin typeface="Rockwell" panose="02060603020205020403" pitchFamily="18" charset="0"/>
              </a:rPr>
              <a:t>in ekološkega ravnovesja.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ustvarja gozdno mikroklimo, ki blaži klimatske ekstreme</a:t>
            </a:r>
          </a:p>
        </p:txBody>
      </p:sp>
      <p:sp>
        <p:nvSpPr>
          <p:cNvPr id="7171" name="PoljeZBesedilom 3">
            <a:extLst>
              <a:ext uri="{FF2B5EF4-FFF2-40B4-BE49-F238E27FC236}">
                <a16:creationId xmlns:a16="http://schemas.microsoft.com/office/drawing/2014/main" id="{A49E68BF-01FD-407B-9380-3EDA690C0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5400"/>
            <a:ext cx="24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Rockwell" panose="02060603020205020403" pitchFamily="18" charset="0"/>
              </a:rPr>
              <a:t> </a:t>
            </a:r>
          </a:p>
        </p:txBody>
      </p:sp>
      <p:pic>
        <p:nvPicPr>
          <p:cNvPr id="40962" name="Picture 2" descr="http://www.mister-vector.com/image-files/free-vector-art-tree-clip-art.jpg">
            <a:extLst>
              <a:ext uri="{FF2B5EF4-FFF2-40B4-BE49-F238E27FC236}">
                <a16:creationId xmlns:a16="http://schemas.microsoft.com/office/drawing/2014/main" id="{4A544F78-A48A-4ABC-8A15-A788642F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29025" y="3152775"/>
            <a:ext cx="5514975" cy="3705225"/>
          </a:xfrm>
          <a:prstGeom prst="rect">
            <a:avLst/>
          </a:prstGeom>
          <a:noFill/>
        </p:spPr>
      </p:pic>
      <p:sp>
        <p:nvSpPr>
          <p:cNvPr id="7173" name="Pravokotnik 7">
            <a:extLst>
              <a:ext uri="{FF2B5EF4-FFF2-40B4-BE49-F238E27FC236}">
                <a16:creationId xmlns:a16="http://schemas.microsoft.com/office/drawing/2014/main" id="{033E5312-141C-4C83-8151-77DDC92B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508500"/>
            <a:ext cx="2300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3600">
                <a:latin typeface="Rockwell" panose="02060603020205020403" pitchFamily="18" charset="0"/>
              </a:rPr>
              <a:t>FUNKCIJE</a:t>
            </a:r>
          </a:p>
        </p:txBody>
      </p:sp>
      <p:sp>
        <p:nvSpPr>
          <p:cNvPr id="7174" name="Pravokotnik 8">
            <a:extLst>
              <a:ext uri="{FF2B5EF4-FFF2-40B4-BE49-F238E27FC236}">
                <a16:creationId xmlns:a16="http://schemas.microsoft.com/office/drawing/2014/main" id="{281EA212-B3D1-47D7-82FB-A360DBD0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6165850"/>
            <a:ext cx="263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Rockwell" panose="02060603020205020403" pitchFamily="18" charset="0"/>
              </a:rPr>
              <a:t>VARUJE PRED EROZIJO</a:t>
            </a:r>
            <a:endParaRPr lang="sl-SI" altLang="sl-SI"/>
          </a:p>
        </p:txBody>
      </p:sp>
      <p:sp>
        <p:nvSpPr>
          <p:cNvPr id="7175" name="Pravokotnik 9">
            <a:extLst>
              <a:ext uri="{FF2B5EF4-FFF2-40B4-BE49-F238E27FC236}">
                <a16:creationId xmlns:a16="http://schemas.microsoft.com/office/drawing/2014/main" id="{E4869EDE-F3ED-4D47-9B8C-4AA1A7DE2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4290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Rockwell" panose="02060603020205020403" pitchFamily="18" charset="0"/>
              </a:rPr>
              <a:t> ZADRŽUJE VODO</a:t>
            </a:r>
          </a:p>
        </p:txBody>
      </p:sp>
      <p:sp>
        <p:nvSpPr>
          <p:cNvPr id="7176" name="Pravokotnik 10">
            <a:extLst>
              <a:ext uri="{FF2B5EF4-FFF2-40B4-BE49-F238E27FC236}">
                <a16:creationId xmlns:a16="http://schemas.microsoft.com/office/drawing/2014/main" id="{FF6397EB-5319-4E56-A9ED-1DC446595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51656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Rockwell" panose="02060603020205020403" pitchFamily="18" charset="0"/>
              </a:rPr>
              <a:t>BLAŽI VETROVE</a:t>
            </a:r>
          </a:p>
        </p:txBody>
      </p:sp>
      <p:sp>
        <p:nvSpPr>
          <p:cNvPr id="7177" name="Pravokotnik 11">
            <a:extLst>
              <a:ext uri="{FF2B5EF4-FFF2-40B4-BE49-F238E27FC236}">
                <a16:creationId xmlns:a16="http://schemas.microsoft.com/office/drawing/2014/main" id="{B9E5A525-A50D-4298-8AC3-111EBCE3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5072063"/>
            <a:ext cx="174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>
                <a:latin typeface="Rockwell" panose="02060603020205020403" pitchFamily="18" charset="0"/>
              </a:rPr>
              <a:t>PROIZVODNJA</a:t>
            </a:r>
          </a:p>
          <a:p>
            <a:pPr algn="ctr"/>
            <a:r>
              <a:rPr lang="sl-SI" altLang="sl-SI">
                <a:latin typeface="Rockwell" panose="02060603020205020403" pitchFamily="18" charset="0"/>
              </a:rPr>
              <a:t>LESA</a:t>
            </a:r>
          </a:p>
        </p:txBody>
      </p:sp>
      <p:sp>
        <p:nvSpPr>
          <p:cNvPr id="7178" name="Pravokotnik 12">
            <a:extLst>
              <a:ext uri="{FF2B5EF4-FFF2-40B4-BE49-F238E27FC236}">
                <a16:creationId xmlns:a16="http://schemas.microsoft.com/office/drawing/2014/main" id="{6C158BFA-496B-41AB-8174-97788E09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3797300"/>
            <a:ext cx="248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>
                <a:latin typeface="Rockwell" panose="02060603020205020403" pitchFamily="18" charset="0"/>
              </a:rPr>
              <a:t>NUDI ORGANIZMOM </a:t>
            </a:r>
          </a:p>
          <a:p>
            <a:pPr algn="ctr"/>
            <a:r>
              <a:rPr lang="sl-SI" altLang="sl-SI">
                <a:latin typeface="Rockwell" panose="02060603020205020403" pitchFamily="18" charset="0"/>
              </a:rPr>
              <a:t>PREŽIVETJE</a:t>
            </a:r>
          </a:p>
        </p:txBody>
      </p:sp>
      <p:sp>
        <p:nvSpPr>
          <p:cNvPr id="7179" name="PoljeZBesedilom 13">
            <a:extLst>
              <a:ext uri="{FF2B5EF4-FFF2-40B4-BE49-F238E27FC236}">
                <a16:creationId xmlns:a16="http://schemas.microsoft.com/office/drawing/2014/main" id="{A6898828-598A-4A4D-930C-A4870A0E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643438"/>
            <a:ext cx="2986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Tx/>
              <a:buChar char="-"/>
            </a:pPr>
            <a:r>
              <a:rPr lang="sl-SI" altLang="sl-SI">
                <a:latin typeface="Rockwell" panose="02060603020205020403" pitchFamily="18" charset="0"/>
              </a:rPr>
              <a:t> PROIZVODNA</a:t>
            </a:r>
            <a:br>
              <a:rPr lang="sl-SI" altLang="sl-SI">
                <a:latin typeface="Rockwell" panose="02060603020205020403" pitchFamily="18" charset="0"/>
              </a:rPr>
            </a:br>
            <a:r>
              <a:rPr lang="sl-SI" altLang="sl-SI">
                <a:latin typeface="Rockwell" panose="02060603020205020403" pitchFamily="18" charset="0"/>
              </a:rPr>
              <a:t>- EKOLOŠKO-VAROVALNA</a:t>
            </a:r>
          </a:p>
          <a:p>
            <a:pPr>
              <a:buFontTx/>
              <a:buChar char="-"/>
            </a:pPr>
            <a:r>
              <a:rPr lang="sl-SI" altLang="sl-SI">
                <a:latin typeface="Rockwell" panose="02060603020205020403" pitchFamily="18" charset="0"/>
              </a:rPr>
              <a:t> SOCIALNA</a:t>
            </a:r>
          </a:p>
          <a:p>
            <a:pPr>
              <a:buFontTx/>
              <a:buChar char="-"/>
            </a:pPr>
            <a:r>
              <a:rPr lang="sl-SI" altLang="sl-SI">
                <a:latin typeface="Rockwell" panose="02060603020205020403" pitchFamily="18" charset="0"/>
              </a:rPr>
              <a:t> BIVANJSKA</a:t>
            </a:r>
          </a:p>
        </p:txBody>
      </p:sp>
      <p:sp>
        <p:nvSpPr>
          <p:cNvPr id="7180" name="Pravokotnik 14">
            <a:extLst>
              <a:ext uri="{FF2B5EF4-FFF2-40B4-BE49-F238E27FC236}">
                <a16:creationId xmlns:a16="http://schemas.microsoft.com/office/drawing/2014/main" id="{3A33CDF3-08BD-46B9-9C31-A2C404AED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3357563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>
                <a:latin typeface="Rockwell" panose="02060603020205020403" pitchFamily="18" charset="0"/>
              </a:rPr>
              <a:t>REKREACIJA</a:t>
            </a:r>
          </a:p>
        </p:txBody>
      </p:sp>
      <p:sp>
        <p:nvSpPr>
          <p:cNvPr id="7181" name="Pravokotnik 15">
            <a:extLst>
              <a:ext uri="{FF2B5EF4-FFF2-40B4-BE49-F238E27FC236}">
                <a16:creationId xmlns:a16="http://schemas.microsoft.com/office/drawing/2014/main" id="{E4D5DA0A-A0B1-465C-BCD6-4295FB92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4071938"/>
            <a:ext cx="132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>
                <a:latin typeface="Rockwell" panose="02060603020205020403" pitchFamily="18" charset="0"/>
              </a:rPr>
              <a:t>UČNA POT</a:t>
            </a:r>
          </a:p>
        </p:txBody>
      </p:sp>
      <p:sp>
        <p:nvSpPr>
          <p:cNvPr id="7182" name="Pravokotnik 16">
            <a:extLst>
              <a:ext uri="{FF2B5EF4-FFF2-40B4-BE49-F238E27FC236}">
                <a16:creationId xmlns:a16="http://schemas.microsoft.com/office/drawing/2014/main" id="{C13EDB7A-31A0-4B54-84DD-DE245206C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6215063"/>
            <a:ext cx="1239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>
                <a:latin typeface="Rockwell" panose="02060603020205020403" pitchFamily="18" charset="0"/>
              </a:rPr>
              <a:t>ESTETIKA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840631A9-B632-4E70-AD8E-FFE42F0C6463}"/>
              </a:ext>
            </a:extLst>
          </p:cNvPr>
          <p:cNvSpPr/>
          <p:nvPr/>
        </p:nvSpPr>
        <p:spPr>
          <a:xfrm>
            <a:off x="467544" y="0"/>
            <a:ext cx="48359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VRSTE GOZDOV:</a:t>
            </a:r>
          </a:p>
        </p:txBody>
      </p:sp>
      <p:sp>
        <p:nvSpPr>
          <p:cNvPr id="8195" name="PoljeZBesedilom 2">
            <a:extLst>
              <a:ext uri="{FF2B5EF4-FFF2-40B4-BE49-F238E27FC236}">
                <a16:creationId xmlns:a16="http://schemas.microsoft.com/office/drawing/2014/main" id="{1DDD58E2-387B-4836-8331-496CE90FE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5376863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latin typeface="Rockwell" panose="02060603020205020403" pitchFamily="18" charset="0"/>
              </a:rPr>
              <a:t>TROPSKI GOZDOVI:</a:t>
            </a:r>
          </a:p>
          <a:p>
            <a:endParaRPr lang="sl-SI" altLang="sl-SI">
              <a:latin typeface="Rockwell" panose="020606030202050204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letno pade nad 2000mm padavin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temperature so nad 25°C vse leto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v 1km² najdemo tudi do 100 različnih vrst rastlin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tla so sprana zaradi nenehnih padavin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v notranjost prodre le malo svetlobe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>
              <a:latin typeface="Rockwell" panose="02060603020205020403" pitchFamily="18" charset="0"/>
            </a:endParaRPr>
          </a:p>
          <a:p>
            <a:r>
              <a:rPr lang="sl-SI" altLang="sl-SI">
                <a:latin typeface="Rockwell" panose="02060603020205020403" pitchFamily="18" charset="0"/>
              </a:rPr>
              <a:t>GOZDOVI ZMERNEGA PASU:</a:t>
            </a:r>
          </a:p>
          <a:p>
            <a:endParaRPr lang="sl-SI" altLang="sl-SI">
              <a:latin typeface="Rockwell" panose="020606030202050204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so listnati, iglasti ali mešani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temperature nihajo med -30 in 30°C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na 1km² so 3-4 vrste dreves</a:t>
            </a:r>
          </a:p>
          <a:p>
            <a:endParaRPr lang="sl-SI" altLang="sl-SI">
              <a:latin typeface="Rockwell" panose="02060603020205020403" pitchFamily="18" charset="0"/>
            </a:endParaRPr>
          </a:p>
          <a:p>
            <a:r>
              <a:rPr lang="sl-SI" altLang="sl-SI">
                <a:latin typeface="Rockwell" panose="02060603020205020403" pitchFamily="18" charset="0"/>
              </a:rPr>
              <a:t>BOREALNI GOZDOVI:</a:t>
            </a:r>
            <a:br>
              <a:rPr lang="sl-SI" altLang="sl-SI">
                <a:latin typeface="Rockwell" panose="02060603020205020403" pitchFamily="18" charset="0"/>
              </a:rPr>
            </a:br>
            <a:endParaRPr lang="sl-SI" altLang="sl-SI">
              <a:latin typeface="Rockwell" panose="020606030202050204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je v glavnem iglasti gozd (tajga)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uspevajo na hladnem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400-100mm padavin na leto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smreka in bor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Rockwell" panose="02060603020205020403" pitchFamily="18" charset="0"/>
              </a:rPr>
              <a:t> prst je revna in kisla</a:t>
            </a:r>
            <a:br>
              <a:rPr lang="sl-SI" altLang="sl-SI"/>
            </a:br>
            <a:br>
              <a:rPr lang="sl-SI" altLang="sl-SI"/>
            </a:br>
            <a:br>
              <a:rPr lang="sl-SI" altLang="sl-SI"/>
            </a:br>
            <a:br>
              <a:rPr lang="sl-SI" altLang="sl-SI"/>
            </a:br>
            <a:endParaRPr lang="sl-SI" altLang="sl-SI"/>
          </a:p>
        </p:txBody>
      </p:sp>
      <p:pic>
        <p:nvPicPr>
          <p:cNvPr id="8196" name="Picture 2" descr="http://charolearning.com/images/rainforest_location_map001.gif">
            <a:extLst>
              <a:ext uri="{FF2B5EF4-FFF2-40B4-BE49-F238E27FC236}">
                <a16:creationId xmlns:a16="http://schemas.microsoft.com/office/drawing/2014/main" id="{B56A33E7-D807-43D2-9324-EC39F70E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9020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aperfectworld.org/clipart/Nature/forest02.gif">
            <a:extLst>
              <a:ext uri="{FF2B5EF4-FFF2-40B4-BE49-F238E27FC236}">
                <a16:creationId xmlns:a16="http://schemas.microsoft.com/office/drawing/2014/main" id="{457B9556-A1F8-4C14-9778-6010F70A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352925"/>
            <a:ext cx="2876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399E544C-74F2-4D64-86BF-33FBC480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0396"/>
          <a:stretch>
            <a:fillRect/>
          </a:stretch>
        </p:blipFill>
        <p:spPr bwMode="auto">
          <a:xfrm>
            <a:off x="5508104" y="260648"/>
            <a:ext cx="3245988" cy="248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4" descr="http://www2.arnes.si/~soppzupa/elek/prevodniki/drevo-g.gif">
            <a:extLst>
              <a:ext uri="{FF2B5EF4-FFF2-40B4-BE49-F238E27FC236}">
                <a16:creationId xmlns:a16="http://schemas.microsoft.com/office/drawing/2014/main" id="{EB517971-AF14-42B3-A0B1-1B2AE44F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554538"/>
            <a:ext cx="2730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631C19A3-1CF6-4F75-B0D1-78EAC40F85AD}"/>
              </a:ext>
            </a:extLst>
          </p:cNvPr>
          <p:cNvCxnSpPr/>
          <p:nvPr/>
        </p:nvCxnSpPr>
        <p:spPr>
          <a:xfrm>
            <a:off x="1403350" y="3860800"/>
            <a:ext cx="576263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C0BB92A1-D8AD-4DF3-92A5-E68817B05C14}"/>
              </a:ext>
            </a:extLst>
          </p:cNvPr>
          <p:cNvCxnSpPr/>
          <p:nvPr/>
        </p:nvCxnSpPr>
        <p:spPr>
          <a:xfrm flipV="1">
            <a:off x="4067175" y="4221163"/>
            <a:ext cx="576263" cy="720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22" name="PoljeZBesedilom 9">
            <a:extLst>
              <a:ext uri="{FF2B5EF4-FFF2-40B4-BE49-F238E27FC236}">
                <a16:creationId xmlns:a16="http://schemas.microsoft.com/office/drawing/2014/main" id="{01C2F477-AC9B-4C9A-AEB5-546434A72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573463"/>
            <a:ext cx="892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>
                <a:latin typeface="Rockwell" panose="02060603020205020403" pitchFamily="18" charset="0"/>
              </a:rPr>
              <a:t>CO₂</a:t>
            </a:r>
          </a:p>
        </p:txBody>
      </p:sp>
      <p:sp>
        <p:nvSpPr>
          <p:cNvPr id="9223" name="Pravokotnik 11">
            <a:extLst>
              <a:ext uri="{FF2B5EF4-FFF2-40B4-BE49-F238E27FC236}">
                <a16:creationId xmlns:a16="http://schemas.microsoft.com/office/drawing/2014/main" id="{43410F16-991D-4634-9DB7-C32E2682D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860800"/>
            <a:ext cx="61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>
                <a:latin typeface="Rockwell" panose="02060603020205020403" pitchFamily="18" charset="0"/>
              </a:rPr>
              <a:t>O₂</a:t>
            </a:r>
          </a:p>
        </p:txBody>
      </p:sp>
      <p:cxnSp>
        <p:nvCxnSpPr>
          <p:cNvPr id="14" name="Raven puščični konektor 13">
            <a:extLst>
              <a:ext uri="{FF2B5EF4-FFF2-40B4-BE49-F238E27FC236}">
                <a16:creationId xmlns:a16="http://schemas.microsoft.com/office/drawing/2014/main" id="{40F75912-13BA-40C8-B31A-921C57BB2FA5}"/>
              </a:ext>
            </a:extLst>
          </p:cNvPr>
          <p:cNvCxnSpPr/>
          <p:nvPr/>
        </p:nvCxnSpPr>
        <p:spPr>
          <a:xfrm flipV="1">
            <a:off x="1908175" y="6308725"/>
            <a:ext cx="576263" cy="404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konektor 15">
            <a:extLst>
              <a:ext uri="{FF2B5EF4-FFF2-40B4-BE49-F238E27FC236}">
                <a16:creationId xmlns:a16="http://schemas.microsoft.com/office/drawing/2014/main" id="{298238EF-0915-448B-A00C-716165EFF69B}"/>
              </a:ext>
            </a:extLst>
          </p:cNvPr>
          <p:cNvCxnSpPr/>
          <p:nvPr/>
        </p:nvCxnSpPr>
        <p:spPr>
          <a:xfrm flipV="1">
            <a:off x="2987675" y="3284538"/>
            <a:ext cx="0" cy="10810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Pravokotnik 16">
            <a:extLst>
              <a:ext uri="{FF2B5EF4-FFF2-40B4-BE49-F238E27FC236}">
                <a16:creationId xmlns:a16="http://schemas.microsoft.com/office/drawing/2014/main" id="{04170E86-6040-429E-9F44-C9071A17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781300"/>
            <a:ext cx="847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>
                <a:latin typeface="Rockwell" panose="02060603020205020403" pitchFamily="18" charset="0"/>
              </a:rPr>
              <a:t>H</a:t>
            </a:r>
            <a:r>
              <a:rPr lang="sl-SI" altLang="sl-SI" sz="280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sl-SI" altLang="sl-SI" sz="2800">
                <a:latin typeface="Rockwell" panose="02060603020205020403" pitchFamily="18" charset="0"/>
              </a:rPr>
              <a:t>O</a:t>
            </a:r>
          </a:p>
        </p:txBody>
      </p:sp>
      <p:sp>
        <p:nvSpPr>
          <p:cNvPr id="9227" name="Pravokotnik 17">
            <a:extLst>
              <a:ext uri="{FF2B5EF4-FFF2-40B4-BE49-F238E27FC236}">
                <a16:creationId xmlns:a16="http://schemas.microsoft.com/office/drawing/2014/main" id="{9EA22B1E-738D-4098-AD4F-8AAEB1290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334125"/>
            <a:ext cx="84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>
                <a:latin typeface="Rockwell" panose="02060603020205020403" pitchFamily="18" charset="0"/>
              </a:rPr>
              <a:t>H</a:t>
            </a:r>
            <a:r>
              <a:rPr lang="sl-SI" altLang="sl-SI" sz="280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sl-SI" altLang="sl-SI" sz="2800">
                <a:latin typeface="Rockwell" panose="02060603020205020403" pitchFamily="18" charset="0"/>
              </a:rPr>
              <a:t>O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D49BA746-F4CA-43AD-B062-70934730A79B}"/>
              </a:ext>
            </a:extLst>
          </p:cNvPr>
          <p:cNvSpPr/>
          <p:nvPr/>
        </p:nvSpPr>
        <p:spPr>
          <a:xfrm>
            <a:off x="395536" y="0"/>
            <a:ext cx="458170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GOZDNA SESTAVA IN</a:t>
            </a:r>
            <a:br>
              <a:rPr lang="sl-SI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sl-SI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KROŽENJE SNOVI: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66D2111-0DA1-4B0C-B1E4-52754139A3F9}"/>
              </a:ext>
            </a:extLst>
          </p:cNvPr>
          <p:cNvSpPr txBox="1"/>
          <p:nvPr/>
        </p:nvSpPr>
        <p:spPr>
          <a:xfrm>
            <a:off x="5572125" y="4286250"/>
            <a:ext cx="2709863" cy="1754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Rockwell" pitchFamily="18" charset="0"/>
              </a:rPr>
              <a:t>Slovenija je 3. v Evropi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Rockwell" pitchFamily="18" charset="0"/>
              </a:rPr>
              <a:t>po gozdnatosti z 60%.</a:t>
            </a:r>
            <a:br>
              <a:rPr lang="sl-SI" dirty="0">
                <a:latin typeface="Rockwell" pitchFamily="18" charset="0"/>
              </a:rPr>
            </a:br>
            <a:br>
              <a:rPr lang="sl-SI" dirty="0">
                <a:latin typeface="Rockwell" pitchFamily="18" charset="0"/>
              </a:rPr>
            </a:br>
            <a:r>
              <a:rPr lang="sl-SI" dirty="0">
                <a:latin typeface="Rockwell" pitchFamily="18" charset="0"/>
              </a:rPr>
              <a:t>Če človek ne bi posegal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Rockwell" pitchFamily="18" charset="0"/>
              </a:rPr>
              <a:t>v naravo, bi bilo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Rockwell" pitchFamily="18" charset="0"/>
              </a:rPr>
              <a:t>pokritega 93% površja.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C846EA71-D6BB-44B6-87DC-B15718227E8E}"/>
              </a:ext>
            </a:extLst>
          </p:cNvPr>
          <p:cNvSpPr/>
          <p:nvPr/>
        </p:nvSpPr>
        <p:spPr>
          <a:xfrm>
            <a:off x="467544" y="0"/>
            <a:ext cx="62445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OGROŽENOST GOZDOV:</a:t>
            </a:r>
          </a:p>
        </p:txBody>
      </p:sp>
      <p:pic>
        <p:nvPicPr>
          <p:cNvPr id="37890" name="Picture 2" descr="http://www.freeclipartnow.com/d/31256-1/forest-fire.jpg">
            <a:extLst>
              <a:ext uri="{FF2B5EF4-FFF2-40B4-BE49-F238E27FC236}">
                <a16:creationId xmlns:a16="http://schemas.microsoft.com/office/drawing/2014/main" id="{2AD84B41-B3C8-4656-95AC-70D2D4D7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prstClr val="black"/>
              <a:srgbClr val="F2B1A4">
                <a:tint val="45000"/>
                <a:satMod val="400000"/>
              </a:srgbClr>
            </a:duotone>
          </a:blip>
          <a:srcRect t="2015" r="1545"/>
          <a:stretch>
            <a:fillRect/>
          </a:stretch>
        </p:blipFill>
        <p:spPr bwMode="auto">
          <a:xfrm>
            <a:off x="0" y="3356992"/>
            <a:ext cx="6156176" cy="3501008"/>
          </a:xfrm>
          <a:prstGeom prst="rect">
            <a:avLst/>
          </a:prstGeom>
          <a:noFill/>
        </p:spPr>
      </p:pic>
      <p:sp>
        <p:nvSpPr>
          <p:cNvPr id="10244" name="Pravokotnik 5">
            <a:extLst>
              <a:ext uri="{FF2B5EF4-FFF2-40B4-BE49-F238E27FC236}">
                <a16:creationId xmlns:a16="http://schemas.microsoft.com/office/drawing/2014/main" id="{4AD84130-4EA1-4988-AEFC-1461A2FB0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57563"/>
            <a:ext cx="170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3600">
                <a:latin typeface="Rockwell" panose="02060603020205020403" pitchFamily="18" charset="0"/>
              </a:rPr>
              <a:t>POŽAR</a:t>
            </a:r>
          </a:p>
        </p:txBody>
      </p:sp>
      <p:sp>
        <p:nvSpPr>
          <p:cNvPr id="10245" name="Pravokotnik 6">
            <a:extLst>
              <a:ext uri="{FF2B5EF4-FFF2-40B4-BE49-F238E27FC236}">
                <a16:creationId xmlns:a16="http://schemas.microsoft.com/office/drawing/2014/main" id="{F233636C-9A33-4ECF-A7ED-8D0A2DC92E69}"/>
              </a:ext>
            </a:extLst>
          </p:cNvPr>
          <p:cNvSpPr>
            <a:spLocks noChangeArrowheads="1"/>
          </p:cNvSpPr>
          <p:nvPr/>
        </p:nvSpPr>
        <p:spPr bwMode="auto">
          <a:xfrm rot="-719904">
            <a:off x="1933575" y="5397500"/>
            <a:ext cx="377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3600">
                <a:latin typeface="Rockwell" panose="02060603020205020403" pitchFamily="18" charset="0"/>
              </a:rPr>
              <a:t>DEFORESTACIJA</a:t>
            </a:r>
          </a:p>
        </p:txBody>
      </p:sp>
      <p:sp>
        <p:nvSpPr>
          <p:cNvPr id="10246" name="Pravokotnik 7">
            <a:extLst>
              <a:ext uri="{FF2B5EF4-FFF2-40B4-BE49-F238E27FC236}">
                <a16:creationId xmlns:a16="http://schemas.microsoft.com/office/drawing/2014/main" id="{973FD86C-3425-42F1-A2EB-FD94B7974594}"/>
              </a:ext>
            </a:extLst>
          </p:cNvPr>
          <p:cNvSpPr>
            <a:spLocks noChangeArrowheads="1"/>
          </p:cNvSpPr>
          <p:nvPr/>
        </p:nvSpPr>
        <p:spPr bwMode="auto">
          <a:xfrm rot="-1232177">
            <a:off x="3203575" y="3213100"/>
            <a:ext cx="130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3600">
                <a:latin typeface="Rockwell" panose="02060603020205020403" pitchFamily="18" charset="0"/>
              </a:rPr>
              <a:t>SUŠA</a:t>
            </a:r>
          </a:p>
        </p:txBody>
      </p:sp>
      <p:sp>
        <p:nvSpPr>
          <p:cNvPr id="10247" name="Pravokotnik 8">
            <a:extLst>
              <a:ext uri="{FF2B5EF4-FFF2-40B4-BE49-F238E27FC236}">
                <a16:creationId xmlns:a16="http://schemas.microsoft.com/office/drawing/2014/main" id="{ED834253-3966-47B3-A2A1-99D0D6792A23}"/>
              </a:ext>
            </a:extLst>
          </p:cNvPr>
          <p:cNvSpPr>
            <a:spLocks noChangeArrowheads="1"/>
          </p:cNvSpPr>
          <p:nvPr/>
        </p:nvSpPr>
        <p:spPr bwMode="auto">
          <a:xfrm rot="837950">
            <a:off x="1136650" y="4316413"/>
            <a:ext cx="3849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3600">
                <a:latin typeface="Rockwell" panose="02060603020205020403" pitchFamily="18" charset="0"/>
              </a:rPr>
              <a:t>ONESNAŽENOST</a:t>
            </a:r>
          </a:p>
        </p:txBody>
      </p:sp>
      <p:sp>
        <p:nvSpPr>
          <p:cNvPr id="10248" name="PoljeZBesedilom 10">
            <a:extLst>
              <a:ext uri="{FF2B5EF4-FFF2-40B4-BE49-F238E27FC236}">
                <a16:creationId xmlns:a16="http://schemas.microsoft.com/office/drawing/2014/main" id="{5C2C1249-C2ED-4EF9-BF47-DCE1A8AEF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68413"/>
            <a:ext cx="35575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GLOBALNO SEGREVANJE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TUJERODNE VRSTE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INDUSTRIJSKO ONESNAŽENJE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ŠKODLJIVCI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DIVJA ODLAGALIŠČA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POŽARI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 VREME</a:t>
            </a:r>
          </a:p>
        </p:txBody>
      </p:sp>
      <p:sp>
        <p:nvSpPr>
          <p:cNvPr id="10249" name="Pravokotnik 11">
            <a:extLst>
              <a:ext uri="{FF2B5EF4-FFF2-40B4-BE49-F238E27FC236}">
                <a16:creationId xmlns:a16="http://schemas.microsoft.com/office/drawing/2014/main" id="{633C5829-F2AB-4390-974E-8A514DEEC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716338"/>
            <a:ext cx="2757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3600">
                <a:latin typeface="Rockwell" panose="02060603020205020403" pitchFamily="18" charset="0"/>
              </a:rPr>
              <a:t>ŠKODLJIVCI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A8A70AA7-C323-48C9-8530-5D7A4749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420888"/>
            <a:ext cx="1872208" cy="290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9F5C93B0-E712-4247-BA89-B9444136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373216"/>
            <a:ext cx="2016224" cy="129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http://www.net.hr/2007/08/24/0002007.17.jpg">
            <a:extLst>
              <a:ext uri="{FF2B5EF4-FFF2-40B4-BE49-F238E27FC236}">
                <a16:creationId xmlns:a16="http://schemas.microsoft.com/office/drawing/2014/main" id="{1E2C716A-7DBC-427D-8023-1F606BD2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052736"/>
            <a:ext cx="2232248" cy="192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42CD7974-2879-44E9-93E2-447414BAA2B4}"/>
              </a:ext>
            </a:extLst>
          </p:cNvPr>
          <p:cNvSpPr/>
          <p:nvPr/>
        </p:nvSpPr>
        <p:spPr>
          <a:xfrm>
            <a:off x="107504" y="0"/>
            <a:ext cx="24555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REŠITVE:</a:t>
            </a:r>
          </a:p>
        </p:txBody>
      </p:sp>
      <p:sp>
        <p:nvSpPr>
          <p:cNvPr id="11267" name="Pravokotnik 3">
            <a:extLst>
              <a:ext uri="{FF2B5EF4-FFF2-40B4-BE49-F238E27FC236}">
                <a16:creationId xmlns:a16="http://schemas.microsoft.com/office/drawing/2014/main" id="{5FF739DE-B49D-4C85-8868-B1D45C496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2560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3600">
                <a:latin typeface="Rockwell" panose="02060603020205020403" pitchFamily="18" charset="0"/>
              </a:rPr>
              <a:t>ZASAJANJE</a:t>
            </a:r>
          </a:p>
        </p:txBody>
      </p:sp>
      <p:sp>
        <p:nvSpPr>
          <p:cNvPr id="11268" name="Pravokotnik 4">
            <a:extLst>
              <a:ext uri="{FF2B5EF4-FFF2-40B4-BE49-F238E27FC236}">
                <a16:creationId xmlns:a16="http://schemas.microsoft.com/office/drawing/2014/main" id="{102C2E9B-9692-4C2C-AB83-BD84F5EF5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125538"/>
            <a:ext cx="4518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3600">
                <a:latin typeface="Rockwell" panose="02060603020205020403" pitchFamily="18" charset="0"/>
              </a:rPr>
              <a:t>GOZDNI REZERVATI</a:t>
            </a:r>
          </a:p>
        </p:txBody>
      </p:sp>
      <p:sp>
        <p:nvSpPr>
          <p:cNvPr id="6" name="Puščica dol 5">
            <a:extLst>
              <a:ext uri="{FF2B5EF4-FFF2-40B4-BE49-F238E27FC236}">
                <a16:creationId xmlns:a16="http://schemas.microsoft.com/office/drawing/2014/main" id="{600B0279-2930-48B5-9BC6-04C2C8EAE913}"/>
              </a:ext>
            </a:extLst>
          </p:cNvPr>
          <p:cNvSpPr/>
          <p:nvPr/>
        </p:nvSpPr>
        <p:spPr>
          <a:xfrm>
            <a:off x="1116013" y="1773238"/>
            <a:ext cx="360362" cy="7921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270" name="PoljeZBesedilom 6">
            <a:extLst>
              <a:ext uri="{FF2B5EF4-FFF2-40B4-BE49-F238E27FC236}">
                <a16:creationId xmlns:a16="http://schemas.microsoft.com/office/drawing/2014/main" id="{2195891D-4CA3-47C9-833C-56D7527CB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08275"/>
            <a:ext cx="35417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V Evopi letno nadomestimo </a:t>
            </a:r>
          </a:p>
          <a:p>
            <a:r>
              <a:rPr lang="sl-SI" altLang="sl-SI"/>
              <a:t>cca. 4000 km² gozdnega območja.</a:t>
            </a:r>
          </a:p>
          <a:p>
            <a:endParaRPr lang="sl-SI" altLang="sl-SI"/>
          </a:p>
          <a:p>
            <a:r>
              <a:rPr lang="sl-SI" altLang="sl-SI"/>
              <a:t>Proces je uveljavljen predvsem </a:t>
            </a:r>
          </a:p>
          <a:p>
            <a:r>
              <a:rPr lang="sl-SI" altLang="sl-SI"/>
              <a:t>v nordijskih državah.</a:t>
            </a:r>
          </a:p>
        </p:txBody>
      </p:sp>
      <p:sp>
        <p:nvSpPr>
          <p:cNvPr id="8" name="Puščica dol 7">
            <a:extLst>
              <a:ext uri="{FF2B5EF4-FFF2-40B4-BE49-F238E27FC236}">
                <a16:creationId xmlns:a16="http://schemas.microsoft.com/office/drawing/2014/main" id="{C29037AD-7C13-4A47-89BF-1B87364129CA}"/>
              </a:ext>
            </a:extLst>
          </p:cNvPr>
          <p:cNvSpPr/>
          <p:nvPr/>
        </p:nvSpPr>
        <p:spPr>
          <a:xfrm>
            <a:off x="6227763" y="1773238"/>
            <a:ext cx="360362" cy="7921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272" name="PoljeZBesedilom 8">
            <a:extLst>
              <a:ext uri="{FF2B5EF4-FFF2-40B4-BE49-F238E27FC236}">
                <a16:creationId xmlns:a16="http://schemas.microsoft.com/office/drawing/2014/main" id="{14D9C8A8-586B-4383-BBEA-FEF9F767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214563"/>
            <a:ext cx="4098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So območja, zaščitena pred vsemi </a:t>
            </a:r>
          </a:p>
          <a:p>
            <a:r>
              <a:rPr lang="sl-SI" altLang="sl-SI"/>
              <a:t>oblikami izrabljanja v korist okolja </a:t>
            </a:r>
          </a:p>
          <a:p>
            <a:r>
              <a:rPr lang="sl-SI" altLang="sl-SI"/>
              <a:t>in ljudi.</a:t>
            </a:r>
          </a:p>
          <a:p>
            <a:endParaRPr lang="sl-SI" altLang="sl-SI"/>
          </a:p>
          <a:p>
            <a:r>
              <a:rPr lang="sl-SI" altLang="sl-SI"/>
              <a:t>Danes so narodni parki in rezervati še </a:t>
            </a:r>
          </a:p>
          <a:p>
            <a:r>
              <a:rPr lang="sl-SI" altLang="sl-SI"/>
              <a:t>edina nedotaknjena območja, v katerih </a:t>
            </a:r>
          </a:p>
          <a:p>
            <a:r>
              <a:rPr lang="sl-SI" altLang="sl-SI"/>
              <a:t>življenje poteka v ravnovesju.</a:t>
            </a:r>
          </a:p>
          <a:p>
            <a:r>
              <a:rPr lang="sl-SI" altLang="sl-SI"/>
              <a:t>Pragozdovi so le še redki.</a:t>
            </a:r>
          </a:p>
        </p:txBody>
      </p:sp>
      <p:pic>
        <p:nvPicPr>
          <p:cNvPr id="44034" name="Picture 2" descr="http://blisstree.com/files/2010/03/planting.jpg">
            <a:extLst>
              <a:ext uri="{FF2B5EF4-FFF2-40B4-BE49-F238E27FC236}">
                <a16:creationId xmlns:a16="http://schemas.microsoft.com/office/drawing/2014/main" id="{ACF69161-3F80-4CB2-9972-BA5D5E1A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2160240" cy="21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://www.nationalgeographic.com/adventure/images/0606/national-parks.jpg">
            <a:extLst>
              <a:ext uri="{FF2B5EF4-FFF2-40B4-BE49-F238E27FC236}">
                <a16:creationId xmlns:a16="http://schemas.microsoft.com/office/drawing/2014/main" id="{F9901A61-9AC5-419B-B6F4-D9923E462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4557">
            <a:off x="6777780" y="5068286"/>
            <a:ext cx="2448272" cy="160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5" name="PoljeZBesedilom 10">
            <a:extLst>
              <a:ext uri="{FF2B5EF4-FFF2-40B4-BE49-F238E27FC236}">
                <a16:creationId xmlns:a16="http://schemas.microsoft.com/office/drawing/2014/main" id="{4D8396D4-2D62-4FBE-8BD5-116DF9BD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2643188"/>
            <a:ext cx="2695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Tx/>
              <a:buChar char="-"/>
            </a:pPr>
            <a:r>
              <a:rPr lang="sl-SI" altLang="sl-SI"/>
              <a:t>NARODNI, KRAJINSKI </a:t>
            </a:r>
          </a:p>
          <a:p>
            <a:r>
              <a:rPr lang="sl-SI" altLang="sl-SI"/>
              <a:t>IN REGIONALNI PARKI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064E8DAD-D64D-41A0-B7C8-DAF78B1F88D0}"/>
              </a:ext>
            </a:extLst>
          </p:cNvPr>
          <p:cNvSpPr/>
          <p:nvPr/>
        </p:nvSpPr>
        <p:spPr>
          <a:xfrm>
            <a:off x="107504" y="0"/>
            <a:ext cx="14350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VIRI:</a:t>
            </a:r>
          </a:p>
        </p:txBody>
      </p:sp>
      <p:sp>
        <p:nvSpPr>
          <p:cNvPr id="12291" name="Pravokotnik 2">
            <a:extLst>
              <a:ext uri="{FF2B5EF4-FFF2-40B4-BE49-F238E27FC236}">
                <a16:creationId xmlns:a16="http://schemas.microsoft.com/office/drawing/2014/main" id="{C88E3439-8420-4EF8-B8FA-128F9FD58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87852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1600" u="sng">
                <a:hlinkClick r:id="rId2"/>
              </a:rPr>
              <a:t>http://www.modrijan.si/slv/content/download/3154/45888/version/1/file/str+08-13.pdf</a:t>
            </a:r>
            <a:r>
              <a:rPr lang="sl-SI" altLang="sl-SI" sz="1600" u="sng"/>
              <a:t>.</a:t>
            </a:r>
          </a:p>
          <a:p>
            <a:r>
              <a:rPr lang="sl-SI" altLang="sl-SI" sz="1600" u="sng">
                <a:hlinkClick r:id="rId3"/>
              </a:rPr>
              <a:t>http://www.zgs.gov.si/slo/gozdovi-slovenije/o-gozdovih-slovenije/lesna-zaloga/index.html</a:t>
            </a:r>
            <a:endParaRPr lang="sl-SI" altLang="sl-SI" sz="1600" u="sng"/>
          </a:p>
          <a:p>
            <a:r>
              <a:rPr lang="sl-SI" altLang="sl-SI" sz="1600" u="sng">
                <a:hlinkClick r:id="rId4"/>
              </a:rPr>
              <a:t>http://www.modrijan.si/slv/content/download/3138/45799/version/1/file/str+04-08.pdf</a:t>
            </a:r>
            <a:r>
              <a:rPr lang="sl-SI" altLang="sl-SI" sz="1600" u="sng"/>
              <a:t>.</a:t>
            </a:r>
            <a:r>
              <a:rPr lang="sl-SI" altLang="sl-SI" sz="1600"/>
              <a:t> </a:t>
            </a:r>
          </a:p>
          <a:p>
            <a:endParaRPr lang="sl-SI" altLang="sl-SI" sz="1600"/>
          </a:p>
          <a:p>
            <a:r>
              <a:rPr lang="sl-SI" altLang="sl-SI" sz="1600">
                <a:hlinkClick r:id="rId5"/>
              </a:rPr>
              <a:t>http://news.mongabay.com/2009/1113-brazil_amazon_deforestation.html</a:t>
            </a:r>
            <a:br>
              <a:rPr lang="sl-SI" altLang="sl-SI" sz="1600"/>
            </a:br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r>
              <a:rPr lang="sl-SI" altLang="sl-SI" sz="1600">
                <a:hlinkClick r:id="rId6"/>
              </a:rPr>
              <a:t>http://www.conservation.org/fmg/pages/videoplayer.aspx?videoid=23</a:t>
            </a:r>
            <a:r>
              <a:rPr lang="sl-SI" altLang="sl-SI" sz="1600"/>
              <a:t> </a:t>
            </a:r>
            <a:br>
              <a:rPr lang="sl-SI" altLang="sl-SI" sz="1600"/>
            </a:br>
            <a:r>
              <a:rPr lang="sl-SI" altLang="sl-SI" sz="1600">
                <a:hlinkClick r:id="rId7"/>
              </a:rPr>
              <a:t>http://www.youtube.com/watch?v=Ane5mTok0ug</a:t>
            </a:r>
            <a:r>
              <a:rPr lang="sl-SI" altLang="sl-SI" sz="1600"/>
              <a:t> </a:t>
            </a:r>
          </a:p>
          <a:p>
            <a:r>
              <a:rPr lang="sl-SI" altLang="sl-SI" sz="1600"/>
              <a:t>VIDEO</a:t>
            </a:r>
          </a:p>
          <a:p>
            <a:endParaRPr lang="sl-SI" altLang="sl-SI" sz="1600"/>
          </a:p>
        </p:txBody>
      </p:sp>
      <p:pic>
        <p:nvPicPr>
          <p:cNvPr id="12292" name="Picture 2" descr="http://www.salesproductivityinsider.com/files/wp/2011/11/frog2.jpg">
            <a:extLst>
              <a:ext uri="{FF2B5EF4-FFF2-40B4-BE49-F238E27FC236}">
                <a16:creationId xmlns:a16="http://schemas.microsoft.com/office/drawing/2014/main" id="{CA520E52-215C-4188-915E-6B2B09EC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952875"/>
            <a:ext cx="33337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rh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Vrh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342</Words>
  <Application>Microsoft Office PowerPoint</Application>
  <PresentationFormat>On-screen Show (4:3)</PresentationFormat>
  <Paragraphs>113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Rockwell</vt:lpstr>
      <vt:lpstr>Wingdings 2</vt:lpstr>
      <vt:lpstr>Potek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2019-05-30T09:30:02Z</dcterms:created>
  <dcterms:modified xsi:type="dcterms:W3CDTF">2019-05-30T09:30:02Z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