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10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B8110E44-CFAA-410E-B9CB-2C29045E4C83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4954AC18-E85E-4D66-A6C3-CF2E10C42E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65D43DF9-FA99-4CE3-820A-630855007F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F232286A-AF5A-472F-BED1-2D3D46F0D591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64735497-B006-4CD5-873B-D3496719754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20F0508A-DAFA-467B-A4FC-827ADFFC0846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6FC5B455-0B1B-4E5D-8760-0A4DC373B7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C0B6BD70-4428-4425-96E7-BADF85C5D153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73024927-A950-45A5-90D8-241985C0A2A1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8547F5C5-35C3-49FA-8FED-BE320D8C916F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5FCFA85B-5A36-4852-B90D-1B5EFDD7A4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A47069EE-328B-4C55-85EC-237BD03F5AE4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DECEBF9-25AA-4BBF-9D4F-5983B4B10BD9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8C931D79-968F-43A3-8883-A3F1288271B3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511AE20-1668-435A-92E0-0760D2925C36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A52A6D-0D69-45BA-A57D-E184459E85A5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F437EF7-B17B-40DB-96EC-287BA24BD690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F5F7A780-E1FC-44DB-BF1A-A2BC55DBD585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5E3D0922-9661-4C55-923B-868D955D0C6E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699593B8-9947-40B5-8982-92489375C98F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B8D7D986-AD49-40CD-BF00-B845F07D7FEF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665F6DAB-0E23-4B4C-AC2B-48DA544B53A9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A96EA917-50B2-48FE-876A-324D0DA849A2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5E7E0E5F-5688-4E35-ABCA-5D6B0B4025D0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EE32E1C2-362B-4DA8-AE9B-9E3DDF9D0C71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769C6326-76B0-43F3-9BCA-39E3A023B2D1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F887B562-452A-4EB3-BA22-FAF8C30F8F2E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734F3658-0B8B-4BB4-920C-1529D9C1FABD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BD1CE0F7-2809-481E-9597-EB2A95F86C8D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B9A3254F-AA0C-48A9-93CE-7821E1298C52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902584BA-61C9-4F26-A56C-3684A78B41D5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9E2D0439-F250-4BF1-8C9B-38650A376A9E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6177BE0-450E-4ADF-9D1D-FB7B37E25F3F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34B595FC-9F85-4882-9506-6588C7F217D7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BBF16ACF-89C3-42D5-BE92-7A5F13042A32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0891EB70-29E6-4D25-8797-8F60E0B1D4AC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45FACACC-1DF9-408C-8B68-7127A26D452A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F122D383-1F91-4893-9073-E326468776FB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F8CE4E95-2A69-4130-8D21-9D8BCB87E355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EA2FF0B-AADD-4CF7-9BA5-521262A61CA5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970504-729C-4CB4-B6BC-68E379ADA2A4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E2335F-433A-40C4-BC26-403615CA88B4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C5B4FB-6090-496A-8429-A139F6FDAA7F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C5DE4819-FF4E-4042-9896-22207524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49FAB253-1EA2-4361-874A-7CF5F9E539D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8130213A-D795-48A8-A5A0-72AA43D6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BA6D7B91-6D17-4757-ABE8-DCD4FD26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0093EA-D3AF-472C-8C6B-5942D2E9D8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945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D8DC0-2C55-43E0-9417-9373DB8F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14FC-99EE-41DE-B3C5-F75370ADB69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41BF1-4A97-4E86-A26B-15761A05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AD957-253C-4EB3-AB64-3293BB81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8E683-81A0-4CAD-B9C4-C39E63A0EF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25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95AD6-300D-41B5-A34F-A539B538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EEA9-F5AE-45E5-98A8-F6DE9AD795F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4FC05-7CEE-4DA6-AB27-64B368B6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5F3EB-C59E-47ED-9E16-D951505B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C1E12-5130-48BF-A3EB-1610F788C9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505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2601C-7B53-459A-A82B-1340CD6D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2ED3-1194-4AA4-B0C6-EAE955256DB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4137-38D8-4677-96FA-561EE0DD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80E1-D664-410E-A5B3-A3BD6B44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D39A1-5C6A-45B1-BA0C-A4774E002A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919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1672-DC40-45C8-AD21-A492F509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6E2-5627-4437-B00C-4C2685510BD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DF091-D492-4977-8901-FB33A3F2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5B259-1001-4C4A-BB25-163A2F06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F1DF7-F265-4E18-86DE-9F5670B54D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73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BD07AF-505E-4634-9B02-2277FDBB3E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9E28-A0E2-4E8E-A8AB-48141BA9675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409C18-3117-490A-9F8A-5FBA3EEDE1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C9644-9C67-41D6-9280-3111C1AE992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3C5B837-B227-453B-9D14-B29745FEBE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3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2718F2-785C-400D-9BEF-8DAAC961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C5AA-FF6E-432F-8518-36E8526E6AD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75C2F5-F898-4D78-9563-EE1AE95A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A43D08-4BFE-4B14-890F-1151F414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D4E8-2975-400F-B900-9F5394B673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681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1613BC2-AA8B-4683-AC3B-6E440E6B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E3E3-35C8-4EDD-8EE9-859D3D012AC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5BF121-6851-4DF0-980A-32EDED18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FB83F4-AAD7-41C1-A55C-2C9EBF14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EF79-A9CF-4FA4-808B-8243EB8732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469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54467F-EE7B-47F5-A134-3A3FEE0E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A0B3-7884-4E3C-A77A-7B71C8DF7FF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F6C723-30FA-4588-A2D8-F70D0425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F444EB-99E3-4A53-8CBE-88E127A2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D6C81-EA06-4DC1-AC41-7AFCAD5EC0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365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488B17D2-AFC1-48A4-B80A-468AF12E3335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44793015-7C0A-4392-ABBB-6E5789FF61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A439CED4-8F00-4714-8F94-C46C8A374F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2DDB204A-7C89-4CA2-8440-9A3ECF40C6BD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52A94C0E-BB3D-4634-B0D2-787276D67DE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9C2FD57C-D34E-479B-83D6-EA0CFC25CBAD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B58C7F3A-1117-46A4-9577-E59D01DCA7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590B126-7DC0-49AC-87B1-4A137E1279DF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9B828481-1726-476B-98AA-97009DF445D9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B498CC51-F9F6-4F16-9455-7C32007738ED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A2D13C5F-87C0-4AA1-B0DD-D7BC086CA4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B44F64A-40D5-4CBF-8DC6-49C65D2AE363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CD954096-0B6A-431F-91E3-F8C276E78240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B5205EE-9F4A-4728-A9B3-81840F22AEA5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E9BF0B7-4DF0-4EE8-9320-4AEEC0F10FE4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4A8B566-C250-4839-B806-F47B32482DAA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23C9F75-ED50-4EFE-84E7-B161DADD5C5D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6850ECA9-60A9-49A4-AC73-917D8D9A7C55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A9BA87DD-FE82-41F0-AD7F-4F14D752C50E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37F3027E-127B-488F-BF36-CA20DB53910C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506EF58C-14B6-4889-A31F-6373C3F2E917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18D1A74F-A0F2-4FBF-A312-7D561001465E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1343671B-617B-418F-B7D6-3B8779F07D54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0B87707D-8725-4855-A726-18F14937F34A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37906E5D-B969-40FE-B357-0CEE8E7C5219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D85A1F58-DB65-497A-8374-BAF90EB13BC9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57B860F5-553E-424C-B26F-D29357B5CA6F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20F79748-3E97-44F8-8C1F-EDDD6420A63D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1875F404-8629-4062-A490-0F2AABB448D8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74298E67-6087-4D0A-A80E-00ABF7BFC126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0D03B1F8-E1C3-4395-A86B-1DE81AD22D2A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D5773A0-73CA-4E05-BE04-70F9EC8A1CF1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D62C6594-A241-4D74-AF53-83A66491B316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5AC975F2-5B42-452A-873F-01B741A111DD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CD313354-BD05-415E-9813-084C13125F8D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13358A8E-8009-41BC-A093-8A912A9FEE0C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97935A35-55D8-42DB-B628-C574BC6A5A67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407BFDEF-9109-47D1-8EEE-A7D818516591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EC98FA17-AE19-46EA-90D9-4EB378411F37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F5845720-4D6C-4FAE-83C4-7096FFEBE471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0F5A10-B021-46E3-A3D2-1A9DC1A01D53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8CE4AE-D4FA-4891-873D-37D9EBC2975E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867A43B-EABF-4499-B2BD-FB317198FC6F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C5FB54D0-320D-4B97-86A7-0B8FCC21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70D1-C0B5-4229-825A-91A8010E2EC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A1BD8D4D-9AB5-4F8C-8AE5-895A63903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FCBCE-6EB5-4D53-902B-FEAA73058A0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D42BCE7A-B57A-4A67-8BB5-AF4932B619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26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B44D4424-7C11-423D-950E-54D83CAE7974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8F9F9F61-BC57-4945-B7F8-BCB87B31E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9319002A-4C9D-4A05-9F63-E2BAFF5972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CA28A455-5D5E-4830-A02C-B857B4078C70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A15D9FA6-BA5B-403F-9461-5A983010FAB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863342FC-2B0E-47BA-A5FC-B5716812DF1B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24067780-558F-40B4-A75F-201CFEDC60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066576C5-A10C-45A9-9EBA-C67B73920520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0464E9E8-7A8F-4DBA-A850-9E1F707D1BA1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32A6817-1167-4D34-932C-ACE435E90F1B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085C2071-4E35-4784-87F4-4E6C29535E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7891BA13-F1EB-4C5E-8D86-3F3B8AF159B7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0761F686-BB32-4180-94FA-940CDBE54128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9C89EAB-D80C-42D3-A44D-02C6007A2F06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41DB191-29AF-4D41-B97A-39CE3F8F31A7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CBA16D4-60AD-42A3-A8D0-57F637C1E283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2BE9778-B334-498C-8537-C70D8C2CDF66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7FB8B4B8-F219-4003-9B1F-1064A3EFC234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C04EC27E-797D-45F5-BBF8-40044895BF5D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437EA9B9-CDD2-452D-B695-D1907ABAD47C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60A47A44-FC8D-4989-8C8B-7FEECDACA234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88F079BF-290C-415F-A815-BF8E98CE4017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0F9970AE-C72C-4BCE-8746-6E1D2BE87EDD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CDA4BF15-B3AD-405F-BFB4-E6B0DC6A005B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28EB227D-B322-4103-A37D-373C2E9A6144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7BB42D4A-61B9-4316-A9C7-084C47DADF70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ADA593DF-4F06-4D8D-B628-19BB22A9F16D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B313DEA1-9759-4156-99BB-618BC12AE0EC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CD1D4D2D-0165-478F-9B7D-7F624EFD0CD7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F1D9C646-FD9A-4A4E-9869-1194B01A3BC6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688E3291-8B5E-4AD9-8EA4-E9A2818AB68F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DA3E7BF7-FDAB-4738-B4B3-22E2B9D23A4A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FABB8B1-3CCB-434C-9F15-8594EB7DF0A4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C1F13D69-CF84-49B4-8BE0-B4BD95FB2185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1A6D6A21-9821-46E1-BB5F-DCB172D5F2EC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CCB4A5F7-81D8-4A5C-9961-FC3DCF58E3E4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3387B132-B5C4-44EC-A5D0-2315DBBF5769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4E494AAD-0087-4D1F-905C-3C97504FF86D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AAC314F2-2CC5-4A87-94A1-D9C56B84AE69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A12AF345-D3BF-4970-B611-1E9D473DFAFE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5F4D13-6049-4392-A6F1-5D069264C489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0CCF31-EA63-41AF-A58E-87B0221043A8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7708AE-DD09-41B8-A0CF-22C3D83B5E1C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45AFD20F-4B8C-4381-BEFD-7FE8037C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203A-F4D7-49FA-960F-A24F5CFCD4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7C093353-C486-482D-B6C9-6DEB35D7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9EBD74BD-C7F5-465E-B89F-4BCA9713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0B80-D3AC-44C9-A7EE-A1DFC41283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086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0BE4A234-17B7-452E-8988-AABDFA2B2AFA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4E2459A2-FC4A-4B65-B913-1B6F337E91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4AD01017-A300-4CD1-8A07-85314AE2EE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C81FEA70-C473-415D-99F7-8A4BADDD6672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628957FA-0015-4EC3-8ADB-B73384A2641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A9E82960-867A-4BC9-ADCC-83A8791CB23D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C7BDD9E0-48F7-4BF6-B8A0-4D7D83CD2E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0190C0D-364A-4554-98D2-EE02FCA46DFF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33F2CB4-F693-4B1C-BCE7-EE9AC0483E86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64497721-2A02-4DDE-9ED6-20B30F27B3B4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EEF442A4-DBBE-41EA-9204-919FBD8CBD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C57BBCD4-45CC-4A78-99BB-9EA52C737F95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A8C299FA-8B24-4CC7-817F-9B54216E886D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E9F2A5B-76C1-4C0B-9867-B2CE89F15E9E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C91A9B58-5811-4474-94F5-4CBC67551AF6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5D29534-183E-4A12-8075-DFCF904E88CC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95AEEAC8-0287-4871-99D5-359F3D28DBA7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F60F4C12-2FA2-45BB-B845-DF00908A116C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F9391B0-E0E0-4B3C-9382-66F9E4963C2D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575809BD-1057-40C0-A515-377E1C1FD6B2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85C80F3-A137-414D-AB47-37B1AB5484FD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E1224C7-1DB1-4E06-A2EF-FA3BC794C6AF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B26EBC15-AF8D-4355-95D9-56DBA2978277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48B0A94C-CAE9-4E94-8E4A-F9513C4ED840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8B0F2262-9457-4497-BBBE-E444358754A7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726F629F-C7F9-435A-903E-DA281BAD12CE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7DD1DDDB-8386-42B6-811A-97C59E2230C4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B7A052FB-B66C-4F17-97A8-9D380241F333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2168133E-329F-4C11-8477-1F4B25EED542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FF6491C2-0C15-4FF3-8F95-16B18F11DF18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0F9198DC-AF27-4293-AAC1-4CD85D2C95DB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A304BD16-A0C4-422F-8DDE-CF5AA9386877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750092BA-E2AE-4302-8833-316A032C0362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4964D408-6E9D-4948-A8FE-6F5C6897F681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6CCB9998-69CD-4B53-B36F-1B0AA290FB1C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90229E69-2EED-4E30-9299-7F004CDB1D38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B8B14135-8B6C-4131-A715-37227AE67BB6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CEDBC04C-3A80-4872-A435-3C64F551E96D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4F7A16DD-4118-44F1-BF08-C90A82708438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13D8894B-C533-4901-BB17-33C4EB1D3F97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43B9128-0C45-4D02-8802-E4809A15768E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4FF70CF-5D01-4BA2-8DF1-1937CBC32084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7805C46D-0ED4-426C-84C1-E652C8E4C8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884EA948-D46A-4DE5-870E-B0C9D8CD1D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B97FF-1476-4B00-A98C-F244C9B34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7867F1-164D-4376-B189-1DCC181F05A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AF35B-1F9E-4F49-957E-68A354755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7DD08-4E21-499C-88F2-EA591B08C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78930278-15B0-4CD2-A950-2B684D90C6C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6" r:id="rId8"/>
    <p:sldLayoutId id="2147483757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1D02D9C9-15BB-4599-9342-9EEC3DA17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endParaRPr lang="sl-SI" altLang="sl-SI" sz="7200"/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0B020163-7B3F-4C72-9380-29B4CFF03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5124" name="Picture 2" descr="http://upload.wikimedia.org/wikipedia/commons/thumb/4/45/VG_forest.jpg/250px-VG_forest.jpg">
            <a:extLst>
              <a:ext uri="{FF2B5EF4-FFF2-40B4-BE49-F238E27FC236}">
                <a16:creationId xmlns:a16="http://schemas.microsoft.com/office/drawing/2014/main" id="{985EA690-527C-4C2C-B615-FA8592AF1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9134476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5EB96022-0B85-4BAD-8DF1-AF470A060D63}"/>
              </a:ext>
            </a:extLst>
          </p:cNvPr>
          <p:cNvSpPr/>
          <p:nvPr/>
        </p:nvSpPr>
        <p:spPr>
          <a:xfrm>
            <a:off x="7019925" y="5661025"/>
            <a:ext cx="129698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solidFill>
                  <a:srgbClr val="FF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GOZD</a:t>
            </a:r>
            <a:endParaRPr lang="sl-SI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C5AD5061-4857-456C-9496-AA6E69BC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>
                <a:latin typeface="Tahoma" panose="020B0604030504040204" pitchFamily="34" charset="0"/>
                <a:cs typeface="Tahoma" panose="020B0604030504040204" pitchFamily="34" charset="0"/>
              </a:rPr>
              <a:t>VRSTE GOZDOV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456410-F578-4D3B-9846-9CC55BE8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700">
                <a:solidFill>
                  <a:schemeClr val="accent1"/>
                </a:solidFill>
              </a:rPr>
              <a:t>Listnate</a:t>
            </a:r>
            <a:r>
              <a:rPr lang="sl-SI" altLang="sl-SI" sz="2700"/>
              <a:t> (po </a:t>
            </a:r>
            <a:r>
              <a:rPr lang="sl-SI" altLang="sl-SI" sz="2700">
                <a:solidFill>
                  <a:schemeClr val="accent1"/>
                </a:solidFill>
              </a:rPr>
              <a:t>strukturi</a:t>
            </a:r>
            <a:r>
              <a:rPr lang="sl-SI" altLang="sl-SI" sz="2700"/>
              <a:t> lesa </a:t>
            </a:r>
            <a:r>
              <a:rPr lang="sl-SI" altLang="sl-SI" sz="2700">
                <a:solidFill>
                  <a:schemeClr val="accent1"/>
                </a:solidFill>
              </a:rPr>
              <a:t>jih</a:t>
            </a:r>
            <a:r>
              <a:rPr lang="sl-SI" altLang="sl-SI" sz="2700"/>
              <a:t> imenujemo </a:t>
            </a:r>
            <a:r>
              <a:rPr lang="sl-SI" altLang="sl-SI" sz="2700">
                <a:solidFill>
                  <a:schemeClr val="accent1"/>
                </a:solidFill>
              </a:rPr>
              <a:t>tudi</a:t>
            </a:r>
            <a:r>
              <a:rPr lang="sl-SI" altLang="sl-SI" sz="2700"/>
              <a:t> trdolesni),</a:t>
            </a:r>
          </a:p>
          <a:p>
            <a:r>
              <a:rPr lang="sl-SI" altLang="sl-SI" sz="2700">
                <a:solidFill>
                  <a:schemeClr val="accent1"/>
                </a:solidFill>
              </a:rPr>
              <a:t>iglaste</a:t>
            </a:r>
            <a:r>
              <a:rPr lang="sl-SI" altLang="sl-SI" sz="2700"/>
              <a:t> (po </a:t>
            </a:r>
            <a:r>
              <a:rPr lang="sl-SI" altLang="sl-SI" sz="2700">
                <a:solidFill>
                  <a:schemeClr val="accent1"/>
                </a:solidFill>
              </a:rPr>
              <a:t>strukturi</a:t>
            </a:r>
            <a:r>
              <a:rPr lang="sl-SI" altLang="sl-SI" sz="2700"/>
              <a:t> lesa </a:t>
            </a:r>
            <a:r>
              <a:rPr lang="sl-SI" altLang="sl-SI" sz="2700">
                <a:solidFill>
                  <a:schemeClr val="accent1"/>
                </a:solidFill>
              </a:rPr>
              <a:t>jih</a:t>
            </a:r>
            <a:r>
              <a:rPr lang="sl-SI" altLang="sl-SI" sz="2700"/>
              <a:t> imenujemo </a:t>
            </a:r>
            <a:r>
              <a:rPr lang="sl-SI" altLang="sl-SI" sz="2700">
                <a:solidFill>
                  <a:schemeClr val="accent1"/>
                </a:solidFill>
              </a:rPr>
              <a:t>tudi</a:t>
            </a:r>
            <a:r>
              <a:rPr lang="sl-SI" altLang="sl-SI" sz="2700"/>
              <a:t> mehkolesni) </a:t>
            </a:r>
            <a:r>
              <a:rPr lang="sl-SI" altLang="sl-SI" sz="2700">
                <a:solidFill>
                  <a:schemeClr val="accent1"/>
                </a:solidFill>
              </a:rPr>
              <a:t>in</a:t>
            </a:r>
          </a:p>
          <a:p>
            <a:r>
              <a:rPr lang="sl-SI" altLang="sl-SI" sz="2700"/>
              <a:t>mešane </a:t>
            </a:r>
            <a:r>
              <a:rPr lang="sl-SI" altLang="sl-SI" sz="2700">
                <a:solidFill>
                  <a:schemeClr val="accent1"/>
                </a:solidFill>
              </a:rPr>
              <a:t>gozdove.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06E0F-CD1A-4A63-97AF-33FB9460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GLAVNI GOZDN PASOVI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E447D69-0A90-4092-86B7-053A3942F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/>
                </a:solidFill>
              </a:rPr>
              <a:t>Iglasti</a:t>
            </a:r>
            <a:r>
              <a:rPr lang="sl-SI" dirty="0"/>
              <a:t> gozd, </a:t>
            </a:r>
            <a:r>
              <a:rPr lang="sl-SI" dirty="0">
                <a:solidFill>
                  <a:schemeClr val="accent1"/>
                </a:solidFill>
              </a:rPr>
              <a:t>ki</a:t>
            </a:r>
            <a:r>
              <a:rPr lang="sl-SI" dirty="0"/>
              <a:t> se </a:t>
            </a:r>
            <a:r>
              <a:rPr lang="sl-SI" dirty="0">
                <a:solidFill>
                  <a:schemeClr val="accent1"/>
                </a:solidFill>
              </a:rPr>
              <a:t>razteza</a:t>
            </a:r>
            <a:r>
              <a:rPr lang="sl-SI" dirty="0"/>
              <a:t> po </a:t>
            </a:r>
            <a:r>
              <a:rPr lang="sl-SI" dirty="0">
                <a:solidFill>
                  <a:schemeClr val="accent1"/>
                </a:solidFill>
              </a:rPr>
              <a:t>vsem</a:t>
            </a:r>
            <a:r>
              <a:rPr lang="sl-SI" dirty="0"/>
              <a:t> evropsko-sibirskem </a:t>
            </a:r>
            <a:r>
              <a:rPr lang="sl-SI" dirty="0">
                <a:solidFill>
                  <a:schemeClr val="accent1"/>
                </a:solidFill>
              </a:rPr>
              <a:t>pasu</a:t>
            </a:r>
            <a:r>
              <a:rPr lang="sl-SI" dirty="0"/>
              <a:t> in </a:t>
            </a:r>
            <a:r>
              <a:rPr lang="sl-SI" dirty="0">
                <a:solidFill>
                  <a:schemeClr val="accent1"/>
                </a:solidFill>
              </a:rPr>
              <a:t>Severni</a:t>
            </a:r>
            <a:r>
              <a:rPr lang="sl-SI" dirty="0"/>
              <a:t> Ameriki </a:t>
            </a:r>
            <a:r>
              <a:rPr lang="sl-SI" dirty="0">
                <a:solidFill>
                  <a:schemeClr val="accent1"/>
                </a:solidFill>
              </a:rPr>
              <a:t>ter</a:t>
            </a:r>
            <a:r>
              <a:rPr lang="sl-SI" dirty="0"/>
              <a:t> pokriva </a:t>
            </a:r>
            <a:r>
              <a:rPr lang="sl-SI" dirty="0">
                <a:solidFill>
                  <a:schemeClr val="accent1"/>
                </a:solidFill>
              </a:rPr>
              <a:t>višje</a:t>
            </a:r>
            <a:r>
              <a:rPr lang="sl-SI" dirty="0"/>
              <a:t> gorske </a:t>
            </a:r>
            <a:r>
              <a:rPr lang="sl-SI" dirty="0">
                <a:solidFill>
                  <a:schemeClr val="accent1"/>
                </a:solidFill>
              </a:rPr>
              <a:t>verige.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Listnati </a:t>
            </a:r>
            <a:r>
              <a:rPr lang="sl-SI" dirty="0">
                <a:solidFill>
                  <a:schemeClr val="accent1"/>
                </a:solidFill>
              </a:rPr>
              <a:t>gozd</a:t>
            </a:r>
            <a:r>
              <a:rPr lang="sl-SI" dirty="0"/>
              <a:t> zmernega </a:t>
            </a:r>
            <a:r>
              <a:rPr lang="sl-SI" dirty="0">
                <a:solidFill>
                  <a:schemeClr val="accent1"/>
                </a:solidFill>
              </a:rPr>
              <a:t>pasu</a:t>
            </a:r>
            <a:r>
              <a:rPr lang="sl-SI" dirty="0"/>
              <a:t> prerašča </a:t>
            </a:r>
            <a:r>
              <a:rPr lang="sl-SI" dirty="0">
                <a:solidFill>
                  <a:schemeClr val="accent1"/>
                </a:solidFill>
              </a:rPr>
              <a:t>območja</a:t>
            </a:r>
            <a:r>
              <a:rPr lang="sl-SI" dirty="0"/>
              <a:t> z </a:t>
            </a:r>
            <a:r>
              <a:rPr lang="sl-SI" dirty="0">
                <a:solidFill>
                  <a:schemeClr val="accent1"/>
                </a:solidFill>
              </a:rPr>
              <a:t>zmernim</a:t>
            </a:r>
            <a:r>
              <a:rPr lang="sl-SI" dirty="0"/>
              <a:t> podnebjem </a:t>
            </a:r>
            <a:r>
              <a:rPr lang="sl-SI" dirty="0">
                <a:solidFill>
                  <a:schemeClr val="accent1"/>
                </a:solidFill>
              </a:rPr>
              <a:t>v</a:t>
            </a:r>
            <a:r>
              <a:rPr lang="sl-SI" dirty="0"/>
              <a:t> Evropi, </a:t>
            </a:r>
            <a:r>
              <a:rPr lang="sl-SI" dirty="0">
                <a:solidFill>
                  <a:schemeClr val="accent1"/>
                </a:solidFill>
              </a:rPr>
              <a:t>Aziji</a:t>
            </a:r>
            <a:r>
              <a:rPr lang="sl-SI" dirty="0"/>
              <a:t> in </a:t>
            </a:r>
            <a:r>
              <a:rPr lang="sl-SI" dirty="0">
                <a:solidFill>
                  <a:schemeClr val="accent1"/>
                </a:solidFill>
              </a:rPr>
              <a:t>Ameriki</a:t>
            </a:r>
            <a:r>
              <a:rPr lang="sl-SI" dirty="0"/>
              <a:t> povsod </a:t>
            </a:r>
            <a:r>
              <a:rPr lang="sl-SI" dirty="0">
                <a:solidFill>
                  <a:schemeClr val="accent1"/>
                </a:solidFill>
              </a:rPr>
              <a:t>tam</a:t>
            </a:r>
            <a:r>
              <a:rPr lang="sl-SI" dirty="0"/>
              <a:t> kjer </a:t>
            </a:r>
            <a:r>
              <a:rPr lang="sl-SI" dirty="0">
                <a:solidFill>
                  <a:schemeClr val="accent1"/>
                </a:solidFill>
              </a:rPr>
              <a:t>ne</a:t>
            </a:r>
            <a:r>
              <a:rPr lang="sl-SI" dirty="0"/>
              <a:t> prevladujejo </a:t>
            </a:r>
            <a:r>
              <a:rPr lang="sl-SI" dirty="0">
                <a:solidFill>
                  <a:schemeClr val="accent1"/>
                </a:solidFill>
              </a:rPr>
              <a:t>pašniki,</a:t>
            </a:r>
            <a:r>
              <a:rPr lang="sl-SI" dirty="0"/>
              <a:t> stepe </a:t>
            </a:r>
            <a:r>
              <a:rPr lang="sl-SI" dirty="0">
                <a:solidFill>
                  <a:schemeClr val="accent1"/>
                </a:solidFill>
              </a:rPr>
              <a:t>ali</a:t>
            </a:r>
            <a:r>
              <a:rPr lang="sl-SI" dirty="0"/>
              <a:t> savane.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/>
                </a:solidFill>
              </a:rPr>
              <a:t>Tropski</a:t>
            </a:r>
            <a:r>
              <a:rPr lang="sl-SI" dirty="0"/>
              <a:t> gozd </a:t>
            </a:r>
            <a:r>
              <a:rPr lang="sl-SI" dirty="0">
                <a:solidFill>
                  <a:schemeClr val="accent1"/>
                </a:solidFill>
              </a:rPr>
              <a:t>z</a:t>
            </a:r>
            <a:r>
              <a:rPr lang="sl-SI" dirty="0"/>
              <a:t> listopadnimi </a:t>
            </a:r>
            <a:r>
              <a:rPr lang="sl-SI" dirty="0">
                <a:solidFill>
                  <a:schemeClr val="accent1"/>
                </a:solidFill>
              </a:rPr>
              <a:t>in</a:t>
            </a:r>
            <a:r>
              <a:rPr lang="sl-SI" dirty="0"/>
              <a:t> zimzelenimi </a:t>
            </a:r>
            <a:r>
              <a:rPr lang="sl-SI" dirty="0">
                <a:solidFill>
                  <a:schemeClr val="accent1"/>
                </a:solidFill>
              </a:rPr>
              <a:t>drevesi, </a:t>
            </a:r>
            <a:r>
              <a:rPr lang="sl-SI" dirty="0"/>
              <a:t>ki </a:t>
            </a:r>
            <a:r>
              <a:rPr lang="sl-SI" dirty="0">
                <a:solidFill>
                  <a:schemeClr val="accent1"/>
                </a:solidFill>
              </a:rPr>
              <a:t>počivajo</a:t>
            </a:r>
            <a:r>
              <a:rPr lang="sl-SI" dirty="0"/>
              <a:t> v </a:t>
            </a:r>
            <a:r>
              <a:rPr lang="sl-SI" dirty="0">
                <a:solidFill>
                  <a:schemeClr val="accent1"/>
                </a:solidFill>
              </a:rPr>
              <a:t>obdobju, </a:t>
            </a:r>
            <a:r>
              <a:rPr lang="sl-SI" dirty="0"/>
              <a:t>ko </a:t>
            </a:r>
            <a:r>
              <a:rPr lang="sl-SI" dirty="0">
                <a:solidFill>
                  <a:schemeClr val="accent1"/>
                </a:solidFill>
              </a:rPr>
              <a:t>so</a:t>
            </a:r>
            <a:r>
              <a:rPr lang="sl-SI" dirty="0"/>
              <a:t> padavine </a:t>
            </a:r>
            <a:r>
              <a:rPr lang="sl-SI" dirty="0">
                <a:solidFill>
                  <a:schemeClr val="accent1"/>
                </a:solidFill>
              </a:rPr>
              <a:t>najbolj</a:t>
            </a:r>
            <a:r>
              <a:rPr lang="sl-SI" dirty="0"/>
              <a:t> skromne.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/>
                </a:solidFill>
              </a:rPr>
              <a:t>Tropski</a:t>
            </a:r>
            <a:r>
              <a:rPr lang="sl-SI" dirty="0"/>
              <a:t> deževni </a:t>
            </a:r>
            <a:r>
              <a:rPr lang="sl-SI" dirty="0">
                <a:solidFill>
                  <a:schemeClr val="accent1"/>
                </a:solidFill>
              </a:rPr>
              <a:t>gozd</a:t>
            </a:r>
            <a:r>
              <a:rPr lang="sl-SI" dirty="0"/>
              <a:t> je </a:t>
            </a:r>
            <a:r>
              <a:rPr lang="sl-SI" dirty="0">
                <a:solidFill>
                  <a:schemeClr val="accent1"/>
                </a:solidFill>
              </a:rPr>
              <a:t>ob</a:t>
            </a:r>
            <a:r>
              <a:rPr lang="sl-SI" dirty="0"/>
              <a:t> ekvatorju, </a:t>
            </a:r>
            <a:r>
              <a:rPr lang="sl-SI" dirty="0">
                <a:solidFill>
                  <a:schemeClr val="accent1"/>
                </a:solidFill>
              </a:rPr>
              <a:t>kjer</a:t>
            </a:r>
            <a:r>
              <a:rPr lang="sl-SI" dirty="0"/>
              <a:t> sta </a:t>
            </a:r>
            <a:r>
              <a:rPr lang="sl-SI" dirty="0">
                <a:solidFill>
                  <a:schemeClr val="accent1"/>
                </a:solidFill>
              </a:rPr>
              <a:t>toplota</a:t>
            </a:r>
            <a:r>
              <a:rPr lang="sl-SI" dirty="0"/>
              <a:t> in </a:t>
            </a:r>
            <a:r>
              <a:rPr lang="sl-SI" dirty="0">
                <a:solidFill>
                  <a:schemeClr val="accent1"/>
                </a:solidFill>
              </a:rPr>
              <a:t>vlažnost</a:t>
            </a:r>
            <a:r>
              <a:rPr lang="sl-SI" dirty="0"/>
              <a:t> največji </a:t>
            </a:r>
            <a:r>
              <a:rPr lang="sl-SI" dirty="0">
                <a:solidFill>
                  <a:schemeClr val="accent1"/>
                </a:solidFill>
              </a:rPr>
              <a:t>in</a:t>
            </a:r>
            <a:r>
              <a:rPr lang="sl-SI" dirty="0"/>
              <a:t> stalni.</a:t>
            </a:r>
          </a:p>
          <a:p>
            <a:pPr indent="-274320"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433CBAFC-D887-40B2-8A92-C46A471B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STRUKTURA GOZDA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720B61E-3058-4DD5-9957-A9B87D25B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sz="2000" dirty="0">
                <a:solidFill>
                  <a:schemeClr val="accent1"/>
                </a:solidFill>
              </a:rPr>
              <a:t>Talni </a:t>
            </a:r>
            <a:r>
              <a:rPr lang="sl-SI" sz="2000" dirty="0"/>
              <a:t>sloj</a:t>
            </a:r>
            <a:r>
              <a:rPr lang="sl-SI" sz="2000" dirty="0">
                <a:solidFill>
                  <a:schemeClr val="accent1"/>
                </a:solidFill>
              </a:rPr>
              <a:t> zajema </a:t>
            </a:r>
            <a:r>
              <a:rPr lang="sl-SI" sz="2000" dirty="0"/>
              <a:t>tla</a:t>
            </a:r>
            <a:r>
              <a:rPr lang="sl-SI" sz="2000" dirty="0">
                <a:solidFill>
                  <a:schemeClr val="accent1"/>
                </a:solidFill>
              </a:rPr>
              <a:t> ter </a:t>
            </a:r>
            <a:r>
              <a:rPr lang="sl-SI" sz="2000" dirty="0"/>
              <a:t>živalske</a:t>
            </a:r>
            <a:r>
              <a:rPr lang="sl-SI" sz="2000" dirty="0">
                <a:solidFill>
                  <a:schemeClr val="accent1"/>
                </a:solidFill>
              </a:rPr>
              <a:t> in </a:t>
            </a:r>
            <a:r>
              <a:rPr lang="sl-SI" sz="2000" dirty="0"/>
              <a:t>rastlinske</a:t>
            </a:r>
            <a:r>
              <a:rPr lang="sl-SI" sz="2000" dirty="0">
                <a:solidFill>
                  <a:schemeClr val="accent1"/>
                </a:solidFill>
              </a:rPr>
              <a:t> organizme, </a:t>
            </a:r>
            <a:r>
              <a:rPr lang="sl-SI" sz="2000" dirty="0"/>
              <a:t>ki</a:t>
            </a:r>
            <a:r>
              <a:rPr lang="sl-SI" sz="2000" dirty="0">
                <a:solidFill>
                  <a:schemeClr val="accent1"/>
                </a:solidFill>
              </a:rPr>
              <a:t> živijo </a:t>
            </a:r>
            <a:r>
              <a:rPr lang="sl-SI" sz="2000" dirty="0"/>
              <a:t>v</a:t>
            </a:r>
            <a:r>
              <a:rPr lang="sl-SI" sz="2000" dirty="0">
                <a:solidFill>
                  <a:schemeClr val="accent1"/>
                </a:solidFill>
              </a:rPr>
              <a:t> tleh. </a:t>
            </a:r>
            <a:r>
              <a:rPr lang="sl-SI" sz="2000" dirty="0"/>
              <a:t>V</a:t>
            </a:r>
            <a:r>
              <a:rPr lang="sl-SI" sz="2000" dirty="0">
                <a:solidFill>
                  <a:schemeClr val="accent1"/>
                </a:solidFill>
              </a:rPr>
              <a:t> globljem </a:t>
            </a:r>
            <a:r>
              <a:rPr lang="sl-SI" sz="2000" dirty="0"/>
              <a:t>delu</a:t>
            </a:r>
            <a:r>
              <a:rPr lang="sl-SI" sz="2000" dirty="0">
                <a:solidFill>
                  <a:schemeClr val="accent1"/>
                </a:solidFill>
              </a:rPr>
              <a:t> je </a:t>
            </a:r>
            <a:r>
              <a:rPr lang="sl-SI" sz="2000" dirty="0"/>
              <a:t>veliko</a:t>
            </a:r>
            <a:r>
              <a:rPr lang="sl-SI" sz="2000" dirty="0">
                <a:solidFill>
                  <a:schemeClr val="accent1"/>
                </a:solidFill>
              </a:rPr>
              <a:t> anorganskih </a:t>
            </a:r>
            <a:r>
              <a:rPr lang="sl-SI" sz="2000" dirty="0"/>
              <a:t>in</a:t>
            </a:r>
            <a:r>
              <a:rPr lang="sl-SI" sz="2000" dirty="0">
                <a:solidFill>
                  <a:schemeClr val="accent1"/>
                </a:solidFill>
              </a:rPr>
              <a:t> malo </a:t>
            </a:r>
            <a:r>
              <a:rPr lang="sl-SI" sz="2000" dirty="0"/>
              <a:t>organskih</a:t>
            </a:r>
            <a:r>
              <a:rPr lang="sl-SI" sz="2000" dirty="0">
                <a:solidFill>
                  <a:schemeClr val="accent1"/>
                </a:solidFill>
              </a:rPr>
              <a:t> spojin. </a:t>
            </a:r>
            <a:r>
              <a:rPr lang="sl-SI" sz="2000" dirty="0"/>
              <a:t>V</a:t>
            </a:r>
            <a:r>
              <a:rPr lang="sl-SI" sz="2000" dirty="0">
                <a:solidFill>
                  <a:schemeClr val="accent1"/>
                </a:solidFill>
              </a:rPr>
              <a:t> zgornjem </a:t>
            </a:r>
            <a:r>
              <a:rPr lang="sl-SI" sz="2000" dirty="0"/>
              <a:t>delu</a:t>
            </a:r>
            <a:r>
              <a:rPr lang="sl-SI" sz="2000" dirty="0">
                <a:solidFill>
                  <a:schemeClr val="accent1"/>
                </a:solidFill>
              </a:rPr>
              <a:t> je </a:t>
            </a:r>
            <a:r>
              <a:rPr lang="sl-SI" sz="2000" dirty="0"/>
              <a:t>malo</a:t>
            </a:r>
            <a:r>
              <a:rPr lang="sl-SI" sz="2000" dirty="0">
                <a:solidFill>
                  <a:schemeClr val="accent1"/>
                </a:solidFill>
              </a:rPr>
              <a:t> anorganskih </a:t>
            </a:r>
            <a:r>
              <a:rPr lang="sl-SI" sz="2000" dirty="0"/>
              <a:t>in</a:t>
            </a:r>
            <a:r>
              <a:rPr lang="sl-SI" sz="2000" dirty="0">
                <a:solidFill>
                  <a:schemeClr val="accent1"/>
                </a:solidFill>
              </a:rPr>
              <a:t> veliko </a:t>
            </a:r>
            <a:r>
              <a:rPr lang="sl-SI" sz="2000" dirty="0"/>
              <a:t>organskih</a:t>
            </a:r>
            <a:r>
              <a:rPr lang="sl-SI" sz="2000" dirty="0">
                <a:solidFill>
                  <a:schemeClr val="accent1"/>
                </a:solidFill>
              </a:rPr>
              <a:t> snovi. </a:t>
            </a:r>
            <a:r>
              <a:rPr lang="sl-SI" sz="2000" dirty="0"/>
              <a:t>Tla</a:t>
            </a:r>
            <a:r>
              <a:rPr lang="sl-SI" sz="2000" dirty="0">
                <a:solidFill>
                  <a:schemeClr val="accent1"/>
                </a:solidFill>
              </a:rPr>
              <a:t> prekrivajo </a:t>
            </a:r>
            <a:r>
              <a:rPr lang="sl-SI" sz="2000" dirty="0"/>
              <a:t>sloji</a:t>
            </a:r>
            <a:r>
              <a:rPr lang="sl-SI" sz="2000" dirty="0">
                <a:solidFill>
                  <a:schemeClr val="accent1"/>
                </a:solidFill>
              </a:rPr>
              <a:t> gozdnega </a:t>
            </a:r>
            <a:r>
              <a:rPr lang="sl-SI" sz="2000" dirty="0"/>
              <a:t>odpada,</a:t>
            </a:r>
            <a:r>
              <a:rPr lang="sl-SI" sz="2000" dirty="0">
                <a:solidFill>
                  <a:schemeClr val="accent1"/>
                </a:solidFill>
              </a:rPr>
              <a:t> ki </a:t>
            </a:r>
            <a:r>
              <a:rPr lang="sl-SI" sz="2000" dirty="0"/>
              <a:t>ga</a:t>
            </a:r>
            <a:r>
              <a:rPr lang="sl-SI" sz="2000" dirty="0">
                <a:solidFill>
                  <a:schemeClr val="accent1"/>
                </a:solidFill>
              </a:rPr>
              <a:t> pa </a:t>
            </a:r>
            <a:r>
              <a:rPr lang="sl-SI" sz="2000" dirty="0"/>
              <a:t>sestavljajo</a:t>
            </a:r>
            <a:r>
              <a:rPr lang="sl-SI" sz="2000" dirty="0">
                <a:solidFill>
                  <a:schemeClr val="accent1"/>
                </a:solidFill>
              </a:rPr>
              <a:t> mrtvi </a:t>
            </a:r>
            <a:r>
              <a:rPr lang="sl-SI" sz="2000" dirty="0"/>
              <a:t>ostanki</a:t>
            </a:r>
            <a:r>
              <a:rPr lang="sl-SI" sz="2000" dirty="0">
                <a:solidFill>
                  <a:schemeClr val="accent1"/>
                </a:solidFill>
              </a:rPr>
              <a:t> rastlin </a:t>
            </a:r>
            <a:r>
              <a:rPr lang="sl-SI" sz="2000" dirty="0"/>
              <a:t>in</a:t>
            </a:r>
            <a:r>
              <a:rPr lang="sl-SI" sz="2000" dirty="0">
                <a:solidFill>
                  <a:schemeClr val="accent1"/>
                </a:solidFill>
              </a:rPr>
              <a:t> živali </a:t>
            </a:r>
            <a:r>
              <a:rPr lang="sl-SI" sz="2000" dirty="0"/>
              <a:t>ter</a:t>
            </a:r>
            <a:r>
              <a:rPr lang="sl-SI" sz="2000" dirty="0">
                <a:solidFill>
                  <a:schemeClr val="accent1"/>
                </a:solidFill>
              </a:rPr>
              <a:t> mikroorganizmi. 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sl-SI" sz="2000" b="1" dirty="0"/>
              <a:t>Zeliščni</a:t>
            </a:r>
            <a:r>
              <a:rPr lang="sl-SI" sz="2000" b="1" dirty="0">
                <a:solidFill>
                  <a:schemeClr val="accent1"/>
                </a:solidFill>
              </a:rPr>
              <a:t> sloj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2000" dirty="0"/>
              <a:t>Sloj</a:t>
            </a:r>
            <a:r>
              <a:rPr lang="sl-SI" sz="2000" dirty="0">
                <a:solidFill>
                  <a:schemeClr val="accent1"/>
                </a:solidFill>
              </a:rPr>
              <a:t> podrasti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2000" dirty="0"/>
              <a:t>Sloj</a:t>
            </a:r>
            <a:r>
              <a:rPr lang="sl-SI" sz="2000" dirty="0">
                <a:solidFill>
                  <a:schemeClr val="accent1"/>
                </a:solidFill>
              </a:rPr>
              <a:t> drevesnih </a:t>
            </a:r>
            <a:r>
              <a:rPr lang="sl-SI" sz="2000" dirty="0"/>
              <a:t>debel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2000" dirty="0">
                <a:solidFill>
                  <a:schemeClr val="accent1"/>
                </a:solidFill>
              </a:rPr>
              <a:t>Sloj </a:t>
            </a:r>
            <a:r>
              <a:rPr lang="sl-SI" sz="2000" dirty="0"/>
              <a:t>krošenj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6F3D6B-21AA-48BF-9E8A-16E53A8A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875" y="620713"/>
            <a:ext cx="3927475" cy="7921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POMEN GOZDA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D0315DB-196A-4733-A87A-C0BD20C38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484313"/>
            <a:ext cx="6777037" cy="4348162"/>
          </a:xfrm>
        </p:spPr>
        <p:txBody>
          <a:bodyPr rtlCol="0">
            <a:normAutofit fontScale="250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sz="7600" dirty="0">
                <a:solidFill>
                  <a:schemeClr val="accent1"/>
                </a:solidFill>
              </a:rPr>
              <a:t>Z</a:t>
            </a:r>
            <a:r>
              <a:rPr lang="sl-SI" sz="7600" dirty="0"/>
              <a:t> vidika </a:t>
            </a:r>
            <a:r>
              <a:rPr lang="sl-SI" sz="7600" dirty="0">
                <a:solidFill>
                  <a:schemeClr val="accent1"/>
                </a:solidFill>
              </a:rPr>
              <a:t>ekologije</a:t>
            </a:r>
            <a:r>
              <a:rPr lang="sl-SI" sz="7600" dirty="0"/>
              <a:t> je </a:t>
            </a:r>
            <a:r>
              <a:rPr lang="sl-SI" sz="7600" dirty="0">
                <a:solidFill>
                  <a:schemeClr val="accent1"/>
                </a:solidFill>
              </a:rPr>
              <a:t>gozd</a:t>
            </a:r>
            <a:r>
              <a:rPr lang="sl-SI" sz="7600" dirty="0"/>
              <a:t> nepogrešljiv </a:t>
            </a:r>
            <a:r>
              <a:rPr lang="sl-SI" sz="7600" dirty="0">
                <a:solidFill>
                  <a:schemeClr val="accent1"/>
                </a:solidFill>
              </a:rPr>
              <a:t>del</a:t>
            </a:r>
            <a:r>
              <a:rPr lang="sl-SI" sz="7600" dirty="0"/>
              <a:t> naravnega </a:t>
            </a:r>
            <a:r>
              <a:rPr lang="sl-SI" sz="7600" dirty="0">
                <a:solidFill>
                  <a:schemeClr val="accent1"/>
                </a:solidFill>
              </a:rPr>
              <a:t>okolja. </a:t>
            </a:r>
            <a:r>
              <a:rPr lang="sl-SI" sz="7600" dirty="0"/>
              <a:t>Neokrnjeno </a:t>
            </a:r>
            <a:r>
              <a:rPr lang="sl-SI" sz="7600" dirty="0">
                <a:solidFill>
                  <a:schemeClr val="accent1"/>
                </a:solidFill>
              </a:rPr>
              <a:t>delovanje</a:t>
            </a:r>
            <a:r>
              <a:rPr lang="sl-SI" sz="7600" dirty="0"/>
              <a:t> ekosistema </a:t>
            </a:r>
            <a:r>
              <a:rPr lang="sl-SI" sz="7600" dirty="0">
                <a:solidFill>
                  <a:schemeClr val="accent1"/>
                </a:solidFill>
              </a:rPr>
              <a:t>je</a:t>
            </a:r>
            <a:r>
              <a:rPr lang="sl-SI" sz="7600" dirty="0"/>
              <a:t> nenadomestljivo </a:t>
            </a:r>
            <a:r>
              <a:rPr lang="sl-SI" sz="7600" dirty="0">
                <a:solidFill>
                  <a:schemeClr val="accent1"/>
                </a:solidFill>
              </a:rPr>
              <a:t>pri</a:t>
            </a:r>
            <a:r>
              <a:rPr lang="sl-SI" sz="7600" dirty="0"/>
              <a:t> tvorbi </a:t>
            </a:r>
            <a:r>
              <a:rPr lang="sl-SI" sz="7600" dirty="0">
                <a:solidFill>
                  <a:schemeClr val="accent1"/>
                </a:solidFill>
              </a:rPr>
              <a:t>in</a:t>
            </a:r>
            <a:r>
              <a:rPr lang="sl-SI" sz="7600" dirty="0"/>
              <a:t> ohranjanju </a:t>
            </a:r>
            <a:r>
              <a:rPr lang="sl-SI" sz="7600" dirty="0">
                <a:solidFill>
                  <a:schemeClr val="accent1"/>
                </a:solidFill>
              </a:rPr>
              <a:t>biološkega</a:t>
            </a:r>
            <a:r>
              <a:rPr lang="sl-SI" sz="7600" dirty="0"/>
              <a:t> in </a:t>
            </a:r>
            <a:r>
              <a:rPr lang="sl-SI" sz="7600" dirty="0">
                <a:solidFill>
                  <a:schemeClr val="accent1"/>
                </a:solidFill>
              </a:rPr>
              <a:t>ekološkega</a:t>
            </a:r>
            <a:r>
              <a:rPr lang="sl-SI" sz="7600" dirty="0"/>
              <a:t> ravnovesja </a:t>
            </a:r>
            <a:r>
              <a:rPr lang="sl-SI" sz="7600" dirty="0">
                <a:solidFill>
                  <a:schemeClr val="accent1"/>
                </a:solidFill>
              </a:rPr>
              <a:t>v</a:t>
            </a:r>
            <a:r>
              <a:rPr lang="sl-SI" sz="7600" dirty="0"/>
              <a:t> naravi. </a:t>
            </a:r>
            <a:r>
              <a:rPr lang="sl-SI" sz="7600" dirty="0">
                <a:solidFill>
                  <a:schemeClr val="accent1"/>
                </a:solidFill>
              </a:rPr>
              <a:t>Posledično</a:t>
            </a:r>
            <a:r>
              <a:rPr lang="sl-SI" sz="7600" dirty="0"/>
              <a:t> pa </a:t>
            </a:r>
            <a:r>
              <a:rPr lang="sl-SI" sz="7600" dirty="0">
                <a:solidFill>
                  <a:schemeClr val="accent1"/>
                </a:solidFill>
              </a:rPr>
              <a:t>je</a:t>
            </a:r>
            <a:r>
              <a:rPr lang="sl-SI" sz="7600" dirty="0"/>
              <a:t> bio </a:t>
            </a:r>
            <a:r>
              <a:rPr lang="sl-SI" sz="7600" dirty="0">
                <a:solidFill>
                  <a:schemeClr val="accent1"/>
                </a:solidFill>
              </a:rPr>
              <a:t>ekološki</a:t>
            </a:r>
            <a:r>
              <a:rPr lang="sl-SI" sz="7600" dirty="0"/>
              <a:t> ravnovesje </a:t>
            </a:r>
            <a:r>
              <a:rPr lang="sl-SI" sz="7600" dirty="0">
                <a:solidFill>
                  <a:schemeClr val="accent1"/>
                </a:solidFill>
              </a:rPr>
              <a:t>neizogiben</a:t>
            </a:r>
            <a:r>
              <a:rPr lang="sl-SI" sz="7600" dirty="0"/>
              <a:t> pogoj </a:t>
            </a:r>
            <a:r>
              <a:rPr lang="sl-SI" sz="7600" dirty="0">
                <a:solidFill>
                  <a:schemeClr val="accent1"/>
                </a:solidFill>
              </a:rPr>
              <a:t>tudi</a:t>
            </a:r>
            <a:r>
              <a:rPr lang="sl-SI" sz="7600" dirty="0"/>
              <a:t> za </a:t>
            </a:r>
            <a:r>
              <a:rPr lang="sl-SI" sz="7600" dirty="0">
                <a:solidFill>
                  <a:schemeClr val="accent1"/>
                </a:solidFill>
              </a:rPr>
              <a:t>obstanek</a:t>
            </a:r>
            <a:r>
              <a:rPr lang="sl-SI" sz="7600" dirty="0"/>
              <a:t> človeka </a:t>
            </a:r>
            <a:r>
              <a:rPr lang="sl-SI" sz="7600" dirty="0">
                <a:solidFill>
                  <a:schemeClr val="accent1"/>
                </a:solidFill>
              </a:rPr>
              <a:t>v</a:t>
            </a:r>
            <a:r>
              <a:rPr lang="sl-SI" sz="7600" dirty="0"/>
              <a:t> okolju.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7600" dirty="0">
                <a:solidFill>
                  <a:schemeClr val="accent1"/>
                </a:solidFill>
              </a:rPr>
              <a:t>Z</a:t>
            </a:r>
            <a:r>
              <a:rPr lang="sl-SI" sz="7600" dirty="0"/>
              <a:t> vidika </a:t>
            </a:r>
            <a:r>
              <a:rPr lang="sl-SI" sz="7600" dirty="0">
                <a:solidFill>
                  <a:schemeClr val="accent1"/>
                </a:solidFill>
              </a:rPr>
              <a:t>človeka</a:t>
            </a:r>
            <a:r>
              <a:rPr lang="sl-SI" sz="7600" dirty="0"/>
              <a:t> so </a:t>
            </a:r>
            <a:r>
              <a:rPr lang="sl-SI" sz="7600" dirty="0">
                <a:solidFill>
                  <a:schemeClr val="accent1"/>
                </a:solidFill>
              </a:rPr>
              <a:t>pomembne</a:t>
            </a:r>
            <a:r>
              <a:rPr lang="sl-SI" sz="7600" dirty="0"/>
              <a:t> predvsem </a:t>
            </a:r>
            <a:r>
              <a:rPr lang="sl-SI" sz="7600" dirty="0">
                <a:solidFill>
                  <a:schemeClr val="accent1"/>
                </a:solidFill>
              </a:rPr>
              <a:t>koristi, </a:t>
            </a:r>
            <a:r>
              <a:rPr lang="sl-SI" sz="7600" dirty="0"/>
              <a:t>vezane </a:t>
            </a:r>
            <a:r>
              <a:rPr lang="sl-SI" sz="7600" dirty="0">
                <a:solidFill>
                  <a:schemeClr val="accent1"/>
                </a:solidFill>
              </a:rPr>
              <a:t>na</a:t>
            </a:r>
            <a:r>
              <a:rPr lang="sl-SI" sz="7600" dirty="0"/>
              <a:t> gozd. </a:t>
            </a:r>
            <a:r>
              <a:rPr lang="sl-SI" sz="7600" dirty="0">
                <a:solidFill>
                  <a:schemeClr val="accent1"/>
                </a:solidFill>
              </a:rPr>
              <a:t>Materialne</a:t>
            </a:r>
            <a:r>
              <a:rPr lang="sl-SI" sz="7600" dirty="0"/>
              <a:t> koristi </a:t>
            </a:r>
            <a:r>
              <a:rPr lang="sl-SI" sz="7600" dirty="0">
                <a:solidFill>
                  <a:schemeClr val="accent1"/>
                </a:solidFill>
              </a:rPr>
              <a:t>se</a:t>
            </a:r>
            <a:r>
              <a:rPr lang="sl-SI" sz="7600" dirty="0"/>
              <a:t> nanašajo </a:t>
            </a:r>
            <a:r>
              <a:rPr lang="sl-SI" sz="7600" dirty="0">
                <a:solidFill>
                  <a:schemeClr val="accent1"/>
                </a:solidFill>
              </a:rPr>
              <a:t>na</a:t>
            </a:r>
            <a:r>
              <a:rPr lang="sl-SI" sz="7600" dirty="0"/>
              <a:t> dobrine, </a:t>
            </a:r>
            <a:r>
              <a:rPr lang="sl-SI" sz="7600" dirty="0">
                <a:solidFill>
                  <a:schemeClr val="accent1"/>
                </a:solidFill>
              </a:rPr>
              <a:t>ki</a:t>
            </a:r>
            <a:r>
              <a:rPr lang="sl-SI" sz="7600" dirty="0"/>
              <a:t> jih </a:t>
            </a:r>
            <a:r>
              <a:rPr lang="sl-SI" sz="7600" dirty="0">
                <a:solidFill>
                  <a:schemeClr val="accent1"/>
                </a:solidFill>
              </a:rPr>
              <a:t>neposredno</a:t>
            </a:r>
            <a:r>
              <a:rPr lang="sl-SI" sz="7600" dirty="0"/>
              <a:t> pridobivamo </a:t>
            </a:r>
            <a:r>
              <a:rPr lang="sl-SI" sz="7600" dirty="0">
                <a:solidFill>
                  <a:schemeClr val="accent1"/>
                </a:solidFill>
              </a:rPr>
              <a:t>iz</a:t>
            </a:r>
            <a:r>
              <a:rPr lang="sl-SI" sz="7600" dirty="0"/>
              <a:t> gozda. </a:t>
            </a:r>
            <a:r>
              <a:rPr lang="sl-SI" sz="7600" dirty="0">
                <a:solidFill>
                  <a:schemeClr val="accent1"/>
                </a:solidFill>
              </a:rPr>
              <a:t>Mednje</a:t>
            </a:r>
            <a:r>
              <a:rPr lang="sl-SI" sz="7600" dirty="0"/>
              <a:t> uvrščamo </a:t>
            </a:r>
            <a:r>
              <a:rPr lang="sl-SI" sz="7600" dirty="0">
                <a:solidFill>
                  <a:schemeClr val="accent1"/>
                </a:solidFill>
              </a:rPr>
              <a:t>les</a:t>
            </a:r>
            <a:r>
              <a:rPr lang="sl-SI" sz="7600" dirty="0"/>
              <a:t> in </a:t>
            </a:r>
            <a:r>
              <a:rPr lang="sl-SI" sz="7600" dirty="0">
                <a:solidFill>
                  <a:schemeClr val="accent1"/>
                </a:solidFill>
              </a:rPr>
              <a:t>druge</a:t>
            </a:r>
            <a:r>
              <a:rPr lang="sl-SI" sz="7600" dirty="0"/>
              <a:t> gozdni </a:t>
            </a:r>
            <a:r>
              <a:rPr lang="sl-SI" sz="7600" dirty="0">
                <a:solidFill>
                  <a:schemeClr val="accent1"/>
                </a:solidFill>
              </a:rPr>
              <a:t>proizvode</a:t>
            </a:r>
            <a:r>
              <a:rPr lang="sl-SI" sz="7600" dirty="0"/>
              <a:t> kot </a:t>
            </a:r>
            <a:r>
              <a:rPr lang="sl-SI" sz="7600" dirty="0">
                <a:solidFill>
                  <a:schemeClr val="accent1"/>
                </a:solidFill>
              </a:rPr>
              <a:t>so</a:t>
            </a:r>
            <a:r>
              <a:rPr lang="sl-SI" sz="7600" dirty="0"/>
              <a:t> plodovi, </a:t>
            </a:r>
            <a:r>
              <a:rPr lang="sl-SI" sz="7600" dirty="0">
                <a:solidFill>
                  <a:schemeClr val="accent1"/>
                </a:solidFill>
              </a:rPr>
              <a:t>divjačina,</a:t>
            </a:r>
            <a:r>
              <a:rPr lang="sl-SI" sz="7600" dirty="0"/>
              <a:t> med, </a:t>
            </a:r>
            <a:r>
              <a:rPr lang="sl-SI" sz="7600" dirty="0">
                <a:solidFill>
                  <a:schemeClr val="accent1"/>
                </a:solidFill>
              </a:rPr>
              <a:t>gobe,</a:t>
            </a:r>
            <a:r>
              <a:rPr lang="sl-SI" sz="7600" dirty="0"/>
              <a:t> zelišča, </a:t>
            </a:r>
            <a:r>
              <a:rPr lang="sl-SI" sz="7600" dirty="0">
                <a:solidFill>
                  <a:schemeClr val="accent1"/>
                </a:solidFill>
              </a:rPr>
              <a:t>smola</a:t>
            </a:r>
            <a:r>
              <a:rPr lang="sl-SI" sz="7600" dirty="0"/>
              <a:t> itd. </a:t>
            </a:r>
            <a:r>
              <a:rPr lang="sl-SI" sz="7600" dirty="0">
                <a:solidFill>
                  <a:schemeClr val="accent1"/>
                </a:solidFill>
              </a:rPr>
              <a:t>Javne</a:t>
            </a:r>
            <a:r>
              <a:rPr lang="sl-SI" sz="7600" dirty="0"/>
              <a:t> koristi </a:t>
            </a:r>
            <a:r>
              <a:rPr lang="sl-SI" sz="7600" dirty="0">
                <a:solidFill>
                  <a:schemeClr val="accent1"/>
                </a:solidFill>
              </a:rPr>
              <a:t>gozda</a:t>
            </a:r>
            <a:r>
              <a:rPr lang="sl-SI" sz="7600" dirty="0"/>
              <a:t> izhajajo </a:t>
            </a:r>
            <a:r>
              <a:rPr lang="sl-SI" sz="7600" dirty="0">
                <a:solidFill>
                  <a:schemeClr val="accent1"/>
                </a:solidFill>
              </a:rPr>
              <a:t>iz</a:t>
            </a:r>
            <a:r>
              <a:rPr lang="sl-SI" sz="7600" dirty="0"/>
              <a:t> značilnih </a:t>
            </a:r>
            <a:r>
              <a:rPr lang="sl-SI" sz="7600" dirty="0">
                <a:solidFill>
                  <a:schemeClr val="accent1"/>
                </a:solidFill>
              </a:rPr>
              <a:t>lastnosti</a:t>
            </a:r>
            <a:r>
              <a:rPr lang="sl-SI" sz="7600" dirty="0"/>
              <a:t> ekosistema. </a:t>
            </a:r>
            <a:r>
              <a:rPr lang="sl-SI" sz="7600" dirty="0">
                <a:solidFill>
                  <a:schemeClr val="accent1"/>
                </a:solidFill>
              </a:rPr>
              <a:t>Človek</a:t>
            </a:r>
            <a:r>
              <a:rPr lang="sl-SI" sz="7600" dirty="0"/>
              <a:t> jih </a:t>
            </a:r>
            <a:r>
              <a:rPr lang="sl-SI" sz="7600" dirty="0">
                <a:solidFill>
                  <a:srgbClr val="92D050"/>
                </a:solidFill>
              </a:rPr>
              <a:t>prepoznava</a:t>
            </a:r>
            <a:r>
              <a:rPr lang="sl-SI" sz="7600" dirty="0"/>
              <a:t> kot </a:t>
            </a:r>
            <a:r>
              <a:rPr lang="sl-SI" sz="7600" dirty="0">
                <a:solidFill>
                  <a:srgbClr val="92D050"/>
                </a:solidFill>
              </a:rPr>
              <a:t>varovalne,</a:t>
            </a:r>
            <a:r>
              <a:rPr lang="sl-SI" sz="7600" dirty="0"/>
              <a:t> okoljetvorn </a:t>
            </a:r>
            <a:r>
              <a:rPr lang="sl-SI" sz="7600" dirty="0">
                <a:solidFill>
                  <a:srgbClr val="92D050"/>
                </a:solidFill>
              </a:rPr>
              <a:t>in</a:t>
            </a:r>
            <a:r>
              <a:rPr lang="sl-SI" sz="7600" dirty="0"/>
              <a:t> družbene </a:t>
            </a:r>
            <a:r>
              <a:rPr lang="sl-SI" sz="7600" dirty="0">
                <a:solidFill>
                  <a:srgbClr val="92D050"/>
                </a:solidFill>
              </a:rPr>
              <a:t>učinke</a:t>
            </a:r>
            <a:r>
              <a:rPr lang="sl-SI" sz="7600" dirty="0"/>
              <a:t> gozda. </a:t>
            </a:r>
            <a:r>
              <a:rPr lang="sl-SI" sz="7600" dirty="0">
                <a:solidFill>
                  <a:srgbClr val="92D050"/>
                </a:solidFill>
              </a:rPr>
              <a:t>Vplivajo</a:t>
            </a:r>
            <a:r>
              <a:rPr lang="sl-SI" sz="7600" dirty="0"/>
              <a:t> na </a:t>
            </a:r>
            <a:r>
              <a:rPr lang="sl-SI" sz="7600" dirty="0">
                <a:solidFill>
                  <a:srgbClr val="92D050"/>
                </a:solidFill>
              </a:rPr>
              <a:t>človekovo</a:t>
            </a:r>
            <a:r>
              <a:rPr lang="sl-SI" sz="7600" dirty="0"/>
              <a:t> bivalno </a:t>
            </a:r>
            <a:r>
              <a:rPr lang="sl-SI" sz="7600" dirty="0">
                <a:solidFill>
                  <a:srgbClr val="92D050"/>
                </a:solidFill>
              </a:rPr>
              <a:t>okolje. </a:t>
            </a:r>
            <a:r>
              <a:rPr lang="sl-SI" sz="7600" dirty="0"/>
              <a:t>Varujejo </a:t>
            </a:r>
            <a:r>
              <a:rPr lang="sl-SI" sz="7600" dirty="0">
                <a:solidFill>
                  <a:srgbClr val="92D050"/>
                </a:solidFill>
              </a:rPr>
              <a:t>tla</a:t>
            </a:r>
            <a:r>
              <a:rPr lang="sl-SI" sz="7600" dirty="0"/>
              <a:t> in </a:t>
            </a:r>
            <a:r>
              <a:rPr lang="sl-SI" sz="7600" dirty="0">
                <a:solidFill>
                  <a:srgbClr val="92D050"/>
                </a:solidFill>
              </a:rPr>
              <a:t>brežine</a:t>
            </a:r>
            <a:r>
              <a:rPr lang="sl-SI" sz="7600" dirty="0"/>
              <a:t> pred </a:t>
            </a:r>
            <a:r>
              <a:rPr lang="sl-SI" sz="7600" dirty="0">
                <a:solidFill>
                  <a:srgbClr val="92D050"/>
                </a:solidFill>
              </a:rPr>
              <a:t>erozijo, </a:t>
            </a:r>
            <a:r>
              <a:rPr lang="sl-SI" sz="7600" dirty="0"/>
              <a:t>prehitrim </a:t>
            </a:r>
            <a:r>
              <a:rPr lang="sl-SI" sz="7600" dirty="0">
                <a:solidFill>
                  <a:srgbClr val="92D050"/>
                </a:solidFill>
              </a:rPr>
              <a:t>odtekanjem</a:t>
            </a:r>
            <a:r>
              <a:rPr lang="sl-SI" sz="7600" dirty="0"/>
              <a:t> vode, </a:t>
            </a:r>
            <a:r>
              <a:rPr lang="sl-SI" sz="7600" dirty="0">
                <a:solidFill>
                  <a:srgbClr val="92D050"/>
                </a:solidFill>
              </a:rPr>
              <a:t>izsuševanjem,</a:t>
            </a:r>
            <a:r>
              <a:rPr lang="sl-SI" sz="7600" dirty="0"/>
              <a:t> vetrovi, </a:t>
            </a:r>
            <a:r>
              <a:rPr lang="sl-SI" sz="7600" dirty="0">
                <a:solidFill>
                  <a:srgbClr val="92D050"/>
                </a:solidFill>
              </a:rPr>
              <a:t>plazov. </a:t>
            </a:r>
            <a:r>
              <a:rPr lang="sl-SI" sz="7600" dirty="0"/>
              <a:t>Gozdna </a:t>
            </a:r>
            <a:r>
              <a:rPr lang="sl-SI" sz="7600" dirty="0">
                <a:solidFill>
                  <a:srgbClr val="92D050"/>
                </a:solidFill>
              </a:rPr>
              <a:t>mikroklima</a:t>
            </a:r>
            <a:r>
              <a:rPr lang="sl-SI" sz="7600" dirty="0"/>
              <a:t> blaži </a:t>
            </a:r>
            <a:r>
              <a:rPr lang="sl-SI" sz="7600" dirty="0">
                <a:solidFill>
                  <a:srgbClr val="92D050"/>
                </a:solidFill>
              </a:rPr>
              <a:t>klimatske</a:t>
            </a:r>
            <a:r>
              <a:rPr lang="sl-SI" sz="7600" dirty="0"/>
              <a:t> ekstreme. </a:t>
            </a:r>
            <a:r>
              <a:rPr lang="sl-SI" sz="7600" dirty="0">
                <a:solidFill>
                  <a:srgbClr val="92D050"/>
                </a:solidFill>
              </a:rPr>
              <a:t>Fotosinteza</a:t>
            </a:r>
            <a:r>
              <a:rPr lang="sl-SI" sz="7600" dirty="0"/>
              <a:t> v </a:t>
            </a:r>
            <a:r>
              <a:rPr lang="sl-SI" sz="7600" dirty="0">
                <a:solidFill>
                  <a:srgbClr val="92D050"/>
                </a:solidFill>
              </a:rPr>
              <a:t>gozdu</a:t>
            </a:r>
            <a:r>
              <a:rPr lang="sl-SI" sz="7600" dirty="0"/>
              <a:t> obnavlja </a:t>
            </a:r>
            <a:r>
              <a:rPr lang="sl-SI" sz="7600" dirty="0">
                <a:solidFill>
                  <a:srgbClr val="92D050"/>
                </a:solidFill>
              </a:rPr>
              <a:t>zrak</a:t>
            </a:r>
            <a:r>
              <a:rPr lang="sl-SI" sz="7600" dirty="0"/>
              <a:t> in </a:t>
            </a:r>
            <a:r>
              <a:rPr lang="sl-SI" sz="7600" dirty="0">
                <a:solidFill>
                  <a:srgbClr val="92D050"/>
                </a:solidFill>
              </a:rPr>
              <a:t>zračno</a:t>
            </a:r>
            <a:r>
              <a:rPr lang="sl-SI" sz="7600" dirty="0"/>
              <a:t> vlago. </a:t>
            </a:r>
            <a:r>
              <a:rPr lang="sl-SI" sz="7600" dirty="0">
                <a:solidFill>
                  <a:srgbClr val="92D050"/>
                </a:solidFill>
              </a:rPr>
              <a:t>Zato</a:t>
            </a:r>
            <a:r>
              <a:rPr lang="sl-SI" sz="7600" dirty="0"/>
              <a:t> je </a:t>
            </a:r>
            <a:r>
              <a:rPr lang="sl-SI" sz="7600" dirty="0">
                <a:solidFill>
                  <a:srgbClr val="92D050"/>
                </a:solidFill>
              </a:rPr>
              <a:t>gozd</a:t>
            </a:r>
            <a:r>
              <a:rPr lang="sl-SI" sz="7600" dirty="0"/>
              <a:t> prijetno </a:t>
            </a:r>
            <a:r>
              <a:rPr lang="sl-SI" sz="7600" dirty="0">
                <a:solidFill>
                  <a:srgbClr val="92D050"/>
                </a:solidFill>
              </a:rPr>
              <a:t>in</a:t>
            </a:r>
            <a:r>
              <a:rPr lang="sl-SI" sz="7600" dirty="0"/>
              <a:t> privlačno </a:t>
            </a:r>
            <a:r>
              <a:rPr lang="sl-SI" sz="7600" dirty="0">
                <a:solidFill>
                  <a:srgbClr val="92D050"/>
                </a:solidFill>
              </a:rPr>
              <a:t>okolje</a:t>
            </a:r>
            <a:r>
              <a:rPr lang="sl-SI" sz="7600" dirty="0"/>
              <a:t> za </a:t>
            </a:r>
            <a:r>
              <a:rPr lang="sl-SI" sz="7600" dirty="0">
                <a:solidFill>
                  <a:srgbClr val="92D050"/>
                </a:solidFill>
              </a:rPr>
              <a:t>oddih,</a:t>
            </a:r>
            <a:r>
              <a:rPr lang="sl-SI" sz="7600" dirty="0"/>
              <a:t> rekreacijo </a:t>
            </a:r>
            <a:r>
              <a:rPr lang="sl-SI" sz="7600" dirty="0">
                <a:solidFill>
                  <a:srgbClr val="92D050"/>
                </a:solidFill>
              </a:rPr>
              <a:t>in</a:t>
            </a:r>
            <a:r>
              <a:rPr lang="sl-SI" sz="7600" dirty="0"/>
              <a:t> številne </a:t>
            </a:r>
            <a:r>
              <a:rPr lang="sl-SI" sz="7600" dirty="0">
                <a:solidFill>
                  <a:srgbClr val="92D050"/>
                </a:solidFill>
              </a:rPr>
              <a:t>dejavnosti,</a:t>
            </a:r>
            <a:r>
              <a:rPr lang="sl-SI" sz="7600" dirty="0"/>
              <a:t> ki </a:t>
            </a:r>
            <a:r>
              <a:rPr lang="sl-SI" sz="7600" dirty="0">
                <a:solidFill>
                  <a:srgbClr val="92D050"/>
                </a:solidFill>
              </a:rPr>
              <a:t>jih</a:t>
            </a:r>
            <a:r>
              <a:rPr lang="sl-SI" sz="7600" dirty="0"/>
              <a:t> človek </a:t>
            </a:r>
            <a:r>
              <a:rPr lang="sl-SI" sz="7600" dirty="0">
                <a:solidFill>
                  <a:srgbClr val="92D050"/>
                </a:solidFill>
              </a:rPr>
              <a:t>počenja</a:t>
            </a:r>
            <a:r>
              <a:rPr lang="sl-SI" sz="7600" dirty="0"/>
              <a:t> v </a:t>
            </a:r>
            <a:r>
              <a:rPr lang="sl-SI" sz="7600" dirty="0">
                <a:solidFill>
                  <a:srgbClr val="92D050"/>
                </a:solidFill>
              </a:rPr>
              <a:t>njem.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76CDB477-D8AC-4E64-AD4A-207A807E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FUNKCIJE GOZDA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195FF16-9D10-434C-AEC0-C23184F79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>
                <a:solidFill>
                  <a:srgbClr val="92D050"/>
                </a:solidFill>
              </a:rPr>
              <a:t>Z</a:t>
            </a:r>
            <a:r>
              <a:rPr lang="sl-SI" altLang="sl-SI" sz="2000"/>
              <a:t> izrazom </a:t>
            </a:r>
            <a:r>
              <a:rPr lang="sl-SI" altLang="sl-SI" sz="2000">
                <a:solidFill>
                  <a:srgbClr val="92D050"/>
                </a:solidFill>
              </a:rPr>
              <a:t>funkcije</a:t>
            </a:r>
            <a:r>
              <a:rPr lang="sl-SI" altLang="sl-SI" sz="2000"/>
              <a:t> gozda </a:t>
            </a:r>
            <a:r>
              <a:rPr lang="sl-SI" altLang="sl-SI" sz="2000">
                <a:solidFill>
                  <a:srgbClr val="92D050"/>
                </a:solidFill>
              </a:rPr>
              <a:t>se</a:t>
            </a:r>
            <a:r>
              <a:rPr lang="sl-SI" altLang="sl-SI" sz="2000"/>
              <a:t> v </a:t>
            </a:r>
            <a:r>
              <a:rPr lang="sl-SI" altLang="sl-SI" sz="2000">
                <a:solidFill>
                  <a:srgbClr val="92D050"/>
                </a:solidFill>
              </a:rPr>
              <a:t>gozdarstvu</a:t>
            </a:r>
            <a:r>
              <a:rPr lang="sl-SI" altLang="sl-SI" sz="2000"/>
              <a:t> označujejo </a:t>
            </a:r>
            <a:r>
              <a:rPr lang="sl-SI" altLang="sl-SI" sz="2000">
                <a:solidFill>
                  <a:srgbClr val="92D050"/>
                </a:solidFill>
              </a:rPr>
              <a:t>človeku</a:t>
            </a:r>
            <a:r>
              <a:rPr lang="sl-SI" altLang="sl-SI" sz="2000"/>
              <a:t> koristne </a:t>
            </a:r>
            <a:r>
              <a:rPr lang="sl-SI" altLang="sl-SI" sz="2000">
                <a:solidFill>
                  <a:srgbClr val="92D050"/>
                </a:solidFill>
              </a:rPr>
              <a:t>pridobitve,</a:t>
            </a:r>
            <a:r>
              <a:rPr lang="sl-SI" altLang="sl-SI" sz="2000"/>
              <a:t> ki </a:t>
            </a:r>
            <a:r>
              <a:rPr lang="sl-SI" altLang="sl-SI" sz="2000">
                <a:solidFill>
                  <a:srgbClr val="92D050"/>
                </a:solidFill>
              </a:rPr>
              <a:t>izvirajo</a:t>
            </a:r>
            <a:r>
              <a:rPr lang="sl-SI" altLang="sl-SI" sz="2000"/>
              <a:t> iz </a:t>
            </a:r>
            <a:r>
              <a:rPr lang="sl-SI" altLang="sl-SI" sz="2000">
                <a:solidFill>
                  <a:srgbClr val="92D050"/>
                </a:solidFill>
              </a:rPr>
              <a:t>samodejnega</a:t>
            </a:r>
            <a:r>
              <a:rPr lang="sl-SI" altLang="sl-SI" sz="2000"/>
              <a:t> delovanja </a:t>
            </a:r>
            <a:r>
              <a:rPr lang="sl-SI" altLang="sl-SI" sz="2000">
                <a:solidFill>
                  <a:srgbClr val="92D050"/>
                </a:solidFill>
              </a:rPr>
              <a:t>gozda.</a:t>
            </a:r>
            <a:r>
              <a:rPr lang="sl-SI" altLang="sl-SI" sz="2000"/>
              <a:t> Na </a:t>
            </a:r>
            <a:r>
              <a:rPr lang="sl-SI" altLang="sl-SI" sz="2000">
                <a:solidFill>
                  <a:srgbClr val="92D050"/>
                </a:solidFill>
              </a:rPr>
              <a:t>uspešno </a:t>
            </a:r>
            <a:r>
              <a:rPr lang="sl-SI" altLang="sl-SI" sz="2000"/>
              <a:t>delovanje </a:t>
            </a:r>
            <a:r>
              <a:rPr lang="sl-SI" altLang="sl-SI" sz="2000">
                <a:solidFill>
                  <a:srgbClr val="92D050"/>
                </a:solidFill>
              </a:rPr>
              <a:t>funkcij </a:t>
            </a:r>
            <a:r>
              <a:rPr lang="sl-SI" altLang="sl-SI" sz="2000"/>
              <a:t>gozda </a:t>
            </a:r>
            <a:r>
              <a:rPr lang="sl-SI" altLang="sl-SI" sz="2000">
                <a:solidFill>
                  <a:srgbClr val="92D050"/>
                </a:solidFill>
              </a:rPr>
              <a:t>je </a:t>
            </a:r>
            <a:r>
              <a:rPr lang="sl-SI" altLang="sl-SI" sz="2000"/>
              <a:t>možno </a:t>
            </a:r>
            <a:r>
              <a:rPr lang="sl-SI" altLang="sl-SI" sz="2000">
                <a:solidFill>
                  <a:srgbClr val="92D050"/>
                </a:solidFill>
              </a:rPr>
              <a:t>vplivati, </a:t>
            </a:r>
            <a:r>
              <a:rPr lang="sl-SI" altLang="sl-SI" sz="2000"/>
              <a:t>a </a:t>
            </a:r>
            <a:r>
              <a:rPr lang="sl-SI" altLang="sl-SI" sz="2000">
                <a:solidFill>
                  <a:srgbClr val="92D050"/>
                </a:solidFill>
              </a:rPr>
              <a:t>le </a:t>
            </a:r>
            <a:r>
              <a:rPr lang="sl-SI" altLang="sl-SI" sz="2000"/>
              <a:t>z </a:t>
            </a:r>
            <a:r>
              <a:rPr lang="sl-SI" altLang="sl-SI" sz="2000">
                <a:solidFill>
                  <a:srgbClr val="92D050"/>
                </a:solidFill>
              </a:rPr>
              <a:t>ohranjanjem </a:t>
            </a:r>
            <a:r>
              <a:rPr lang="sl-SI" altLang="sl-SI" sz="2000"/>
              <a:t>gozdnih </a:t>
            </a:r>
            <a:r>
              <a:rPr lang="sl-SI" altLang="sl-SI" sz="2000">
                <a:solidFill>
                  <a:srgbClr val="92D050"/>
                </a:solidFill>
              </a:rPr>
              <a:t>struktur </a:t>
            </a:r>
            <a:r>
              <a:rPr lang="sl-SI" altLang="sl-SI" sz="2000"/>
              <a:t>in </a:t>
            </a:r>
            <a:r>
              <a:rPr lang="sl-SI" altLang="sl-SI" sz="2000">
                <a:solidFill>
                  <a:srgbClr val="92D050"/>
                </a:solidFill>
              </a:rPr>
              <a:t>ekološkega </a:t>
            </a:r>
            <a:r>
              <a:rPr lang="sl-SI" altLang="sl-SI" sz="2000"/>
              <a:t>ravnovesja. </a:t>
            </a:r>
            <a:r>
              <a:rPr lang="sl-SI" altLang="sl-SI" sz="2000">
                <a:solidFill>
                  <a:srgbClr val="92D050"/>
                </a:solidFill>
              </a:rPr>
              <a:t>Gozd </a:t>
            </a:r>
            <a:r>
              <a:rPr lang="sl-SI" altLang="sl-SI" sz="2000"/>
              <a:t>namreč </a:t>
            </a:r>
            <a:r>
              <a:rPr lang="sl-SI" altLang="sl-SI" sz="2000">
                <a:solidFill>
                  <a:srgbClr val="92D050"/>
                </a:solidFill>
              </a:rPr>
              <a:t>ne </a:t>
            </a:r>
            <a:r>
              <a:rPr lang="sl-SI" altLang="sl-SI" sz="2000"/>
              <a:t>funkcionira </a:t>
            </a:r>
            <a:r>
              <a:rPr lang="sl-SI" altLang="sl-SI" sz="2000">
                <a:solidFill>
                  <a:srgbClr val="92D050"/>
                </a:solidFill>
              </a:rPr>
              <a:t>zaradi </a:t>
            </a:r>
            <a:r>
              <a:rPr lang="sl-SI" altLang="sl-SI" sz="2000"/>
              <a:t>človeka </a:t>
            </a:r>
            <a:r>
              <a:rPr lang="sl-SI" altLang="sl-SI" sz="2000">
                <a:solidFill>
                  <a:srgbClr val="92D050"/>
                </a:solidFill>
              </a:rPr>
              <a:t>in </a:t>
            </a:r>
            <a:r>
              <a:rPr lang="sl-SI" altLang="sl-SI" sz="2000"/>
              <a:t>njegovih </a:t>
            </a:r>
            <a:r>
              <a:rPr lang="sl-SI" altLang="sl-SI" sz="2000">
                <a:solidFill>
                  <a:srgbClr val="92D050"/>
                </a:solidFill>
              </a:rPr>
              <a:t>interesov, </a:t>
            </a:r>
            <a:r>
              <a:rPr lang="sl-SI" altLang="sl-SI" sz="2000"/>
              <a:t>ampak </a:t>
            </a:r>
            <a:r>
              <a:rPr lang="sl-SI" altLang="sl-SI" sz="2000">
                <a:solidFill>
                  <a:srgbClr val="92D050"/>
                </a:solidFill>
              </a:rPr>
              <a:t>zaradi </a:t>
            </a:r>
            <a:r>
              <a:rPr lang="sl-SI" altLang="sl-SI" sz="2000"/>
              <a:t>lastnega </a:t>
            </a:r>
            <a:r>
              <a:rPr lang="sl-SI" altLang="sl-SI" sz="2000">
                <a:solidFill>
                  <a:srgbClr val="92D050"/>
                </a:solidFill>
              </a:rPr>
              <a:t>obstoja. </a:t>
            </a:r>
            <a:r>
              <a:rPr lang="sl-SI" altLang="sl-SI" sz="2000"/>
              <a:t>Vselej </a:t>
            </a:r>
            <a:r>
              <a:rPr lang="sl-SI" altLang="sl-SI" sz="2000">
                <a:solidFill>
                  <a:srgbClr val="92D050"/>
                </a:solidFill>
              </a:rPr>
              <a:t>le </a:t>
            </a:r>
            <a:r>
              <a:rPr lang="sl-SI" altLang="sl-SI" sz="2000"/>
              <a:t>gradi </a:t>
            </a:r>
            <a:r>
              <a:rPr lang="sl-SI" altLang="sl-SI" sz="2000">
                <a:solidFill>
                  <a:srgbClr val="92D050"/>
                </a:solidFill>
              </a:rPr>
              <a:t>in </a:t>
            </a:r>
            <a:r>
              <a:rPr lang="sl-SI" altLang="sl-SI" sz="2000"/>
              <a:t>obnavlja </a:t>
            </a:r>
            <a:r>
              <a:rPr lang="sl-SI" altLang="sl-SI" sz="2000">
                <a:solidFill>
                  <a:srgbClr val="92D050"/>
                </a:solidFill>
              </a:rPr>
              <a:t>lasten </a:t>
            </a:r>
            <a:r>
              <a:rPr lang="sl-SI" altLang="sl-SI" sz="2000"/>
              <a:t>ekosistem. </a:t>
            </a:r>
            <a:r>
              <a:rPr lang="sl-SI" altLang="sl-SI" sz="2000">
                <a:solidFill>
                  <a:srgbClr val="92D050"/>
                </a:solidFill>
              </a:rPr>
              <a:t>Kljub </a:t>
            </a:r>
            <a:r>
              <a:rPr lang="sl-SI" altLang="sl-SI" sz="2000"/>
              <a:t>temu </a:t>
            </a:r>
            <a:r>
              <a:rPr lang="sl-SI" altLang="sl-SI" sz="2000">
                <a:solidFill>
                  <a:srgbClr val="92D050"/>
                </a:solidFill>
              </a:rPr>
              <a:t>velja, </a:t>
            </a:r>
            <a:r>
              <a:rPr lang="sl-SI" altLang="sl-SI" sz="2000"/>
              <a:t>da </a:t>
            </a:r>
            <a:r>
              <a:rPr lang="sl-SI" altLang="sl-SI" sz="2000">
                <a:solidFill>
                  <a:srgbClr val="92D050"/>
                </a:solidFill>
              </a:rPr>
              <a:t>ima </a:t>
            </a:r>
            <a:r>
              <a:rPr lang="sl-SI" altLang="sl-SI" sz="2000"/>
              <a:t>zaradi </a:t>
            </a:r>
            <a:r>
              <a:rPr lang="sl-SI" altLang="sl-SI" sz="2000">
                <a:solidFill>
                  <a:srgbClr val="92D050"/>
                </a:solidFill>
              </a:rPr>
              <a:t>delovanja </a:t>
            </a:r>
            <a:r>
              <a:rPr lang="sl-SI" altLang="sl-SI" sz="2000"/>
              <a:t>ekosistema </a:t>
            </a:r>
            <a:r>
              <a:rPr lang="sl-SI" altLang="sl-SI" sz="2000">
                <a:solidFill>
                  <a:srgbClr val="92D050"/>
                </a:solidFill>
              </a:rPr>
              <a:t>koristi </a:t>
            </a:r>
            <a:r>
              <a:rPr lang="sl-SI" altLang="sl-SI" sz="2000"/>
              <a:t>tudi </a:t>
            </a:r>
            <a:r>
              <a:rPr lang="sl-SI" altLang="sl-SI" sz="2000">
                <a:solidFill>
                  <a:srgbClr val="92D050"/>
                </a:solidFill>
              </a:rPr>
              <a:t>človek. </a:t>
            </a:r>
            <a:r>
              <a:rPr lang="sl-SI" altLang="sl-SI" sz="2000"/>
              <a:t>Učinki </a:t>
            </a:r>
            <a:r>
              <a:rPr lang="sl-SI" altLang="sl-SI" sz="2000">
                <a:solidFill>
                  <a:srgbClr val="92D050"/>
                </a:solidFill>
              </a:rPr>
              <a:t>oziroma </a:t>
            </a:r>
            <a:r>
              <a:rPr lang="sl-SI" altLang="sl-SI" sz="2000"/>
              <a:t>funkcije </a:t>
            </a:r>
            <a:r>
              <a:rPr lang="sl-SI" altLang="sl-SI" sz="2000">
                <a:solidFill>
                  <a:srgbClr val="92D050"/>
                </a:solidFill>
              </a:rPr>
              <a:t>gozda </a:t>
            </a:r>
            <a:r>
              <a:rPr lang="sl-SI" altLang="sl-SI" sz="2000"/>
              <a:t>so </a:t>
            </a:r>
            <a:r>
              <a:rPr lang="sl-SI" altLang="sl-SI" sz="2000">
                <a:solidFill>
                  <a:srgbClr val="92D050"/>
                </a:solidFill>
              </a:rPr>
              <a:t>neposredno </a:t>
            </a:r>
            <a:r>
              <a:rPr lang="sl-SI" altLang="sl-SI" sz="2000"/>
              <a:t>odvisne </a:t>
            </a:r>
            <a:r>
              <a:rPr lang="sl-SI" altLang="sl-SI" sz="2000">
                <a:solidFill>
                  <a:srgbClr val="92D050"/>
                </a:solidFill>
              </a:rPr>
              <a:t>od </a:t>
            </a:r>
            <a:r>
              <a:rPr lang="sl-SI" altLang="sl-SI" sz="2000"/>
              <a:t>stanja </a:t>
            </a:r>
            <a:r>
              <a:rPr lang="sl-SI" altLang="sl-SI" sz="2000">
                <a:solidFill>
                  <a:srgbClr val="92D050"/>
                </a:solidFill>
              </a:rPr>
              <a:t>gozdnega </a:t>
            </a:r>
            <a:r>
              <a:rPr lang="sl-SI" altLang="sl-SI" sz="2000"/>
              <a:t>ekosistema </a:t>
            </a:r>
            <a:r>
              <a:rPr lang="sl-SI" altLang="sl-SI" sz="2000">
                <a:solidFill>
                  <a:srgbClr val="92D050"/>
                </a:solidFill>
              </a:rPr>
              <a:t>in </a:t>
            </a:r>
            <a:r>
              <a:rPr lang="sl-SI" altLang="sl-SI" sz="2000"/>
              <a:t>njegovih </a:t>
            </a:r>
            <a:r>
              <a:rPr lang="sl-SI" altLang="sl-SI" sz="2000">
                <a:solidFill>
                  <a:srgbClr val="92D050"/>
                </a:solidFill>
              </a:rPr>
              <a:t>potreb.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CABE56F3-18C3-4B79-86F8-64F54DE8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ZANIMIVOSTI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7C7F5EC-481C-4F2E-8653-95622D665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sz="2700" dirty="0">
                <a:solidFill>
                  <a:srgbClr val="92D050"/>
                </a:solidFill>
              </a:rPr>
              <a:t>pred</a:t>
            </a:r>
            <a:r>
              <a:rPr lang="sl-SI" sz="2700" dirty="0"/>
              <a:t> 10.000 </a:t>
            </a:r>
            <a:r>
              <a:rPr lang="sl-SI" sz="2700" dirty="0">
                <a:solidFill>
                  <a:srgbClr val="92D050"/>
                </a:solidFill>
              </a:rPr>
              <a:t>leti</a:t>
            </a:r>
            <a:r>
              <a:rPr lang="sl-SI" sz="2700" dirty="0"/>
              <a:t> je </a:t>
            </a:r>
            <a:r>
              <a:rPr lang="sl-SI" sz="2700" dirty="0">
                <a:solidFill>
                  <a:srgbClr val="92D050"/>
                </a:solidFill>
              </a:rPr>
              <a:t>bilo</a:t>
            </a:r>
            <a:r>
              <a:rPr lang="sl-SI" sz="2700" dirty="0"/>
              <a:t> na </a:t>
            </a:r>
            <a:r>
              <a:rPr lang="sl-SI" sz="2700" dirty="0">
                <a:solidFill>
                  <a:srgbClr val="92D050"/>
                </a:solidFill>
              </a:rPr>
              <a:t>svetu</a:t>
            </a:r>
            <a:r>
              <a:rPr lang="sl-SI" sz="2700" dirty="0"/>
              <a:t> gozdov </a:t>
            </a:r>
            <a:r>
              <a:rPr lang="sl-SI" sz="2700" dirty="0">
                <a:solidFill>
                  <a:srgbClr val="92D050"/>
                </a:solidFill>
              </a:rPr>
              <a:t>za</a:t>
            </a:r>
            <a:r>
              <a:rPr lang="sl-SI" sz="2700" dirty="0"/>
              <a:t> tretjino </a:t>
            </a:r>
            <a:r>
              <a:rPr lang="sl-SI" sz="2700" dirty="0">
                <a:solidFill>
                  <a:srgbClr val="92D050"/>
                </a:solidFill>
              </a:rPr>
              <a:t>več</a:t>
            </a:r>
            <a:r>
              <a:rPr lang="sl-SI" sz="2700" dirty="0"/>
              <a:t> kot </a:t>
            </a:r>
            <a:r>
              <a:rPr lang="sl-SI" sz="2700" dirty="0">
                <a:solidFill>
                  <a:srgbClr val="92D050"/>
                </a:solidFill>
              </a:rPr>
              <a:t>danes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2700" dirty="0"/>
              <a:t>tropski </a:t>
            </a:r>
            <a:r>
              <a:rPr lang="sl-SI" sz="2700" dirty="0">
                <a:solidFill>
                  <a:srgbClr val="92D050"/>
                </a:solidFill>
              </a:rPr>
              <a:t>gozdovi</a:t>
            </a:r>
            <a:r>
              <a:rPr lang="sl-SI" sz="2700" dirty="0"/>
              <a:t> pokrivajo </a:t>
            </a:r>
            <a:r>
              <a:rPr lang="sl-SI" sz="2700" dirty="0">
                <a:solidFill>
                  <a:srgbClr val="92D050"/>
                </a:solidFill>
              </a:rPr>
              <a:t>7 %</a:t>
            </a:r>
            <a:r>
              <a:rPr lang="sl-SI" sz="2700" dirty="0"/>
              <a:t> kopnega, </a:t>
            </a:r>
            <a:r>
              <a:rPr lang="sl-SI" sz="2700" dirty="0">
                <a:solidFill>
                  <a:srgbClr val="92D050"/>
                </a:solidFill>
              </a:rPr>
              <a:t>vendar</a:t>
            </a:r>
            <a:r>
              <a:rPr lang="sl-SI" sz="2700" dirty="0"/>
              <a:t> vsebujejo </a:t>
            </a:r>
            <a:r>
              <a:rPr lang="sl-SI" sz="2700" dirty="0">
                <a:solidFill>
                  <a:srgbClr val="92D050"/>
                </a:solidFill>
              </a:rPr>
              <a:t>skoraj</a:t>
            </a:r>
            <a:r>
              <a:rPr lang="sl-SI" sz="2700" dirty="0"/>
              <a:t> polovico </a:t>
            </a:r>
            <a:r>
              <a:rPr lang="sl-SI" sz="2700" dirty="0">
                <a:solidFill>
                  <a:srgbClr val="92D050"/>
                </a:solidFill>
              </a:rPr>
              <a:t>vseh</a:t>
            </a:r>
            <a:r>
              <a:rPr lang="sl-SI" sz="2700" dirty="0"/>
              <a:t> dreves, </a:t>
            </a:r>
            <a:r>
              <a:rPr lang="sl-SI" sz="2700" dirty="0">
                <a:solidFill>
                  <a:srgbClr val="92D050"/>
                </a:solidFill>
              </a:rPr>
              <a:t>ki</a:t>
            </a:r>
            <a:r>
              <a:rPr lang="sl-SI" sz="2700" dirty="0"/>
              <a:t> proizvedejo </a:t>
            </a:r>
            <a:r>
              <a:rPr lang="sl-SI" sz="2700" dirty="0">
                <a:solidFill>
                  <a:srgbClr val="92D050"/>
                </a:solidFill>
              </a:rPr>
              <a:t>40 %</a:t>
            </a:r>
            <a:r>
              <a:rPr lang="sl-SI" sz="2700" dirty="0"/>
              <a:t> kisika </a:t>
            </a:r>
            <a:r>
              <a:rPr lang="sl-SI" sz="2700" dirty="0">
                <a:solidFill>
                  <a:srgbClr val="92D050"/>
                </a:solidFill>
              </a:rPr>
              <a:t>v</a:t>
            </a:r>
            <a:r>
              <a:rPr lang="sl-SI" sz="2700" dirty="0"/>
              <a:t> ozračju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sz="2700" dirty="0">
                <a:solidFill>
                  <a:srgbClr val="92D050"/>
                </a:solidFill>
              </a:rPr>
              <a:t>eno</a:t>
            </a:r>
            <a:r>
              <a:rPr lang="sl-SI" sz="2700" dirty="0"/>
              <a:t> drevo </a:t>
            </a:r>
            <a:r>
              <a:rPr lang="sl-SI" sz="2700" dirty="0">
                <a:solidFill>
                  <a:srgbClr val="92D050"/>
                </a:solidFill>
              </a:rPr>
              <a:t>porabi</a:t>
            </a:r>
            <a:r>
              <a:rPr lang="sl-SI" sz="2700" dirty="0"/>
              <a:t> 12 kg </a:t>
            </a:r>
            <a:r>
              <a:rPr lang="sl-SI" sz="2700" dirty="0">
                <a:solidFill>
                  <a:srgbClr val="92D050"/>
                </a:solidFill>
              </a:rPr>
              <a:t>CO</a:t>
            </a:r>
            <a:r>
              <a:rPr lang="sl-SI" sz="2700" baseline="-25000" dirty="0">
                <a:solidFill>
                  <a:srgbClr val="92D050"/>
                </a:solidFill>
              </a:rPr>
              <a:t>2</a:t>
            </a:r>
            <a:r>
              <a:rPr lang="sl-SI" sz="2700" dirty="0"/>
              <a:t> na </a:t>
            </a:r>
            <a:r>
              <a:rPr lang="sl-SI" sz="2700" dirty="0">
                <a:solidFill>
                  <a:srgbClr val="92D050"/>
                </a:solidFill>
              </a:rPr>
              <a:t>leto</a:t>
            </a:r>
            <a:r>
              <a:rPr lang="sl-SI" sz="2700" dirty="0"/>
              <a:t> in </a:t>
            </a:r>
            <a:r>
              <a:rPr lang="sl-SI" sz="2700" dirty="0">
                <a:solidFill>
                  <a:srgbClr val="92D050"/>
                </a:solidFill>
              </a:rPr>
              <a:t>proizvede</a:t>
            </a:r>
            <a:r>
              <a:rPr lang="sl-SI" sz="2700" dirty="0"/>
              <a:t> kisika </a:t>
            </a:r>
            <a:r>
              <a:rPr lang="sl-SI" sz="2700" dirty="0">
                <a:solidFill>
                  <a:srgbClr val="92D050"/>
                </a:solidFill>
              </a:rPr>
              <a:t>za</a:t>
            </a:r>
            <a:r>
              <a:rPr lang="sl-SI" sz="2700" dirty="0"/>
              <a:t> enoletno </a:t>
            </a:r>
            <a:r>
              <a:rPr lang="sl-SI" sz="2700" dirty="0">
                <a:solidFill>
                  <a:srgbClr val="92D050"/>
                </a:solidFill>
              </a:rPr>
              <a:t>porabo</a:t>
            </a:r>
            <a:r>
              <a:rPr lang="sl-SI" sz="2700" dirty="0"/>
              <a:t> štiričlanske </a:t>
            </a:r>
            <a:r>
              <a:rPr lang="sl-SI" sz="2700" dirty="0">
                <a:solidFill>
                  <a:srgbClr val="92D050"/>
                </a:solidFill>
              </a:rPr>
              <a:t>družine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186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Tahoma</vt:lpstr>
      <vt:lpstr>Wingdings 2</vt:lpstr>
      <vt:lpstr>Austin</vt:lpstr>
      <vt:lpstr>PowerPoint Presentation</vt:lpstr>
      <vt:lpstr>VRSTE GOZDOV</vt:lpstr>
      <vt:lpstr>GLAVNI GOZDN PASOVI</vt:lpstr>
      <vt:lpstr>STRUKTURA GOZDA</vt:lpstr>
      <vt:lpstr>POMEN GOZDA</vt:lpstr>
      <vt:lpstr>FUNKCIJE GOZDA</vt:lpstr>
      <vt:lpstr>ZANIMIVOSTI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2019-05-30T09:30:04Z</dcterms:created>
  <dcterms:modified xsi:type="dcterms:W3CDTF">2019-05-30T09:30:04Z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