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0572B-18D3-411A-A2FD-4C8B0BE10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16EF3-4720-4233-8840-8A1551B50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6F4F14-66E2-4B1D-A2C4-33A8830DBB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DC09F4-48AE-4045-AF79-8BFE465833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F38879-2F9B-4207-9A68-72CA9418E8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8525D-9032-4971-91B6-32A728D581EF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51029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72F92-A719-447A-A261-8777B135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50C1-247D-4920-830F-1B47C5049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2E9838-2E80-433C-9D2D-1C27497E38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2F4F01-6277-4936-AAB1-873D8E61B9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E9E691-1C99-40B6-BDB0-92968F64E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8A6FC-CA9A-40E2-B7EE-8C7C60975D71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7652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4F24FE-AEE6-4AE3-8BAD-668B36AE4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32A2F-D347-4577-B9DE-12F43A271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EC4603-5FF4-49DF-ACB7-CC56C46590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1FD156-0055-4EC7-97D1-281F906387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894A3C-5728-477C-B548-D55610E7A6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636DE-ED87-488B-91D6-032C6B5C4DFC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88040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A9A04-9843-4237-9797-6E3C84C2C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4A688-27F5-4625-AB4D-0318845A2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2E76B9-8B04-4B09-8A54-97E4C7A032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880558-4103-4088-981B-88EB8A6FD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400636-C58B-4A19-85F3-099DFE9285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51BAC-7972-4683-949D-0324E93498DC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85763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EFBC-4632-4BF4-8364-22A694C07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74360-8BFA-4500-8E3B-1A498171C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EA8B98-A8E0-47C7-9768-9FE5E70BF3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48AC52-358E-4E34-96FB-E3F3405B81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A289F3-9E47-4798-A0AD-9D0D555C64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B478B-C7E7-4912-8FCF-13D71B943057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16390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8551-EACB-4584-B795-11D20A06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A8BA2-43D6-4B38-852A-2770B8332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5CCB1-E923-4F2B-A595-E3AC67A84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05B83D-690A-4253-A170-5113D133D3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B8246C-5FFE-4F66-9125-978B368C63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46E9B-0CE3-4A1B-B674-E7C754EA5D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6974D-DF23-48D8-B666-07A6FDFC5DD3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2723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AB8CE-5F95-4EA8-9406-6D228BD4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D0F49-7620-4DB2-8AFD-6AF7C4E1A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D4D6F-3B4B-49F1-8B7C-EB9EE934E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E8772-A94F-4EAC-9CE1-205270E875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ED594E-130E-476A-9D85-649B255535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E54004-933D-4199-8E05-B6549D152D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737B206-7914-429C-9428-BF65FF9D91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EDD6A3A-C701-4FC3-98BC-DFC4996A06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4C2D0-FEEE-423A-93E7-8EC0F42012A5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5147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EC7FD-807B-4AB4-B545-92FABF7F3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230259A-7D85-4E4F-BD4F-6988B53D32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3827CA-2E25-4E7B-B6CD-48D0589B79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02A999-3702-43F8-ABC6-97522B79A2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B3D64-B875-46E2-A6D1-ED2EB077074A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6303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9AC8266-3589-4128-B78C-FFFDCDBD7B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84C94E-E215-42CB-848F-7EA23DB0D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3E858D6-FDBB-485C-9529-2760FC487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B2EC4-60C0-4EC7-AE4E-8E020C6CBB68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651492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27364-7349-443B-AA5C-827BF2F8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646C-C642-498D-9CE0-984DA83A7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7851A-8EC2-42BC-9D25-88B42820C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6C96C5-D849-4E15-B824-574643C837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BD75B8-076B-44EB-954A-EB75C031AD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A49C3-C8E0-4845-A921-E4F9BBFA4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0481F-A9FA-4F5A-9736-D7F94B3C98F5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3150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282E-BDA4-47C8-8FAC-3DE6BA4C3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2EEE24-CEA9-4EB6-9FE3-EB6A3D6BB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E458A-415A-4DD2-AA62-263D4CF89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273F2F-F768-42F9-8C3D-5F55CBDA5E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1E2EEF-59F7-4200-9951-391CB24993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353AC-918F-4223-B377-958E2643E0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38A11-F0D0-42AC-B6D8-1966EF73E73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545869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D5E54D5-FFDD-4306-B16C-11296DD216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0680784-7226-49A8-B6AD-D0964CA3AC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CE8E772-4B4A-4773-92FA-9DBB60C5408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28EC66-08B9-4B93-A412-997A99667C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83682D4-06D6-46E2-A68C-BEB5260D3D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CCD2823-B531-4CDC-9315-59080792A3D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A2019B2-623F-43C3-98C3-44C55DC9BF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sl-SI" altLang="sl-SI" sz="8800">
                <a:solidFill>
                  <a:schemeClr val="accent2"/>
                </a:solidFill>
                <a:latin typeface="Verdana" panose="020B0604030504040204" pitchFamily="34" charset="0"/>
              </a:rPr>
              <a:t>Iglokožci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11239CA-9ACD-4A9C-8FBC-ABBFC748A72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sl-SI" altLang="sl-SI" sz="320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79BBD91-88C6-43FE-891A-7BDF4EB14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>
                <a:solidFill>
                  <a:schemeClr val="accent2"/>
                </a:solidFill>
                <a:latin typeface="Verdana" panose="020B0604030504040204" pitchFamily="34" charset="0"/>
              </a:rPr>
              <a:t>Brizgači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05DF907-07C7-46C5-A686-C17CFF0A19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Najdemo jih skoraj na vsakemu morskemu dnu</a:t>
            </a:r>
          </a:p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Nekatere izmed njih imajo tudi dobre zdravilne lastnosti (na Kitajskem sušijo morske kumare)</a:t>
            </a:r>
          </a:p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Pod kožo imajo endoskelet (značilno za iglokožce)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7B0C551E-1A45-49F7-BCBC-AEF5CD497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595">
            <a:off x="5580063" y="4749800"/>
            <a:ext cx="2808287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825E34AF-C568-48AA-A8BB-265FA5140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941888"/>
            <a:ext cx="266382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C51EA18-FED0-422F-9703-F6EDE5314C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>
                <a:solidFill>
                  <a:schemeClr val="accent2"/>
                </a:solidFill>
                <a:latin typeface="Verdana" panose="020B0604030504040204" pitchFamily="34" charset="0"/>
              </a:rPr>
              <a:t>Kačjerepi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3EAD35D-2B57-45CC-B66F-8BCCFB55F6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Zelo podobni morskim zvezdam, le da imajo tanjše in nežnejše krake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So najhitrejši izmed vseh iglokožcev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Dolgi in izjemno lomljivi kraki so porasli z bodicami in trni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Nekateri kačjerepi imajo krake dodatno cepljene v manjše dele 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Kačjerepi navadno aktivno plenijo v temi, prehranjujejo pa se tudi z mrhovino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16EB1DC-8AB5-4E81-AFA7-A97BC0CAA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>
                <a:solidFill>
                  <a:schemeClr val="accent2"/>
                </a:solidFill>
                <a:latin typeface="Verdana" panose="020B0604030504040204" pitchFamily="34" charset="0"/>
              </a:rPr>
              <a:t>Kačjerepi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DFB3AB2-F5DB-42D0-9D67-86F0CC64B8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l-SI" altLang="sl-SI" sz="2400">
                <a:solidFill>
                  <a:schemeClr val="accent2"/>
                </a:solidFill>
                <a:latin typeface="Verdana" panose="020B0604030504040204" pitchFamily="34" charset="0"/>
              </a:rPr>
              <a:t>Podobno kot nekatere morske zvezde se pri velikem številu lahko razvijejo v pravo ekološko katastrofo in uničijo obsteječe habitate </a:t>
            </a:r>
          </a:p>
          <a:p>
            <a:pPr eaLnBrk="1" hangingPunct="1"/>
            <a:r>
              <a:rPr lang="sl-SI" altLang="sl-SI" sz="2400">
                <a:solidFill>
                  <a:schemeClr val="accent2"/>
                </a:solidFill>
                <a:latin typeface="Verdana" panose="020B0604030504040204" pitchFamily="34" charset="0"/>
              </a:rPr>
              <a:t>Veliko vrst je globokomorskih. </a:t>
            </a:r>
          </a:p>
          <a:p>
            <a:pPr eaLnBrk="1" hangingPunct="1"/>
            <a:r>
              <a:rPr lang="sl-SI" altLang="sl-SI" sz="2400">
                <a:solidFill>
                  <a:schemeClr val="accent2"/>
                </a:solidFill>
                <a:latin typeface="Verdana" panose="020B0604030504040204" pitchFamily="34" charset="0"/>
              </a:rPr>
              <a:t>Ličinka kačjerepov se v svojem razvoju ne pritrdi na podlago, temveč je planktonska</a:t>
            </a:r>
            <a:r>
              <a:rPr lang="sl-SI" altLang="sl-SI"/>
              <a:t> 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3C4FAF71-C4B8-4622-9C6A-CC789B34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149725"/>
            <a:ext cx="3529013" cy="25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5879EBA-A46E-4B55-A42E-72FE04A63C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>
                <a:solidFill>
                  <a:schemeClr val="accent2"/>
                </a:solidFill>
                <a:latin typeface="Verdana" panose="020B0604030504040204" pitchFamily="34" charset="0"/>
              </a:rPr>
              <a:t>Kačjerepi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341F261-E979-4D23-81AA-8A95938CDA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l-SI" altLang="sl-SI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53D34156-4C49-45FE-81E7-8ABB0CA8E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484313"/>
            <a:ext cx="6192838" cy="43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9C13AD8-0B5D-4972-8317-68B35D7F0E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>
                <a:solidFill>
                  <a:schemeClr val="accent2"/>
                </a:solidFill>
                <a:latin typeface="Verdana" panose="020B0604030504040204" pitchFamily="34" charset="0"/>
              </a:rPr>
              <a:t>Morske lilije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C947725-3468-422A-A58B-4FD63C4A7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Živijo v plitvi vodi ali pa tudi v globinah do 6000 m</a:t>
            </a:r>
          </a:p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Imajo črevesje v obliki U-ja</a:t>
            </a:r>
          </a:p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Poznamo samo okoli 100 vrst, čeprav jih je bilo v preteklosti mnogo več</a:t>
            </a:r>
          </a:p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Sestavljeni so iz stebla, peclja in nožic</a:t>
            </a:r>
          </a:p>
          <a:p>
            <a:pPr eaLnBrk="1" hangingPunct="1"/>
            <a:endParaRPr lang="sl-SI" altLang="sl-SI">
              <a:solidFill>
                <a:schemeClr val="accent2"/>
              </a:solidFill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07BCCD8A-B435-469B-97C6-F350A27AC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508500"/>
            <a:ext cx="971550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ABA098A-6959-48E3-83D7-90CB97F5D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l-SI" altLang="sl-SI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BEF5492-D817-49CB-B6F0-5CE9B6B96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Ločimo:</a:t>
            </a:r>
          </a:p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Morske lilije</a:t>
            </a:r>
          </a:p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Morske zvezde</a:t>
            </a:r>
          </a:p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Morske ježke</a:t>
            </a:r>
          </a:p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Kačjerepe</a:t>
            </a:r>
          </a:p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Brizgače</a:t>
            </a:r>
          </a:p>
          <a:p>
            <a:pPr eaLnBrk="1" hangingPunct="1"/>
            <a:endParaRPr lang="sl-SI" altLang="sl-SI" sz="280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C54BEBED-E187-44E5-9121-D4FA21F54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410">
            <a:off x="3348038" y="333375"/>
            <a:ext cx="2449512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81CE40B1-4BB8-4F91-990A-633DBD9F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3468">
            <a:off x="3851275" y="2565400"/>
            <a:ext cx="2592388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05A0A7C7-48DD-4B60-90A3-59D2D5229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925">
            <a:off x="2987675" y="4965700"/>
            <a:ext cx="2520950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>
            <a:extLst>
              <a:ext uri="{FF2B5EF4-FFF2-40B4-BE49-F238E27FC236}">
                <a16:creationId xmlns:a16="http://schemas.microsoft.com/office/drawing/2014/main" id="{D877AF42-5728-4702-A7A8-44E5596C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4871">
            <a:off x="6084888" y="4724400"/>
            <a:ext cx="2592387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26DC7BF8-F97B-448A-A6AF-FD7F4FC0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073">
            <a:off x="6443663" y="188913"/>
            <a:ext cx="2411412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652054B-AC0B-429D-825D-105C3242C6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Razmnoževanje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62E3111-0D0C-4784-92C3-A7BBAAC481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sl-SI" altLang="sl-SI" sz="2400">
                <a:solidFill>
                  <a:schemeClr val="accent2"/>
                </a:solidFill>
                <a:latin typeface="Verdana" panose="020B0604030504040204" pitchFamily="34" charset="0"/>
              </a:rPr>
              <a:t>Iglokožci se razmnožujejo na 2 načina: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400">
                <a:solidFill>
                  <a:schemeClr val="accent2"/>
                </a:solidFill>
                <a:latin typeface="Verdana" panose="020B0604030504040204" pitchFamily="34" charset="0"/>
              </a:rPr>
              <a:t>Nespolno z delitvijo celic 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400">
                <a:solidFill>
                  <a:schemeClr val="accent2"/>
                </a:solidFill>
                <a:latin typeface="Verdana" panose="020B0604030504040204" pitchFamily="34" charset="0"/>
              </a:rPr>
              <a:t>Spolno – samec in samica</a:t>
            </a:r>
          </a:p>
          <a:p>
            <a:pPr eaLnBrk="1" hangingPunct="1">
              <a:lnSpc>
                <a:spcPct val="90000"/>
              </a:lnSpc>
            </a:pPr>
            <a:endParaRPr lang="sl-SI" altLang="sl-SI" sz="240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l-SI" altLang="sl-SI" sz="2400">
                <a:solidFill>
                  <a:schemeClr val="accent2"/>
                </a:solidFill>
                <a:latin typeface="Verdana" panose="020B0604030504040204" pitchFamily="34" charset="0"/>
              </a:rPr>
              <a:t>Ličinke prosto plavajo vse od oploditve jajčec do odrasle živali 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400">
                <a:solidFill>
                  <a:schemeClr val="accent2"/>
                </a:solidFill>
                <a:latin typeface="Verdana" panose="020B0604030504040204" pitchFamily="34" charset="0"/>
              </a:rPr>
              <a:t>Spolni organi imajo obliko preprostih grozdastih žlez z izvodili. 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400">
                <a:solidFill>
                  <a:schemeClr val="accent2"/>
                </a:solidFill>
                <a:latin typeface="Verdana" panose="020B0604030504040204" pitchFamily="34" charset="0"/>
              </a:rPr>
              <a:t>Spolne celice vbrizgavajo v morje - zunanja osemenitev in oploditev </a:t>
            </a:r>
          </a:p>
          <a:p>
            <a:pPr eaLnBrk="1" hangingPunct="1">
              <a:lnSpc>
                <a:spcPct val="90000"/>
              </a:lnSpc>
            </a:pPr>
            <a:endParaRPr lang="sl-SI" altLang="sl-SI" sz="240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17196CA-4873-4BB5-B2C7-D7EBA2FD68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>
                <a:solidFill>
                  <a:schemeClr val="accent2"/>
                </a:solidFill>
                <a:latin typeface="Verdana" panose="020B0604030504040204" pitchFamily="34" charset="0"/>
              </a:rPr>
              <a:t>Sestavni deli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E9F1EED-B6FE-42FB-9208-86F556363F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l-SI" altLang="sl-SI" sz="2600">
                <a:solidFill>
                  <a:schemeClr val="accent2"/>
                </a:solidFill>
                <a:latin typeface="Verdana" panose="020B0604030504040204" pitchFamily="34" charset="0"/>
              </a:rPr>
              <a:t>Vseh pet skupin ima podobno zgradbo telesa:</a:t>
            </a:r>
          </a:p>
          <a:p>
            <a:pPr eaLnBrk="1" hangingPunct="1"/>
            <a:r>
              <a:rPr lang="sl-SI" altLang="sl-SI" sz="2600">
                <a:solidFill>
                  <a:schemeClr val="accent2"/>
                </a:solidFill>
                <a:latin typeface="Verdana" panose="020B0604030504040204" pitchFamily="34" charset="0"/>
              </a:rPr>
              <a:t>Brazdne nožice, endoskelet, usta</a:t>
            </a:r>
          </a:p>
          <a:p>
            <a:pPr eaLnBrk="1" hangingPunct="1"/>
            <a:r>
              <a:rPr lang="sl-SI" altLang="sl-SI" sz="2600">
                <a:solidFill>
                  <a:schemeClr val="accent2"/>
                </a:solidFill>
                <a:latin typeface="Verdana" panose="020B0604030504040204" pitchFamily="34" charset="0"/>
              </a:rPr>
              <a:t>Prebavilo, ki se začenja z usti na spodnji strani, končuje pa z zadnjično odprtino zgoraj</a:t>
            </a:r>
          </a:p>
          <a:p>
            <a:pPr eaLnBrk="1" hangingPunct="1"/>
            <a:r>
              <a:rPr lang="sl-SI" altLang="sl-SI" sz="2600">
                <a:solidFill>
                  <a:schemeClr val="accent2"/>
                </a:solidFill>
                <a:latin typeface="Verdana" panose="020B0604030504040204" pitchFamily="34" charset="0"/>
              </a:rPr>
              <a:t>Živčevje (preprosta zgradba)</a:t>
            </a:r>
          </a:p>
          <a:p>
            <a:pPr eaLnBrk="1" hangingPunct="1"/>
            <a:r>
              <a:rPr lang="sl-SI" altLang="sl-SI" sz="2600">
                <a:solidFill>
                  <a:schemeClr val="accent2"/>
                </a:solidFill>
                <a:latin typeface="Verdana" panose="020B0604030504040204" pitchFamily="34" charset="0"/>
              </a:rPr>
              <a:t>Možganov nimajo</a:t>
            </a:r>
          </a:p>
          <a:p>
            <a:pPr eaLnBrk="1" hangingPunct="1"/>
            <a:r>
              <a:rPr lang="sl-SI" altLang="sl-SI" sz="2600">
                <a:solidFill>
                  <a:schemeClr val="accent2"/>
                </a:solidFill>
                <a:latin typeface="Verdana" panose="020B0604030504040204" pitchFamily="34" charset="0"/>
              </a:rPr>
              <a:t>Očesna pege – čutila</a:t>
            </a:r>
          </a:p>
          <a:p>
            <a:pPr eaLnBrk="1" hangingPunct="1">
              <a:buFontTx/>
              <a:buNone/>
            </a:pPr>
            <a:endParaRPr lang="sl-SI" altLang="sl-SI" sz="260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eaLnBrk="1" hangingPunct="1"/>
            <a:endParaRPr lang="sl-SI" altLang="sl-SI" sz="260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E990DB68-A9F7-4DAE-8139-B7A415B9E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00213"/>
            <a:ext cx="8497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l-SI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ABEAC33-C55D-48E1-8D32-04761B9DF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>
                <a:solidFill>
                  <a:schemeClr val="accent2"/>
                </a:solidFill>
              </a:rPr>
              <a:t>Premikanje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53654F81-5C5A-4C40-993A-A9A6065F52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Morske zvezde in ježki se premikajo z brazdnimi nožicami </a:t>
            </a: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 to so slepi izrastki v notranjosti telesa, ki imajo na koncu prisesek</a:t>
            </a:r>
          </a:p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Kačjerepi z zvijanjem krakov</a:t>
            </a:r>
          </a:p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Morske lilije so pa pritrjene na podlago</a:t>
            </a:r>
            <a:endParaRPr lang="sl-SI" altLang="sl-SI" sz="280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D8924D6-D63E-4FF1-BF76-EA99FFDF20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>
                <a:solidFill>
                  <a:schemeClr val="accent2"/>
                </a:solidFill>
              </a:rPr>
              <a:t>Morske zvezde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317B08B-3B22-468B-873E-0C889C524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So morske živali različnih barv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Največkrat imajo peterokrako zvezdasto telo (včasih tudi več)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Usta imajo na spodnji strani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Želodec lahko izvihajo navzven in z njim ovijejo žrtev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Prebava se jim začne zunaj telesa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Velika sposobnost regeneracije (če se jim krak odlomi, ga obnovijo)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l-SI" altLang="sl-SI" sz="280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264CD65-9396-49C9-9939-C9B6691261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l-SI" altLang="sl-SI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58C0395-8D72-43D7-8C0E-575A2470C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l-SI" altLang="sl-SI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165329D9-814B-441A-A824-39BD0EB96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908050"/>
            <a:ext cx="50403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77CCE2AB-1307-4FD2-85D6-A570063FC4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>
                <a:solidFill>
                  <a:schemeClr val="accent2"/>
                </a:solidFill>
                <a:latin typeface="Verdana" panose="020B0604030504040204" pitchFamily="34" charset="0"/>
              </a:rPr>
              <a:t>Morski ježki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84D977D-FA7F-42BB-9439-4DC92544F9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Poznamo okoli 1000 vrst in vsi so morski prebivalci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Telo obdajajo trdne apnene ploščice,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   med njimi so vrste drobnih luknjic, skozi katere izstopajo dolge vodne nožice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Spodnjo odprtino lupine zapolnjujejo usta, oborožena s petimi dletastimi, slonokoščeno belimi zobci </a:t>
            </a:r>
          </a:p>
          <a:p>
            <a:pPr eaLnBrk="1" hangingPunct="1">
              <a:lnSpc>
                <a:spcPct val="90000"/>
              </a:lnSpc>
            </a:pPr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Zobovje imenujemo Aristotelova svetilka. Skozi zgornjo odprtino vodijo izločala.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l-SI" altLang="sl-SI" sz="280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5F47A7A9-D626-46D3-B511-E3EE183E2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700213"/>
            <a:ext cx="4465638" cy="327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A13948F-538F-4671-86DF-5045B36AC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>
                <a:solidFill>
                  <a:schemeClr val="accent2"/>
                </a:solidFill>
                <a:latin typeface="Verdana" panose="020B0604030504040204" pitchFamily="34" charset="0"/>
              </a:rPr>
              <a:t>Morski ježki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723621C-DB36-4EF6-9AEA-C85C4CD304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Bodice ne uporabljajo samo za obrambo, a se z spodnjimi bodicami tudi premikajo, ki se imenujejo vodne nožice (imajo zelo močne priseske)</a:t>
            </a:r>
          </a:p>
          <a:p>
            <a:pPr eaLnBrk="1" hangingPunct="1"/>
            <a:r>
              <a:rPr lang="sl-SI" altLang="sl-SI" sz="2800">
                <a:solidFill>
                  <a:schemeClr val="accent2"/>
                </a:solidFill>
                <a:latin typeface="Verdana" panose="020B0604030504040204" pitchFamily="34" charset="0"/>
              </a:rPr>
              <a:t>Višje po telesu imajo pa posejane ščipce, to so čistilne krtačke oziroma prijemalne kleščice za manjše predmete</a:t>
            </a: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08188F43-EBE7-4F0E-98AD-2F51092F1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456">
            <a:off x="1187450" y="5157788"/>
            <a:ext cx="23812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1D747E82-734D-4740-9062-1B6473126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8055">
            <a:off x="4140200" y="5157788"/>
            <a:ext cx="24765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>
            <a:extLst>
              <a:ext uri="{FF2B5EF4-FFF2-40B4-BE49-F238E27FC236}">
                <a16:creationId xmlns:a16="http://schemas.microsoft.com/office/drawing/2014/main" id="{6CA5E45B-878B-454F-B07B-8389A705A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7350">
            <a:off x="6877050" y="4724400"/>
            <a:ext cx="201612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444</Words>
  <Application>Microsoft Office PowerPoint</Application>
  <PresentationFormat>On-screen Show (4:3)</PresentationFormat>
  <Paragraphs>62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Verdana</vt:lpstr>
      <vt:lpstr>Privzeti načrt</vt:lpstr>
      <vt:lpstr>Iglokožci</vt:lpstr>
      <vt:lpstr>PowerPoint Presentation</vt:lpstr>
      <vt:lpstr>Razmnoževanje</vt:lpstr>
      <vt:lpstr>Sestavni deli</vt:lpstr>
      <vt:lpstr>Premikanje</vt:lpstr>
      <vt:lpstr>Morske zvezde</vt:lpstr>
      <vt:lpstr>PowerPoint Presentation</vt:lpstr>
      <vt:lpstr>Morski ježki</vt:lpstr>
      <vt:lpstr>Morski ježki</vt:lpstr>
      <vt:lpstr>Brizgači</vt:lpstr>
      <vt:lpstr>Kačjerepi</vt:lpstr>
      <vt:lpstr>Kačjerepi</vt:lpstr>
      <vt:lpstr>Kačjerepi</vt:lpstr>
      <vt:lpstr>Morske lilije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2019-05-30T09:30:26Z</dcterms:created>
  <dcterms:modified xsi:type="dcterms:W3CDTF">2019-05-30T09:30:27Z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