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7C78934-9865-4AD2-8B3E-D662C6A6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F0ED-B2B9-4C0F-A980-158012C5F0A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E342C3F-4FAB-417D-8245-220C26F8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6BA8BEC-9214-4758-B354-E98806E8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83BB8-EF71-4670-A728-3D79D959F0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66311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06C336B-64B6-4593-B560-34C1F391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4F42-B9F1-4E95-883E-F5BFC39D215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328B9C7-9402-4111-868A-C40F7F0D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4B1CE17-53CE-4F4A-B60D-D814A5D8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820C-98F1-4B0B-B387-21CEF3562D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494011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AC5E9C4-2C72-4313-B308-ACA03D88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D65C-5995-42FD-8742-38A87E14F71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4E02AF6-402C-488F-AD92-458459E1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3AC523C-B137-4A49-8E35-C337EF1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E1B06-76B5-4145-8D33-FE44759FA8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8192717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D3DDC0F-5A32-46E3-B756-E7200C50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74EF-DDD5-49F3-84FA-E8FDC9736D5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3049C58-EDD7-4B1E-961C-893FD24C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4107C14-4197-4004-9BDC-07AF2B3A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F6051-6003-4406-AC60-1DAD2D8F12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9057446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171148B-F5C8-4F9C-9737-082748DA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2E41-4B75-4E23-8131-F54F0742FFA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7BF4DDF-04F9-4AFA-BD62-243DA070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AF25CE8-DAB7-45B5-B735-1210EEC5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A7A04-3B02-4B0D-AF64-EE6E5A041A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4718781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AA8B548-9077-4F12-AD08-AAF67D01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5585-0862-4FE1-B487-5C60B244DEA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5C97CFE0-AB56-438B-A05F-3184D1FF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3A323D8-D800-435A-914E-99B4378D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6A531-D470-4A73-89D7-DAA66D996D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6246100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63C6AC7-4BB9-470C-9147-6D6DF0C0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7EB7-B595-4841-B113-03057100095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AF01DF7-E1AE-4E90-9B12-7E15BFEE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4F05C33C-5C67-400A-90D9-221C9F4A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AC19-87F4-4DD7-8E91-0D120E305E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443594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BC00230-3C47-490B-A168-79456F7C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5A90-EBB8-4155-95EE-8791898136F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B08CF8E-B0B5-451D-B335-4CB17EBC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0E15A314-C0D8-4D35-AC37-CAA74D29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87364-EFFA-4F13-9224-BA46947604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3885142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C3D0F3D-EF9B-46C2-8B28-D7333849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BE93-73E7-4ED4-9C81-0AF24B0AAAF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508AFC8-0955-4E70-9205-770C3591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7AFC6D6-210D-41E5-8009-9926B36E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088A8-8C87-4217-8CE9-77C772AB8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123795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070BBBA-7E56-4328-84E3-4CF5D409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43F8-4A75-4850-AC00-4B7B020296C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390ACA6-18E7-4353-8C51-458D3972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3D7EEF2-93C6-4DB9-B60E-530B3080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4AE4-C0D3-4783-A498-9A2D497FF5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2933115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E2BC4619-EF76-40B3-A403-3BD788C28B4F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33A041A-8251-4C6C-9A37-118BA0B70A47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87B3C50-CA2B-4453-96D9-9E2B651A68F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0C1DAA03-658D-4F07-AFB4-750582C35C86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778A2EB-9AAB-420F-A2D2-B5A1A27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13BD-C194-4361-94D1-4942D7F475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38C28DC-B4C1-498A-8363-363B2DCA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B4890D2-140A-41D6-AF8B-A2EB4F32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B73C4FE-1696-4F60-B975-26AECBAB3E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277543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21138CD-855E-449E-81F2-7425B1A7C1A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D51DD2-D1F2-4A07-8069-0729DAA32CF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7B2F4EA6-AE96-44A5-A064-84CE739366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8819329-B624-4E0B-840A-C2F34C842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A9BF46D-5D9D-42A7-BF35-30D7AE3D9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74DB3-95DE-4308-851A-335F47742B0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3D01FF6-8B79-4DEE-AE28-EA1E0D650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F063E33-2AE8-4AE4-98E6-2E26998C2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1C2109AB-3C1D-4F4C-A248-A410F3AD7FCD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B8E792EF-79FB-4EC0-90E4-822C5D47E80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D7A30EA-9DAB-4BE1-A5A8-BCE75BD84B0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A050C5-5AE1-47CF-BAA1-07F472C1122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5" r:id="rId9"/>
    <p:sldLayoutId id="2147483753" r:id="rId10"/>
    <p:sldLayoutId id="2147483754" r:id="rId11"/>
  </p:sldLayoutIdLst>
  <p:transition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zacetek.jpg">
            <a:extLst>
              <a:ext uri="{FF2B5EF4-FFF2-40B4-BE49-F238E27FC236}">
                <a16:creationId xmlns:a16="http://schemas.microsoft.com/office/drawing/2014/main" id="{F03B1346-3A26-4D3E-B9E8-C3F0906D1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8FC3D82-F027-4795-B3E1-73984C300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000125"/>
            <a:ext cx="2381250" cy="2066925"/>
          </a:xfrm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CEF98E8D-5B64-45C3-BD19-4D9466B3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4"/>
          <a:stretch>
            <a:fillRect/>
          </a:stretch>
        </p:blipFill>
        <p:spPr bwMode="auto">
          <a:xfrm>
            <a:off x="4714875" y="1928813"/>
            <a:ext cx="401955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6" descr="album_pic.php.jpg">
            <a:extLst>
              <a:ext uri="{FF2B5EF4-FFF2-40B4-BE49-F238E27FC236}">
                <a16:creationId xmlns:a16="http://schemas.microsoft.com/office/drawing/2014/main" id="{8AE84ED9-125D-4AEC-AF76-A8C98DD20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r="13559"/>
          <a:stretch>
            <a:fillRect/>
          </a:stretch>
        </p:blipFill>
        <p:spPr bwMode="auto">
          <a:xfrm>
            <a:off x="1143000" y="3500438"/>
            <a:ext cx="2643188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5131369-67AD-4B85-BFF7-DCBC9573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/>
              <a:t>Kačjerepi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7344-A91C-4F4F-AC42-E3FBE244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Imajo tanjše in nežnejše krake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So najhitrejši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Plenijo v temi</a:t>
            </a:r>
          </a:p>
        </p:txBody>
      </p:sp>
      <p:pic>
        <p:nvPicPr>
          <p:cNvPr id="13316" name="Picture 5" descr="Drtic_16.jpg">
            <a:extLst>
              <a:ext uri="{FF2B5EF4-FFF2-40B4-BE49-F238E27FC236}">
                <a16:creationId xmlns:a16="http://schemas.microsoft.com/office/drawing/2014/main" id="{76D87B8D-C8E9-4171-A3CE-E2040C6A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928938"/>
            <a:ext cx="38020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iglokozci_kacjerepi_zgradba_8068.jpg">
            <a:extLst>
              <a:ext uri="{FF2B5EF4-FFF2-40B4-BE49-F238E27FC236}">
                <a16:creationId xmlns:a16="http://schemas.microsoft.com/office/drawing/2014/main" id="{40D6EE11-98ED-4782-8487-ACF3877AE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500188"/>
            <a:ext cx="6643688" cy="4214812"/>
          </a:xfrm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195544B-C27C-4505-BA85-00051C0A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/>
              <a:t>Brizgači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C23F-EA51-4F6C-AA4F-7055C649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Imajo čvrsto telo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Nimajo krakov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Usta imajo ob strani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Hrana: odmrli delci živih organizmov iz dna in plankton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15364" name="Picture 3" descr="iglokozci_trachythyone elongata_8071.jpg">
            <a:extLst>
              <a:ext uri="{FF2B5EF4-FFF2-40B4-BE49-F238E27FC236}">
                <a16:creationId xmlns:a16="http://schemas.microsoft.com/office/drawing/2014/main" id="{0B12F1FF-4D80-466F-932F-57B57BBC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643063"/>
            <a:ext cx="28575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658D-8B23-4A73-BB4B-93C9B086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4000" dirty="0">
                <a:latin typeface="+mj-lt"/>
              </a:rPr>
              <a:t>Med iglokožce spadajo: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Morske zvezde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Morski lilije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Morski ježki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Brizgači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Kačjerepi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4099" name="Picture 3" descr="le10_52.jpg">
            <a:extLst>
              <a:ext uri="{FF2B5EF4-FFF2-40B4-BE49-F238E27FC236}">
                <a16:creationId xmlns:a16="http://schemas.microsoft.com/office/drawing/2014/main" id="{63A0967B-32FE-41A1-8A87-2FE383684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63"/>
            <a:ext cx="42148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1.jpg">
            <a:extLst>
              <a:ext uri="{FF2B5EF4-FFF2-40B4-BE49-F238E27FC236}">
                <a16:creationId xmlns:a16="http://schemas.microsoft.com/office/drawing/2014/main" id="{315E27D2-DCE2-4C7B-9E2E-9A797F5B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3685" b="7870"/>
          <a:stretch>
            <a:fillRect/>
          </a:stretch>
        </p:blipFill>
        <p:spPr bwMode="auto">
          <a:xfrm>
            <a:off x="285750" y="4786313"/>
            <a:ext cx="23685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echinoderm_collage.jpg">
            <a:extLst>
              <a:ext uri="{FF2B5EF4-FFF2-40B4-BE49-F238E27FC236}">
                <a16:creationId xmlns:a16="http://schemas.microsoft.com/office/drawing/2014/main" id="{785CC9C7-9173-41CA-A34C-CB41AF800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r="51193" b="41667"/>
          <a:stretch>
            <a:fillRect/>
          </a:stretch>
        </p:blipFill>
        <p:spPr bwMode="auto">
          <a:xfrm>
            <a:off x="3071813" y="3071813"/>
            <a:ext cx="2921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morska lilija.jpg">
            <a:extLst>
              <a:ext uri="{FF2B5EF4-FFF2-40B4-BE49-F238E27FC236}">
                <a16:creationId xmlns:a16="http://schemas.microsoft.com/office/drawing/2014/main" id="{B0C6E5C1-EC8F-4920-A92A-7F118C2D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6431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4FDDD4-EF48-4220-89C5-D8786F953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55387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sl-SI" sz="4000" dirty="0">
                <a:latin typeface="+mj-lt"/>
              </a:rPr>
              <a:t>Telesna zgradba: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Telo je pokrito z iglicami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So simetrični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Po tleh se premikajo z drsenjem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Nimajo možganov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Nimajo žilnega sistema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5126" name="Picture 5" descr="echinoderm_collage.jpg">
            <a:extLst>
              <a:ext uri="{FF2B5EF4-FFF2-40B4-BE49-F238E27FC236}">
                <a16:creationId xmlns:a16="http://schemas.microsoft.com/office/drawing/2014/main" id="{976CF6AA-60EF-4D8D-9386-146D7E65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r="51193" b="71875"/>
          <a:stretch>
            <a:fillRect/>
          </a:stretch>
        </p:blipFill>
        <p:spPr bwMode="auto">
          <a:xfrm>
            <a:off x="6072188" y="285750"/>
            <a:ext cx="2921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echinoderm_collage.jpg">
            <a:extLst>
              <a:ext uri="{FF2B5EF4-FFF2-40B4-BE49-F238E27FC236}">
                <a16:creationId xmlns:a16="http://schemas.microsoft.com/office/drawing/2014/main" id="{A818A702-14BA-4FA9-9CE6-614A229D9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5" t="1042" r="2386" b="71875"/>
          <a:stretch>
            <a:fillRect/>
          </a:stretch>
        </p:blipFill>
        <p:spPr bwMode="auto">
          <a:xfrm>
            <a:off x="6286500" y="4786313"/>
            <a:ext cx="2714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B24ABE4-8B66-4B4B-8B9D-CBA02989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/>
              <a:t>Razmnoževanje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D911-1BB5-496D-9265-DBB86F125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So ločenih spolov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Oploditev je zunanja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Razvije se plavajoča ličinka</a:t>
            </a:r>
          </a:p>
        </p:txBody>
      </p:sp>
      <p:pic>
        <p:nvPicPr>
          <p:cNvPr id="6148" name="Picture 3" descr="iglokozci_bipinaria_8066.jpg">
            <a:extLst>
              <a:ext uri="{FF2B5EF4-FFF2-40B4-BE49-F238E27FC236}">
                <a16:creationId xmlns:a16="http://schemas.microsoft.com/office/drawing/2014/main" id="{31EEEFCF-7F11-4774-A6F4-93837924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25717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iglokozci_ehinoplevt_8066.jpg">
            <a:extLst>
              <a:ext uri="{FF2B5EF4-FFF2-40B4-BE49-F238E27FC236}">
                <a16:creationId xmlns:a16="http://schemas.microsoft.com/office/drawing/2014/main" id="{A8672FD5-042B-4A72-98CB-6F507F3E0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857625"/>
            <a:ext cx="25971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glokozci_hrana_ljudi_8072.jpg">
            <a:extLst>
              <a:ext uri="{FF2B5EF4-FFF2-40B4-BE49-F238E27FC236}">
                <a16:creationId xmlns:a16="http://schemas.microsoft.com/office/drawing/2014/main" id="{6DAE4700-340A-4E0C-B56F-ED6061630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000375"/>
            <a:ext cx="45005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180DE731-5A4A-45F6-B958-40673D8E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/>
              <a:t>Njihov pomen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E3F4-ECD0-49A7-9931-35D649698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Lahko povzročijo opustošenje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Barvila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Zdravila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>
                <a:latin typeface="+mj-lt"/>
              </a:rPr>
              <a:t>Specialitete</a:t>
            </a:r>
            <a:endParaRPr lang="sl-SI" sz="40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z.jpg">
            <a:extLst>
              <a:ext uri="{FF2B5EF4-FFF2-40B4-BE49-F238E27FC236}">
                <a16:creationId xmlns:a16="http://schemas.microsoft.com/office/drawing/2014/main" id="{EB6C3FB4-4F36-46F5-8C83-8E6E57D2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75"/>
            <a:ext cx="43418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372ED2D0-701C-44C5-8E86-6058107A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/>
              <a:t>Morske zvezde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D4CD-E9D0-4575-9D57-06805F54E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Zvezdasto telo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Pet ali več krakov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So plenilci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Hrana: iglokožci, mehkužci in koralnjaki</a:t>
            </a: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chinoderm.jpg">
            <a:extLst>
              <a:ext uri="{FF2B5EF4-FFF2-40B4-BE49-F238E27FC236}">
                <a16:creationId xmlns:a16="http://schemas.microsoft.com/office/drawing/2014/main" id="{9265E9F4-409C-4D1D-A428-1B3F79CAE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3"/>
            <a:ext cx="307181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Content Placeholder 7" descr="RDECA_MORSKA_ZVEZDA.jpg">
            <a:extLst>
              <a:ext uri="{FF2B5EF4-FFF2-40B4-BE49-F238E27FC236}">
                <a16:creationId xmlns:a16="http://schemas.microsoft.com/office/drawing/2014/main" id="{C6C2E34C-5DBA-4D89-9380-21FA7B3F7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500063"/>
            <a:ext cx="4762500" cy="3571875"/>
          </a:xfrm>
        </p:spPr>
      </p:pic>
      <p:pic>
        <p:nvPicPr>
          <p:cNvPr id="9220" name="Picture 9" descr="http://www.svarog.si/biologija/econtent/images/48/8067/iglokozci_morska_zvezda_navadna_8067.jpg">
            <a:extLst>
              <a:ext uri="{FF2B5EF4-FFF2-40B4-BE49-F238E27FC236}">
                <a16:creationId xmlns:a16="http://schemas.microsoft.com/office/drawing/2014/main" id="{1260689E-41C8-4808-B3F6-993513DA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jkh.jpg">
            <a:extLst>
              <a:ext uri="{FF2B5EF4-FFF2-40B4-BE49-F238E27FC236}">
                <a16:creationId xmlns:a16="http://schemas.microsoft.com/office/drawing/2014/main" id="{1E07B627-3E91-41CC-9EE1-7BE09C19D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143375"/>
            <a:ext cx="30718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ICT0145v.jpg">
            <a:extLst>
              <a:ext uri="{FF2B5EF4-FFF2-40B4-BE49-F238E27FC236}">
                <a16:creationId xmlns:a16="http://schemas.microsoft.com/office/drawing/2014/main" id="{DABB7C16-148E-4C2C-9B25-C1D8C5AC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71938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C13A0006-47C9-44A3-A629-9DAC7E45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7200"/>
              <a:t>Morski ježki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148C-26DA-4BFD-B757-A3E6D005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Ima kroglasto telo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Ima pet zobcev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Usta na spodnjem delu telesa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4000" dirty="0">
                <a:latin typeface="+mj-lt"/>
              </a:rPr>
              <a:t>Diha s škrgami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iglokozci_morski_jezi_zgradba_8069 copy.jpg">
            <a:extLst>
              <a:ext uri="{FF2B5EF4-FFF2-40B4-BE49-F238E27FC236}">
                <a16:creationId xmlns:a16="http://schemas.microsoft.com/office/drawing/2014/main" id="{BBC3BBB9-4DBA-43E3-8903-9F513EB5B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071563"/>
            <a:ext cx="6553200" cy="4051300"/>
          </a:xfrm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glokožci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Iglokožci</Template>
  <TotalTime>0</TotalTime>
  <Words>105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Iglokožci</vt:lpstr>
      <vt:lpstr>PowerPoint Presentation</vt:lpstr>
      <vt:lpstr>PowerPoint Presentation</vt:lpstr>
      <vt:lpstr>PowerPoint Presentation</vt:lpstr>
      <vt:lpstr>Razmnoževanje</vt:lpstr>
      <vt:lpstr>Njihov pomen</vt:lpstr>
      <vt:lpstr>Morske zvezde</vt:lpstr>
      <vt:lpstr>PowerPoint Presentation</vt:lpstr>
      <vt:lpstr>Morski ježki</vt:lpstr>
      <vt:lpstr>PowerPoint Presentation</vt:lpstr>
      <vt:lpstr>PowerPoint Presentation</vt:lpstr>
      <vt:lpstr>Kačjerepi</vt:lpstr>
      <vt:lpstr>PowerPoint Presentation</vt:lpstr>
      <vt:lpstr>Brizgači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2019-05-30T09:30:28Z</dcterms:created>
  <dcterms:modified xsi:type="dcterms:W3CDTF">2019-05-30T09:30:29Z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