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1D5AC9B3-3C2B-4823-9AEC-86079B382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050374B7-1FC9-4100-839F-9C91CE6DBC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F3870F-239F-4CA6-99FD-4BFDED76598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0479DA4B-1D97-43F8-AD58-4EA1E7C0FE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CD42C586-7BE7-48DC-B01A-61F77E4DF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248DB4A-5235-4214-844F-2BA6F90D6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C2DDB85-22A1-48B8-B196-F78FA66BD4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778E54-AE45-4269-83E8-FFC111365C6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stranske slike 1">
            <a:extLst>
              <a:ext uri="{FF2B5EF4-FFF2-40B4-BE49-F238E27FC236}">
                <a16:creationId xmlns:a16="http://schemas.microsoft.com/office/drawing/2014/main" id="{4133FDC9-4E20-4688-936E-D4681AEB8D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Ograda opomb 2">
            <a:extLst>
              <a:ext uri="{FF2B5EF4-FFF2-40B4-BE49-F238E27FC236}">
                <a16:creationId xmlns:a16="http://schemas.microsoft.com/office/drawing/2014/main" id="{F8EAEAA6-5DC5-4BEF-B320-A269277FBA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3316" name="Ograda številke diapozitiva 3">
            <a:extLst>
              <a:ext uri="{FF2B5EF4-FFF2-40B4-BE49-F238E27FC236}">
                <a16:creationId xmlns:a16="http://schemas.microsoft.com/office/drawing/2014/main" id="{1A0DF64F-6EB2-4EA7-958B-EC1B2283C0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1B6F65-E446-446B-8447-A1933F495700}" type="slidenum">
              <a:rPr lang="sl-SI" altLang="sl-SI"/>
              <a:pPr eaLnBrk="1" hangingPunct="1"/>
              <a:t>7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9B94A22-43B9-46E9-8D14-8DDAC5FE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9031-22CD-4619-9476-1940B2F3559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80D16BC-AA80-465C-8439-B6D68BE1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D687A67-C938-4867-BE61-337AB371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A741C-9062-46CC-9AF2-00368329DD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84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46CC275-62BD-4F08-8D4A-17722B0D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EAE2-B5DE-487D-B498-119B52318D5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3CE55A9-5235-4FAA-A9C5-7F7E44536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E7CE4E3-CC36-40AD-91E7-0EAB7DB6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E8C3B-60BD-4EDD-92A1-39C226716D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87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716AA0D-B0CA-4F7E-A31E-FD28AF4E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89EA-4928-4936-94C1-5A637780231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65BFAB9-8CDA-4671-87E7-EE54A3C0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FE82C0D-87C9-4583-956C-260228AD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76AFB-94E2-4334-8FBA-6F6380A670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949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7C20647-4229-4ABC-8279-D214BFE5A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DFE1-C84A-4198-B2BD-B3D193B0C7B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FD75CA0-4C8B-4BC6-90C8-E22BF031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1F8E59E-90C2-4594-B990-1BA81CFF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42D95-C84E-4961-BE40-47DA0E2799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660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8316CD0-5321-4ADD-8683-4F01F76C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89C9-BBD8-4B4B-AE9E-E09C2767A08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C21E1FE-2693-43AC-BBA5-90CF0BD3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0C4638-6317-493C-A3D4-0A87BD52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AC678-80F6-4266-90AB-56AD617C73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910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3915447-7713-4F8E-B82F-F829401E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42495-E1C4-4BB2-BDF2-A0650934C0C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AAF3A12-CAA6-4718-8710-3ADD6ED5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BD38FFB-C423-4345-9FE3-944C5A71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CA23D-F17F-401E-B8A6-615F30025D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29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0244643-695F-4B01-87C9-9E6B8F96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88BE-CB0F-4D55-AD45-CB461ABD9F5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C94161B4-707A-4836-8382-7CD9EED8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D9808A12-CD5A-49F6-96B4-D7BF80E0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82E68-B68E-4E5D-B3CA-78C7786EF7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593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7732574E-9EB9-4D17-98AB-90846985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D989-064A-4B57-886A-200020643B3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A528DB81-B1B7-428A-8E9A-20F58886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59D3FF77-991B-48BB-92E3-878F417C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B178-CA23-4CEA-8F1D-A483BF1B12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154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0893822E-D5DB-4AC0-A322-FCA4F5E2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1F31-0E28-4E3B-9710-0B645545839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D5CB33F3-C5FC-4A1A-88BB-F961E20C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3A2001B0-6671-49E4-88CE-C06CE875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6A1-EB99-4A96-BA1C-0521D66CFE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134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7D0E747-C011-4875-85F9-2F0FF0A5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EE2C5-5079-4F9B-BE1D-672AC990CCC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5EB478E-D952-4AFD-916B-0B389B60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5A9C0F2-C92E-477B-88C8-0ADA36F3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A4E68-16CE-4DD1-B853-4AD7A09811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114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0E2D950-E713-481D-90E3-0F3A1118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8944-88BC-4795-8ABD-C543C718F33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7350B11-E585-4E77-95AA-2DD0208A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2597220-7197-4E0E-83DF-2DC774BE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0CC38-AE9C-4DE4-83EE-9E799507BE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612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F428E206-9C6F-4911-8CE7-4BF89B7A44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82815B60-5B0F-41FA-A6FB-AD53231E75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9BE971C-4BE2-41C8-95C6-7F272105C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DD6FBA-39C2-4602-93AC-FDC2D408E41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92E466D-77C3-499D-A560-1BA786055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5676A2F-BA60-4502-A177-F18B31DEF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29AE5BA-6A2B-4B7B-858D-32DB3BAF193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Kloniranje" TargetMode="External"/><Relationship Id="rId7" Type="http://schemas.openxmlformats.org/officeDocument/2006/relationships/hyperlink" Target="http://www.lotsofessays.com/viewpaper/1701942.html" TargetMode="External"/><Relationship Id="rId2" Type="http://schemas.openxmlformats.org/officeDocument/2006/relationships/hyperlink" Target="http://answers.yahoo.com/question/index?qid=20090415130007AAGDU9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nevnik.si/novice/znanost/1042406273" TargetMode="External"/><Relationship Id="rId5" Type="http://schemas.openxmlformats.org/officeDocument/2006/relationships/hyperlink" Target="http://en.wikipedia.org/wiki/Cloning" TargetMode="External"/><Relationship Id="rId4" Type="http://schemas.openxmlformats.org/officeDocument/2006/relationships/hyperlink" Target="http://www.raeljani.info/zlatadoba_klon.html#ge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1B562C-758F-4B14-847A-A13DE9F81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772400" cy="11064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6000" dirty="0"/>
              <a:t>KLONIRANJE </a:t>
            </a:r>
          </a:p>
        </p:txBody>
      </p:sp>
      <p:pic>
        <p:nvPicPr>
          <p:cNvPr id="2051" name="Ograda vsebine 3">
            <a:extLst>
              <a:ext uri="{FF2B5EF4-FFF2-40B4-BE49-F238E27FC236}">
                <a16:creationId xmlns:a16="http://schemas.microsoft.com/office/drawing/2014/main" id="{BD78205D-ACE2-4762-991D-83263A759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060575"/>
            <a:ext cx="331152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D9F0E686-35CA-40DF-81C2-22241DD94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1460">
            <a:off x="161925" y="1547813"/>
            <a:ext cx="3168650" cy="370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Naslov 1">
            <a:extLst>
              <a:ext uri="{FF2B5EF4-FFF2-40B4-BE49-F238E27FC236}">
                <a16:creationId xmlns:a16="http://schemas.microsoft.com/office/drawing/2014/main" id="{CF179824-40B2-4B8A-8D0A-66A1435165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sl-SI" altLang="sl-SI" sz="4800" b="1" i="1">
                <a:solidFill>
                  <a:schemeClr val="tx2"/>
                </a:solidFill>
              </a:rPr>
              <a:t>Zanimivosti : </a:t>
            </a:r>
          </a:p>
        </p:txBody>
      </p:sp>
      <p:pic>
        <p:nvPicPr>
          <p:cNvPr id="11268" name="Ograda vsebine 2">
            <a:extLst>
              <a:ext uri="{FF2B5EF4-FFF2-40B4-BE49-F238E27FC236}">
                <a16:creationId xmlns:a16="http://schemas.microsoft.com/office/drawing/2014/main" id="{954567CF-A494-420E-8A25-EAF4B40C6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283516">
            <a:off x="3929063" y="100013"/>
            <a:ext cx="2409825" cy="1804987"/>
          </a:xfrm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82565F8B-A521-45A8-8F6F-0F8C5F5EC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9119">
            <a:off x="3540125" y="4495800"/>
            <a:ext cx="2252663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Slika 3">
            <a:extLst>
              <a:ext uri="{FF2B5EF4-FFF2-40B4-BE49-F238E27FC236}">
                <a16:creationId xmlns:a16="http://schemas.microsoft.com/office/drawing/2014/main" id="{9D02A643-83EA-4F57-97F4-82DB3DE34C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2315">
            <a:off x="3817938" y="2271713"/>
            <a:ext cx="2224087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Slika 4">
            <a:extLst>
              <a:ext uri="{FF2B5EF4-FFF2-40B4-BE49-F238E27FC236}">
                <a16:creationId xmlns:a16="http://schemas.microsoft.com/office/drawing/2014/main" id="{2234DAAA-080E-41E6-A529-96B36C675F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965">
            <a:off x="6102350" y="2116138"/>
            <a:ext cx="2627313" cy="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57AF01EB-A126-4CC1-B735-C3EF1177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/>
              <a:t>VPRAŠANJA: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CF4614C-7C4E-474A-9B60-2DC46C1C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sl-SI" dirty="0"/>
              <a:t>Kaj je kloniranje ?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sl-SI" dirty="0"/>
              <a:t>Katere živali so že klonirali?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sl-SI" dirty="0"/>
              <a:t>Kdaj so klonirali paglvaca?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sl-SI" dirty="0"/>
              <a:t>Koliko vrst kloniranja poznami in katere?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sl-SI" dirty="0"/>
              <a:t>Kaj je namen kloniranja?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sl-SI" dirty="0"/>
              <a:t>Naštejte nekaj kloniranih živali.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  <a:p>
            <a:pPr marL="0" indent="0">
              <a:buSzPct val="100000"/>
              <a:buFont typeface="Arial" charset="0"/>
              <a:buNone/>
              <a:defRPr/>
            </a:pPr>
            <a:endParaRPr lang="sl-SI" dirty="0"/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E9CEB068-035D-47D5-820D-8AD0BA2A9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VIRI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5A8B1C52-1751-47CA-95F9-CEE986FF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hlinkClick r:id="rId2"/>
              </a:rPr>
              <a:t>http://answers.yahoo.com/question/index?qid=20090415130007AAGDU9L</a:t>
            </a:r>
            <a:endParaRPr lang="sl-SI" altLang="sl-SI" sz="2800"/>
          </a:p>
          <a:p>
            <a:pPr eaLnBrk="1" hangingPunct="1"/>
            <a:r>
              <a:rPr lang="sl-SI" altLang="sl-SI" sz="2800">
                <a:hlinkClick r:id="rId3"/>
              </a:rPr>
              <a:t>http://sl.wikipedia.org/wiki/Kloniranje</a:t>
            </a:r>
            <a:endParaRPr lang="sl-SI" altLang="sl-SI" sz="2800"/>
          </a:p>
          <a:p>
            <a:pPr eaLnBrk="1" hangingPunct="1"/>
            <a:r>
              <a:rPr lang="sl-SI" altLang="sl-SI" sz="2800">
                <a:hlinkClick r:id="rId4"/>
              </a:rPr>
              <a:t>http://www.raeljani.info/zlatadoba_klon.html#gen</a:t>
            </a:r>
            <a:endParaRPr lang="sl-SI" altLang="sl-SI" sz="2800"/>
          </a:p>
          <a:p>
            <a:pPr eaLnBrk="1" hangingPunct="1"/>
            <a:r>
              <a:rPr lang="sl-SI" altLang="sl-SI" sz="2800">
                <a:hlinkClick r:id="rId5"/>
              </a:rPr>
              <a:t>http://en.wikipedia.org/wiki/Cloning</a:t>
            </a:r>
            <a:endParaRPr lang="sl-SI" altLang="sl-SI" sz="2800"/>
          </a:p>
          <a:p>
            <a:pPr eaLnBrk="1" hangingPunct="1"/>
            <a:r>
              <a:rPr lang="sl-SI" altLang="sl-SI" sz="2800">
                <a:hlinkClick r:id="rId6"/>
              </a:rPr>
              <a:t>http://www.dnevnik.si/novice/znanost/1042406273</a:t>
            </a:r>
            <a:endParaRPr lang="sl-SI" altLang="sl-SI" sz="2800"/>
          </a:p>
          <a:p>
            <a:pPr eaLnBrk="1" hangingPunct="1"/>
            <a:r>
              <a:rPr lang="sl-SI" altLang="sl-SI" sz="2800">
                <a:hlinkClick r:id="rId7"/>
              </a:rPr>
              <a:t>http://www.lotsofessays.com/viewpaper/1701942.html</a:t>
            </a:r>
            <a:endParaRPr lang="sl-SI" altLang="sl-SI" sz="2800"/>
          </a:p>
          <a:p>
            <a:pPr eaLnBrk="1" hangingPunct="1"/>
            <a:endParaRPr lang="sl-SI" altLang="sl-SI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avokotnik 3">
            <a:extLst>
              <a:ext uri="{FF2B5EF4-FFF2-40B4-BE49-F238E27FC236}">
                <a16:creationId xmlns:a16="http://schemas.microsoft.com/office/drawing/2014/main" id="{3BE4DE33-4AAF-414D-96A5-D13A2D703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82819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800"/>
              <a:t>http://learn.genetics.utah.edu/content/tech/cloning/clickandclone</a:t>
            </a:r>
            <a:r>
              <a:rPr lang="sl-SI" altLang="sl-SI"/>
              <a:t>/</a:t>
            </a:r>
          </a:p>
        </p:txBody>
      </p:sp>
      <p:sp>
        <p:nvSpPr>
          <p:cNvPr id="14339" name="Pravokotnik 4">
            <a:extLst>
              <a:ext uri="{FF2B5EF4-FFF2-40B4-BE49-F238E27FC236}">
                <a16:creationId xmlns:a16="http://schemas.microsoft.com/office/drawing/2014/main" id="{104051BA-A506-4A84-806E-349CCC602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16113"/>
            <a:ext cx="6121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sl-SI" sz="2800"/>
              <a:t>Igrica, kjer moraš klonirati miš.</a:t>
            </a:r>
          </a:p>
          <a:p>
            <a:pPr eaLnBrk="1" hangingPunct="1"/>
            <a:r>
              <a:rPr lang="pt-BR" altLang="sl-SI" sz="2800"/>
              <a:t>Pri tem vidiš kaj se pri kloniranju dogaja</a:t>
            </a:r>
            <a:r>
              <a:rPr lang="sl-SI" altLang="sl-SI" sz="2800"/>
              <a:t> 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9EE5AF31-517C-47CA-A4C5-E5B122DD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POTEK KLONIRANJA</a:t>
            </a:r>
          </a:p>
        </p:txBody>
      </p:sp>
      <p:pic>
        <p:nvPicPr>
          <p:cNvPr id="3075" name="Picture 47">
            <a:extLst>
              <a:ext uri="{FF2B5EF4-FFF2-40B4-BE49-F238E27FC236}">
                <a16:creationId xmlns:a16="http://schemas.microsoft.com/office/drawing/2014/main" id="{9312F1BC-2928-4436-8710-2A4EEE609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8351838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jeZBesedilom 3">
            <a:extLst>
              <a:ext uri="{FF2B5EF4-FFF2-40B4-BE49-F238E27FC236}">
                <a16:creationId xmlns:a16="http://schemas.microsoft.com/office/drawing/2014/main" id="{37B6740A-CB99-4AAF-A1C3-6DE468835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2493963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1.</a:t>
            </a:r>
          </a:p>
        </p:txBody>
      </p:sp>
      <p:sp>
        <p:nvSpPr>
          <p:cNvPr id="3077" name="PoljeZBesedilom 4">
            <a:extLst>
              <a:ext uri="{FF2B5EF4-FFF2-40B4-BE49-F238E27FC236}">
                <a16:creationId xmlns:a16="http://schemas.microsoft.com/office/drawing/2014/main" id="{25A3758B-D2D7-44B8-A139-745138760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3576638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2.</a:t>
            </a:r>
          </a:p>
        </p:txBody>
      </p:sp>
      <p:sp>
        <p:nvSpPr>
          <p:cNvPr id="3078" name="PoljeZBesedilom 5">
            <a:extLst>
              <a:ext uri="{FF2B5EF4-FFF2-40B4-BE49-F238E27FC236}">
                <a16:creationId xmlns:a16="http://schemas.microsoft.com/office/drawing/2014/main" id="{B92126F7-269C-49B1-9D42-F214C71D5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082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3.</a:t>
            </a:r>
          </a:p>
        </p:txBody>
      </p:sp>
      <p:sp>
        <p:nvSpPr>
          <p:cNvPr id="3079" name="PoljeZBesedilom 6">
            <a:extLst>
              <a:ext uri="{FF2B5EF4-FFF2-40B4-BE49-F238E27FC236}">
                <a16:creationId xmlns:a16="http://schemas.microsoft.com/office/drawing/2014/main" id="{867F2143-35AC-4326-910B-99C27F5FC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49237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4.</a:t>
            </a:r>
          </a:p>
        </p:txBody>
      </p:sp>
      <p:sp>
        <p:nvSpPr>
          <p:cNvPr id="3080" name="PoljeZBesedilom 7">
            <a:extLst>
              <a:ext uri="{FF2B5EF4-FFF2-40B4-BE49-F238E27FC236}">
                <a16:creationId xmlns:a16="http://schemas.microsoft.com/office/drawing/2014/main" id="{F909F4D6-6A92-4766-AB7C-CF5D19C5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492375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5.</a:t>
            </a:r>
          </a:p>
        </p:txBody>
      </p:sp>
      <p:sp>
        <p:nvSpPr>
          <p:cNvPr id="9" name="Desni zaviti oklepaj 8">
            <a:extLst>
              <a:ext uri="{FF2B5EF4-FFF2-40B4-BE49-F238E27FC236}">
                <a16:creationId xmlns:a16="http://schemas.microsoft.com/office/drawing/2014/main" id="{6A3FE4F2-08B0-4AC4-A755-41C0C02D2CC2}"/>
              </a:ext>
            </a:extLst>
          </p:cNvPr>
          <p:cNvSpPr/>
          <p:nvPr/>
        </p:nvSpPr>
        <p:spPr>
          <a:xfrm>
            <a:off x="8172450" y="2692400"/>
            <a:ext cx="503238" cy="3328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082" name="PoljeZBesedilom 9">
            <a:extLst>
              <a:ext uri="{FF2B5EF4-FFF2-40B4-BE49-F238E27FC236}">
                <a16:creationId xmlns:a16="http://schemas.microsoft.com/office/drawing/2014/main" id="{2C83F607-A71C-44C4-9AE7-A512EF061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4156075"/>
            <a:ext cx="642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6.</a:t>
            </a:r>
          </a:p>
        </p:txBody>
      </p:sp>
      <p:sp>
        <p:nvSpPr>
          <p:cNvPr id="11" name="Levi zaviti oklepaj 10">
            <a:extLst>
              <a:ext uri="{FF2B5EF4-FFF2-40B4-BE49-F238E27FC236}">
                <a16:creationId xmlns:a16="http://schemas.microsoft.com/office/drawing/2014/main" id="{9B7BFE8B-83CD-4B72-BC7D-9C1B437AEB6E}"/>
              </a:ext>
            </a:extLst>
          </p:cNvPr>
          <p:cNvSpPr/>
          <p:nvPr/>
        </p:nvSpPr>
        <p:spPr>
          <a:xfrm rot="5400000">
            <a:off x="2374901" y="1901825"/>
            <a:ext cx="444500" cy="15843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44897B86-7F79-4BFE-9591-576EBE7C5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8913"/>
            <a:ext cx="8229600" cy="6192837"/>
          </a:xfrm>
        </p:spPr>
        <p:txBody>
          <a:bodyPr/>
          <a:lstStyle/>
          <a:p>
            <a:pPr eaLnBrk="1" hangingPunct="1"/>
            <a:r>
              <a:rPr lang="sl-SI" altLang="sl-SI" sz="4000"/>
              <a:t>Poznamo tri vrste kloniranja :</a:t>
            </a:r>
          </a:p>
          <a:p>
            <a:pPr eaLnBrk="1" hangingPunct="1"/>
            <a:endParaRPr lang="sl-SI" altLang="sl-SI" sz="4000"/>
          </a:p>
          <a:p>
            <a:pPr eaLnBrk="1" hangingPunct="1"/>
            <a:r>
              <a:rPr lang="sl-SI" altLang="sl-SI" sz="4000"/>
              <a:t>DNA </a:t>
            </a:r>
            <a:r>
              <a:rPr lang="sl-SI" altLang="sl-SI" sz="4000" b="1"/>
              <a:t>kloniranje,</a:t>
            </a:r>
            <a:r>
              <a:rPr lang="sl-SI" altLang="sl-SI" sz="4000"/>
              <a:t> reproduktivno </a:t>
            </a:r>
            <a:r>
              <a:rPr lang="sl-SI" altLang="sl-SI" sz="4000" b="1"/>
              <a:t>kloniranje,</a:t>
            </a:r>
            <a:r>
              <a:rPr lang="sl-SI" altLang="sl-SI" sz="4000"/>
              <a:t> in terapevtsko </a:t>
            </a:r>
            <a:r>
              <a:rPr lang="sl-SI" altLang="sl-SI" sz="4000" b="1"/>
              <a:t>kloniranje </a:t>
            </a:r>
          </a:p>
          <a:p>
            <a:pPr eaLnBrk="1" hangingPunct="1"/>
            <a:endParaRPr lang="sl-SI" altLang="sl-SI" sz="4000" b="1"/>
          </a:p>
          <a:p>
            <a:pPr eaLnBrk="1" hangingPunct="1"/>
            <a:endParaRPr lang="sl-SI" altLang="sl-SI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AF96BCCF-5208-40EA-BCF2-5208ADE63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DELJENJE CELICE</a:t>
            </a:r>
          </a:p>
        </p:txBody>
      </p:sp>
      <p:pic>
        <p:nvPicPr>
          <p:cNvPr id="5123" name="Picture 31">
            <a:extLst>
              <a:ext uri="{FF2B5EF4-FFF2-40B4-BE49-F238E27FC236}">
                <a16:creationId xmlns:a16="http://schemas.microsoft.com/office/drawing/2014/main" id="{D586DDC6-2571-490B-AB48-B393DEB2F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73238"/>
            <a:ext cx="5616575" cy="4211637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D6BBC95A-8239-4205-8DDA-7650F3F5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KAJ LAHKO KLONIRAMO?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7271B560-CAA2-408F-B0F7-3C2A8C0CB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924175"/>
            <a:ext cx="8353425" cy="1081088"/>
          </a:xfrm>
        </p:spPr>
        <p:txBody>
          <a:bodyPr/>
          <a:lstStyle/>
          <a:p>
            <a:pPr eaLnBrk="1" hangingPunct="1"/>
            <a:r>
              <a:rPr lang="sl-SI" altLang="sl-SI" sz="6600"/>
              <a:t>RASTLINE IN ŽIVALI</a:t>
            </a:r>
          </a:p>
        </p:txBody>
      </p:sp>
      <p:sp>
        <p:nvSpPr>
          <p:cNvPr id="6148" name="Pravokotnik 3">
            <a:extLst>
              <a:ext uri="{FF2B5EF4-FFF2-40B4-BE49-F238E27FC236}">
                <a16:creationId xmlns:a16="http://schemas.microsoft.com/office/drawing/2014/main" id="{A9EF203E-99AD-4D1C-ADE8-BC6D1D740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221163"/>
            <a:ext cx="441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400" b="1"/>
              <a:t>ČEZ ČAS MOGOČE TUDI ČLOVEKA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CDDFCA06-9344-4E9F-A2A3-81135170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altLang="sl-SI"/>
              <a:t>RASTLINE: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4667E22B-2990-44E7-88FD-9AB92DFE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Klon rastlin je zelo pogost.Večina ljudi klonira tiste rastlinske vrste katere so jim pri srcu,in hočejo čim večjo količino te vrste,zato jim je z metodo kloniranja lažje.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A5CA7DF1-EA76-49BB-BA29-EC3ECF1B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altLang="sl-SI"/>
              <a:t>ŽIVALI: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BD03E85-03C1-4A72-9259-23A96639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Večini se zdi kloniranje živali zelo koristno. Rejci živine na primer želijo uporabljati kloniranje, da bi vzgajali izbrane črede želenih živali.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FB86F737-6E75-4C68-8508-C6F827A0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altLang="sl-SI"/>
              <a:t>KLONIRANE ŽIVALI 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F038644-7DB6-4817-9FAE-3309802AF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dirty="0"/>
              <a:t>Krap</a:t>
            </a:r>
            <a:r>
              <a:rPr lang="sl-SI" dirty="0"/>
              <a:t> – (1963) prva klonirana riba. To je uspelo kitajskemu znanstveniku. Za njegov uspeh se ni zanimal skoraj nihče.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l-S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dirty="0"/>
              <a:t>Miš</a:t>
            </a:r>
            <a:r>
              <a:rPr lang="sl-SI" dirty="0"/>
              <a:t> – (1986) prvi uspešno kloniran glodalec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4000" b="1" dirty="0"/>
              <a:t>Krava</a:t>
            </a:r>
            <a:r>
              <a:rPr lang="sl-SI" dirty="0"/>
              <a:t> - prva klonirana krava se je imenovala Alfa (2001), druga pa Beta (2005)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l-SI" dirty="0"/>
          </a:p>
          <a:p>
            <a:pPr eaLnBrk="1" fontAlgn="auto" hangingPunct="1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4F657580-58DB-4022-A0A8-9EFB1521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altLang="sl-SI"/>
              <a:t>Ovca DOLLY :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EFBB46AD-B9B5-453D-B965-FFEFE5E1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/>
            <a:r>
              <a:rPr lang="sl-SI" altLang="sl-SI"/>
              <a:t>Ovca Dolly je bila prvi sesalec, ki so ga uspešno klonirali </a:t>
            </a:r>
          </a:p>
          <a:p>
            <a:pPr eaLnBrk="1" hangingPunct="1"/>
            <a:r>
              <a:rPr lang="sl-SI" altLang="sl-SI"/>
              <a:t>* 5. julij 1996  † 14. februar 2003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pic>
        <p:nvPicPr>
          <p:cNvPr id="10244" name="Slika 1">
            <a:extLst>
              <a:ext uri="{FF2B5EF4-FFF2-40B4-BE49-F238E27FC236}">
                <a16:creationId xmlns:a16="http://schemas.microsoft.com/office/drawing/2014/main" id="{1D447180-9265-461A-8D48-128E71BEF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213100"/>
            <a:ext cx="572452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Officeova tema</vt:lpstr>
      <vt:lpstr>KLONIRANJE </vt:lpstr>
      <vt:lpstr>POTEK KLONIRANJA</vt:lpstr>
      <vt:lpstr>PowerPoint Presentation</vt:lpstr>
      <vt:lpstr>DELJENJE CELICE</vt:lpstr>
      <vt:lpstr>KAJ LAHKO KLONIRAMO?</vt:lpstr>
      <vt:lpstr>RASTLINE:</vt:lpstr>
      <vt:lpstr>ŽIVALI:</vt:lpstr>
      <vt:lpstr>KLONIRANE ŽIVALI :</vt:lpstr>
      <vt:lpstr>Ovca DOLLY :</vt:lpstr>
      <vt:lpstr>Zanimivosti : </vt:lpstr>
      <vt:lpstr>VPRAŠANJA:</vt:lpstr>
      <vt:lpstr>VIRI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2019-05-30T09:30:57Z</dcterms:created>
  <dcterms:modified xsi:type="dcterms:W3CDTF">2019-05-30T09:30:57Z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