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9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/>
              <a:t>Kliknite, če želite urediti slog podnaslova matrice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1332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6954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8291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719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Kliknite, če želite urediti slog naslova matrice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3692414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8648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5606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9458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5403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2038375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l-SI" noProof="0"/>
              <a:t>Kliknite ikono, če želite dodati sliko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502814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C:\Users\Coucou\Documents\Websites\Powerpoint Templates\New\Sources\29B.jpg">
            <a:extLst>
              <a:ext uri="{FF2B5EF4-FFF2-40B4-BE49-F238E27FC236}">
                <a16:creationId xmlns:a16="http://schemas.microsoft.com/office/drawing/2014/main" id="{45F878AC-5F8C-43E1-8C27-41C96E276A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9144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ext Box 8">
            <a:extLst>
              <a:ext uri="{FF2B5EF4-FFF2-40B4-BE49-F238E27FC236}">
                <a16:creationId xmlns:a16="http://schemas.microsoft.com/office/drawing/2014/main" id="{BC7D6E76-7DB5-431A-8071-B40562F751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5113" y="6372225"/>
            <a:ext cx="121443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fr-FR" altLang="sl-SI" b="1">
                <a:solidFill>
                  <a:schemeClr val="bg1"/>
                </a:solidFill>
              </a:rPr>
              <a:t>Page </a:t>
            </a:r>
            <a:fld id="{2A366D35-75AE-4224-88D9-6F75A31A5B12}" type="slidenum">
              <a:rPr lang="fr-FR" altLang="sl-SI" b="1">
                <a:solidFill>
                  <a:schemeClr val="bg1"/>
                </a:solidFill>
              </a:rPr>
              <a:pPr/>
              <a:t>‹#›</a:t>
            </a:fld>
            <a:endParaRPr lang="fr-FR" altLang="sl-SI" b="1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sl.wikipedia.org/wiki/Ixodes_ricinu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slov 1">
            <a:extLst>
              <a:ext uri="{FF2B5EF4-FFF2-40B4-BE49-F238E27FC236}">
                <a16:creationId xmlns:a16="http://schemas.microsoft.com/office/drawing/2014/main" id="{86337C06-20EB-4A63-8D69-F1D268091772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-180975" y="260350"/>
            <a:ext cx="7991475" cy="2908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l-SI" altLang="sl-SI" sz="9600">
                <a:latin typeface="Blackadder ITC" panose="04020505050007020D02" pitchFamily="82" charset="0"/>
              </a:rPr>
              <a:t>Klopni </a:t>
            </a:r>
            <a:br>
              <a:rPr lang="sl-SI" altLang="sl-SI" sz="9600">
                <a:latin typeface="Blackadder ITC" panose="04020505050007020D02" pitchFamily="82" charset="0"/>
              </a:rPr>
            </a:br>
            <a:r>
              <a:rPr lang="sl-SI" altLang="sl-SI" sz="9600">
                <a:latin typeface="Blackadder ITC" panose="04020505050007020D02" pitchFamily="82" charset="0"/>
              </a:rPr>
              <a:t>meningitis</a:t>
            </a:r>
          </a:p>
        </p:txBody>
      </p:sp>
      <p:sp>
        <p:nvSpPr>
          <p:cNvPr id="2051" name="Podnaslov 2">
            <a:extLst>
              <a:ext uri="{FF2B5EF4-FFF2-40B4-BE49-F238E27FC236}">
                <a16:creationId xmlns:a16="http://schemas.microsoft.com/office/drawing/2014/main" id="{EEABDC6C-D718-4E08-8EF3-840CF5A883AB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0" y="5105400"/>
            <a:ext cx="6400800" cy="175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sl-SI" altLang="sl-SI">
                <a:latin typeface="Blackadder ITC" panose="04020505050007020D02" pitchFamily="82" charset="0"/>
              </a:rPr>
              <a:t>Dijakinja:</a:t>
            </a:r>
          </a:p>
          <a:p>
            <a:pPr algn="l"/>
            <a:r>
              <a:rPr lang="sl-SI" altLang="sl-SI">
                <a:latin typeface="Blackadder ITC" panose="04020505050007020D02" pitchFamily="82" charset="0"/>
              </a:rPr>
              <a:t>Razred:</a:t>
            </a:r>
          </a:p>
          <a:p>
            <a:pPr algn="l"/>
            <a:r>
              <a:rPr lang="sl-SI" altLang="sl-SI">
                <a:latin typeface="Blackadder ITC" panose="04020505050007020D02" pitchFamily="82" charset="0"/>
              </a:rPr>
              <a:t>Mentor:</a:t>
            </a:r>
          </a:p>
        </p:txBody>
      </p:sp>
      <p:pic>
        <p:nvPicPr>
          <p:cNvPr id="2052" name="Slika 3" descr="osnove_ekologije_odnosi_med_org_klop_7925.jpg">
            <a:extLst>
              <a:ext uri="{FF2B5EF4-FFF2-40B4-BE49-F238E27FC236}">
                <a16:creationId xmlns:a16="http://schemas.microsoft.com/office/drawing/2014/main" id="{22276C97-BCE8-48EB-810D-E5675BB4D5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4025" y="3790950"/>
            <a:ext cx="4879975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slov 1">
            <a:extLst>
              <a:ext uri="{FF2B5EF4-FFF2-40B4-BE49-F238E27FC236}">
                <a16:creationId xmlns:a16="http://schemas.microsoft.com/office/drawing/2014/main" id="{EAC94620-9009-408D-9449-CCD0C122A6C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l-SI" altLang="sl-SI">
                <a:solidFill>
                  <a:schemeClr val="tx1"/>
                </a:solidFill>
                <a:latin typeface="Blackadder ITC" panose="04020505050007020D02" pitchFamily="82" charset="0"/>
              </a:rPr>
              <a:t>Kaj je klopni meningitis? </a:t>
            </a:r>
          </a:p>
        </p:txBody>
      </p:sp>
      <p:sp>
        <p:nvSpPr>
          <p:cNvPr id="3075" name="Ograda vsebine 2">
            <a:extLst>
              <a:ext uri="{FF2B5EF4-FFF2-40B4-BE49-F238E27FC236}">
                <a16:creationId xmlns:a16="http://schemas.microsoft.com/office/drawing/2014/main" id="{409BC2B8-FB6E-4DBE-B277-944774CE1EEB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6707188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l-SI" altLang="sl-SI">
                <a:latin typeface="Blackadder ITC" panose="04020505050007020D02" pitchFamily="82" charset="0"/>
              </a:rPr>
              <a:t>je virusno vnetje možganskih ovojnic, ki se pojavi 2 do 3 tedne po ugrizu okuženega klopa. </a:t>
            </a:r>
          </a:p>
        </p:txBody>
      </p:sp>
      <p:pic>
        <p:nvPicPr>
          <p:cNvPr id="3076" name="Slika 4" descr="3957_4904_klop2_250.jpg">
            <a:extLst>
              <a:ext uri="{FF2B5EF4-FFF2-40B4-BE49-F238E27FC236}">
                <a16:creationId xmlns:a16="http://schemas.microsoft.com/office/drawing/2014/main" id="{6176F65B-743A-46AF-90AD-731993EB57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2924175"/>
            <a:ext cx="4859337" cy="305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slov 1">
            <a:extLst>
              <a:ext uri="{FF2B5EF4-FFF2-40B4-BE49-F238E27FC236}">
                <a16:creationId xmlns:a16="http://schemas.microsoft.com/office/drawing/2014/main" id="{57B6B5BE-91CE-445F-A753-6C4167FA8B6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4099" name="Ograda vsebine 2">
            <a:extLst>
              <a:ext uri="{FF2B5EF4-FFF2-40B4-BE49-F238E27FC236}">
                <a16:creationId xmlns:a16="http://schemas.microsoft.com/office/drawing/2014/main" id="{17FFCFE9-B12C-4165-9F7D-2D1565FC40EE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l-SI" altLang="sl-SI">
                <a:latin typeface="Blackadder ITC" panose="04020505050007020D02" pitchFamily="82" charset="0"/>
              </a:rPr>
              <a:t>V Sloveniji je najbolj razširjena vrsta klopa </a:t>
            </a:r>
            <a:r>
              <a:rPr lang="sl-SI" altLang="sl-SI" i="1">
                <a:latin typeface="Blackadder ITC" panose="04020505050007020D02" pitchFamily="82" charset="0"/>
                <a:hlinkClick r:id="rId2" tooltip="Ixodes ricinus"/>
              </a:rPr>
              <a:t>Ixodes ricinus</a:t>
            </a:r>
            <a:r>
              <a:rPr lang="sl-SI" altLang="sl-SI">
                <a:latin typeface="Blackadder ITC" panose="04020505050007020D02" pitchFamily="82" charset="0"/>
              </a:rPr>
              <a:t>, katerega ugriz lahko povzroči predvsem dve bolezni: meningoencefalitis in </a:t>
            </a:r>
            <a:r>
              <a:rPr lang="sl-SI" altLang="sl-SI" u="sng">
                <a:latin typeface="Blackadder ITC" panose="04020505050007020D02" pitchFamily="82" charset="0"/>
              </a:rPr>
              <a:t>Lymsko boreliozo</a:t>
            </a:r>
            <a:endParaRPr lang="sl-SI" altLang="sl-SI">
              <a:latin typeface="Blackadder ITC" panose="04020505050007020D02" pitchFamily="82" charset="0"/>
            </a:endParaRPr>
          </a:p>
          <a:p>
            <a:endParaRPr lang="sl-SI" altLang="sl-SI"/>
          </a:p>
        </p:txBody>
      </p:sp>
      <p:pic>
        <p:nvPicPr>
          <p:cNvPr id="4100" name="Slika 3" descr="1.gif">
            <a:extLst>
              <a:ext uri="{FF2B5EF4-FFF2-40B4-BE49-F238E27FC236}">
                <a16:creationId xmlns:a16="http://schemas.microsoft.com/office/drawing/2014/main" id="{F0BE4D48-0CD7-4C6B-8E0D-C48AA3DC10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141663"/>
            <a:ext cx="6554788" cy="334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grada vsebine 2">
            <a:extLst>
              <a:ext uri="{FF2B5EF4-FFF2-40B4-BE49-F238E27FC236}">
                <a16:creationId xmlns:a16="http://schemas.microsoft.com/office/drawing/2014/main" id="{A55E65F0-F3A9-43DE-AFA8-46BA6198DFA3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0" y="188913"/>
            <a:ext cx="8229600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l-SI" altLang="sl-SI">
                <a:latin typeface="Blackadder ITC" panose="04020505050007020D02" pitchFamily="82" charset="0"/>
              </a:rPr>
              <a:t> Habitat klopov je v travi, v grmovju (predvsem leska) in v podrasti vlažnih mešanih gozdov, aktivni pa so od pomladi do jeseni.</a:t>
            </a:r>
          </a:p>
          <a:p>
            <a:r>
              <a:rPr lang="sl-SI" altLang="sl-SI">
                <a:latin typeface="Blackadder ITC" panose="04020505050007020D02" pitchFamily="82" charset="0"/>
              </a:rPr>
              <a:t>Največ okuženih klopov je na Koroškem, osrednji Sloveniji in na Gorenjskem. </a:t>
            </a:r>
          </a:p>
        </p:txBody>
      </p:sp>
      <p:pic>
        <p:nvPicPr>
          <p:cNvPr id="5123" name="Slika 3" descr="4.jpg">
            <a:extLst>
              <a:ext uri="{FF2B5EF4-FFF2-40B4-BE49-F238E27FC236}">
                <a16:creationId xmlns:a16="http://schemas.microsoft.com/office/drawing/2014/main" id="{6F649D5D-DC65-48BD-8936-EE88E41E1E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7788" y="3111500"/>
            <a:ext cx="5256212" cy="374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slov 1">
            <a:extLst>
              <a:ext uri="{FF2B5EF4-FFF2-40B4-BE49-F238E27FC236}">
                <a16:creationId xmlns:a16="http://schemas.microsoft.com/office/drawing/2014/main" id="{9741D127-FFBA-4CE4-887D-522F6B64668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l-SI" altLang="sl-SI">
                <a:latin typeface="Blackadder ITC" panose="04020505050007020D02" pitchFamily="82" charset="0"/>
              </a:rPr>
              <a:t>Simptomi in znaki</a:t>
            </a:r>
          </a:p>
        </p:txBody>
      </p:sp>
      <p:sp>
        <p:nvSpPr>
          <p:cNvPr id="6147" name="Ograda vsebine 2">
            <a:extLst>
              <a:ext uri="{FF2B5EF4-FFF2-40B4-BE49-F238E27FC236}">
                <a16:creationId xmlns:a16="http://schemas.microsoft.com/office/drawing/2014/main" id="{12EB0A0C-69F0-4267-AB12-3EBCDD5D5691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229600" cy="4997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l-SI" altLang="sl-SI">
                <a:latin typeface="Blackadder ITC" panose="04020505050007020D02" pitchFamily="82" charset="0"/>
              </a:rPr>
              <a:t> Med okužbo (vbodom klopa) in izbruhom bolezni mine od 7 do 14 dni. </a:t>
            </a:r>
          </a:p>
          <a:p>
            <a:r>
              <a:rPr lang="sl-SI" altLang="sl-SI">
                <a:latin typeface="Blackadder ITC" panose="04020505050007020D02" pitchFamily="82" charset="0"/>
              </a:rPr>
              <a:t>Pri bolniku se pojavijo neznačilni bolezenski znaki, ki so podobni gripi. </a:t>
            </a:r>
          </a:p>
          <a:p>
            <a:r>
              <a:rPr lang="sl-SI" altLang="sl-SI">
                <a:latin typeface="Blackadder ITC" panose="04020505050007020D02" pitchFamily="82" charset="0"/>
              </a:rPr>
              <a:t>Po prostem obdobju, ki traja do 20 dni in v katerem se bolnik dobro počuti, se pojavijo znaki prizadetosti različnih struktur osrednjega živčevja. 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slov 1">
            <a:extLst>
              <a:ext uri="{FF2B5EF4-FFF2-40B4-BE49-F238E27FC236}">
                <a16:creationId xmlns:a16="http://schemas.microsoft.com/office/drawing/2014/main" id="{0AD98BD4-8EEA-426D-9A80-7118C95114F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BFACDA63-DEA1-4341-AA49-1DAA85AD2835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l-SI" altLang="sl-SI">
                <a:latin typeface="Blackadder ITC" panose="04020505050007020D02" pitchFamily="82" charset="0"/>
              </a:rPr>
              <a:t>Za virusni meningitis so značilni:</a:t>
            </a:r>
          </a:p>
          <a:p>
            <a:r>
              <a:rPr lang="sl-SI" altLang="sl-SI">
                <a:latin typeface="Blackadder ITC" panose="04020505050007020D02" pitchFamily="82" charset="0"/>
              </a:rPr>
              <a:t>• povišana telesna temperatura,</a:t>
            </a:r>
            <a:br>
              <a:rPr lang="sl-SI" altLang="sl-SI">
                <a:latin typeface="Blackadder ITC" panose="04020505050007020D02" pitchFamily="82" charset="0"/>
              </a:rPr>
            </a:br>
            <a:r>
              <a:rPr lang="sl-SI" altLang="sl-SI">
                <a:latin typeface="Blackadder ITC" panose="04020505050007020D02" pitchFamily="82" charset="0"/>
              </a:rPr>
              <a:t>• glavobol, </a:t>
            </a:r>
            <a:br>
              <a:rPr lang="sl-SI" altLang="sl-SI">
                <a:latin typeface="Blackadder ITC" panose="04020505050007020D02" pitchFamily="82" charset="0"/>
              </a:rPr>
            </a:br>
            <a:r>
              <a:rPr lang="sl-SI" altLang="sl-SI">
                <a:latin typeface="Blackadder ITC" panose="04020505050007020D02" pitchFamily="82" charset="0"/>
              </a:rPr>
              <a:t>• »trd vrat« (pozitivni meningealni znaki),</a:t>
            </a:r>
            <a:br>
              <a:rPr lang="sl-SI" altLang="sl-SI">
                <a:latin typeface="Blackadder ITC" panose="04020505050007020D02" pitchFamily="82" charset="0"/>
              </a:rPr>
            </a:br>
            <a:r>
              <a:rPr lang="sl-SI" altLang="sl-SI">
                <a:latin typeface="Blackadder ITC" panose="04020505050007020D02" pitchFamily="82" charset="0"/>
              </a:rPr>
              <a:t>• slabost in bruhanje,</a:t>
            </a:r>
            <a:br>
              <a:rPr lang="sl-SI" altLang="sl-SI">
                <a:latin typeface="Blackadder ITC" panose="04020505050007020D02" pitchFamily="82" charset="0"/>
              </a:rPr>
            </a:br>
            <a:r>
              <a:rPr lang="sl-SI" altLang="sl-SI">
                <a:latin typeface="Blackadder ITC" panose="04020505050007020D02" pitchFamily="82" charset="0"/>
              </a:rPr>
              <a:t>• utrujenost in slabo počutje,</a:t>
            </a:r>
            <a:br>
              <a:rPr lang="sl-SI" altLang="sl-SI">
                <a:latin typeface="Blackadder ITC" panose="04020505050007020D02" pitchFamily="82" charset="0"/>
              </a:rPr>
            </a:br>
            <a:r>
              <a:rPr lang="sl-SI" altLang="sl-SI">
                <a:latin typeface="Blackadder ITC" panose="04020505050007020D02" pitchFamily="82" charset="0"/>
              </a:rPr>
              <a:t>• bolečine v mišicah in kosteh.</a:t>
            </a:r>
          </a:p>
          <a:p>
            <a:endParaRPr lang="sl-SI" altLang="sl-SI">
              <a:latin typeface="Blackadder ITC" panose="04020505050007020D02" pitchFamily="82" charset="0"/>
            </a:endParaRPr>
          </a:p>
        </p:txBody>
      </p:sp>
      <p:pic>
        <p:nvPicPr>
          <p:cNvPr id="4" name="Slika 3" descr="5.jpg">
            <a:extLst>
              <a:ext uri="{FF2B5EF4-FFF2-40B4-BE49-F238E27FC236}">
                <a16:creationId xmlns:a16="http://schemas.microsoft.com/office/drawing/2014/main" id="{DB9D72C8-40A7-49F6-BF38-41A6BEA390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0" y="2781300"/>
            <a:ext cx="6731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Slika 4" descr="prenos.jpg">
            <a:extLst>
              <a:ext uri="{FF2B5EF4-FFF2-40B4-BE49-F238E27FC236}">
                <a16:creationId xmlns:a16="http://schemas.microsoft.com/office/drawing/2014/main" id="{5E3C4CCE-DB5A-45FB-B3EA-89E1F30CBF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768350"/>
            <a:ext cx="3816350" cy="573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slov 1">
            <a:extLst>
              <a:ext uri="{FF2B5EF4-FFF2-40B4-BE49-F238E27FC236}">
                <a16:creationId xmlns:a16="http://schemas.microsoft.com/office/drawing/2014/main" id="{9020927B-749B-428A-A07F-BEB7E41AE86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l-SI" altLang="sl-SI">
                <a:latin typeface="Blackadder ITC" panose="04020505050007020D02" pitchFamily="82" charset="0"/>
              </a:rPr>
              <a:t>Zdravljenje</a:t>
            </a:r>
          </a:p>
        </p:txBody>
      </p:sp>
      <p:sp>
        <p:nvSpPr>
          <p:cNvPr id="8195" name="Ograda vsebine 2">
            <a:extLst>
              <a:ext uri="{FF2B5EF4-FFF2-40B4-BE49-F238E27FC236}">
                <a16:creationId xmlns:a16="http://schemas.microsoft.com/office/drawing/2014/main" id="{58D82564-50DE-4139-9F4D-A9D2F00F025E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250825" y="1557338"/>
            <a:ext cx="8229600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l-SI" altLang="sl-SI">
                <a:latin typeface="Blackadder ITC" panose="04020505050007020D02" pitchFamily="82" charset="0"/>
              </a:rPr>
              <a:t>Bolnika sprejmemo v bolnišnico, mu lajšamo simptome z zdravili proti vročini in bolečinam ter skrbimo za zadostno uživanje tekočin.</a:t>
            </a:r>
          </a:p>
          <a:p>
            <a:r>
              <a:rPr lang="sl-SI" altLang="sl-SI">
                <a:latin typeface="Blackadder ITC" panose="04020505050007020D02" pitchFamily="82" charset="0"/>
              </a:rPr>
              <a:t>Bolniki večinoma ozdravijo brez posledic, pri nekaterih pa so tudi čez nekaj mesecev še prisotne težave, najpogosteje glavobol, utrujenost in motnje koncentracije</a:t>
            </a:r>
            <a:r>
              <a:rPr lang="sl-SI" altLang="sl-SI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slov 1">
            <a:extLst>
              <a:ext uri="{FF2B5EF4-FFF2-40B4-BE49-F238E27FC236}">
                <a16:creationId xmlns:a16="http://schemas.microsoft.com/office/drawing/2014/main" id="{5CAC9F84-9F2B-4656-A236-B90E37F9CE0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l-SI" altLang="sl-SI">
                <a:latin typeface="Blackadder ITC" panose="04020505050007020D02" pitchFamily="82" charset="0"/>
              </a:rPr>
              <a:t>Preprečevanje</a:t>
            </a:r>
          </a:p>
        </p:txBody>
      </p:sp>
      <p:sp>
        <p:nvSpPr>
          <p:cNvPr id="9219" name="Ograda vsebine 2">
            <a:extLst>
              <a:ext uri="{FF2B5EF4-FFF2-40B4-BE49-F238E27FC236}">
                <a16:creationId xmlns:a16="http://schemas.microsoft.com/office/drawing/2014/main" id="{AB86067D-5499-4304-B049-90D9AA4151A5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l-SI" altLang="sl-SI">
                <a:latin typeface="Blackadder ITC" panose="04020505050007020D02" pitchFamily="82" charset="0"/>
              </a:rPr>
              <a:t>Za preprečevanje okužbe veljajo vsi ukrepi za zaščito pred vbodi klopa –cepljenje</a:t>
            </a:r>
          </a:p>
          <a:p>
            <a:r>
              <a:rPr lang="sl-SI" altLang="sl-SI">
                <a:latin typeface="Blackadder ITC" panose="04020505050007020D02" pitchFamily="82" charset="0"/>
              </a:rPr>
              <a:t>Cepljenje se priporoča vsem po dopolnjenem enem letu starosti, ki živijo ali obiskujejo območja, kjer se bolezen pojavlja. Za zaščito so potrebni trije odmerki.</a:t>
            </a:r>
          </a:p>
        </p:txBody>
      </p:sp>
      <p:pic>
        <p:nvPicPr>
          <p:cNvPr id="9220" name="Slika 3" descr="7.jpg">
            <a:extLst>
              <a:ext uri="{FF2B5EF4-FFF2-40B4-BE49-F238E27FC236}">
                <a16:creationId xmlns:a16="http://schemas.microsoft.com/office/drawing/2014/main" id="{2A11250E-E8D8-4A78-B118-8E05DA73BD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4437063"/>
            <a:ext cx="4752975" cy="210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slov 1">
            <a:extLst>
              <a:ext uri="{FF2B5EF4-FFF2-40B4-BE49-F238E27FC236}">
                <a16:creationId xmlns:a16="http://schemas.microsoft.com/office/drawing/2014/main" id="{ACE44770-6FA0-434F-8A7F-F775C78CAB2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333375"/>
            <a:ext cx="8229600" cy="6178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l-SI" altLang="sl-SI" sz="9600">
                <a:latin typeface="Blackadder ITC" panose="04020505050007020D02" pitchFamily="82" charset="0"/>
              </a:rPr>
              <a:t>Hvala za pozornost </a:t>
            </a:r>
            <a:r>
              <a:rPr lang="sl-SI" altLang="sl-SI" sz="9600">
                <a:latin typeface="Blackadder ITC" panose="04020505050007020D02" pitchFamily="82" charset="0"/>
                <a:sym typeface="Wingdings" panose="05000000000000000000" pitchFamily="2" charset="2"/>
              </a:rPr>
              <a:t> </a:t>
            </a:r>
            <a:endParaRPr lang="sl-SI" altLang="sl-SI" sz="9600">
              <a:latin typeface="Blackadder ITC" panose="04020505050007020D02" pitchFamily="8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17188</Template>
  <TotalTime>0</TotalTime>
  <Words>128</Words>
  <Application>Microsoft Office PowerPoint</Application>
  <PresentationFormat>On-screen Show (4:3)</PresentationFormat>
  <Paragraphs>22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Blackadder ITC</vt:lpstr>
      <vt:lpstr>Modèle par défaut</vt:lpstr>
      <vt:lpstr>Klopni  meningitis</vt:lpstr>
      <vt:lpstr>Kaj je klopni meningitis? </vt:lpstr>
      <vt:lpstr>PowerPoint Presentation</vt:lpstr>
      <vt:lpstr>PowerPoint Presentation</vt:lpstr>
      <vt:lpstr>Simptomi in znaki</vt:lpstr>
      <vt:lpstr>PowerPoint Presentation</vt:lpstr>
      <vt:lpstr>Zdravljenje</vt:lpstr>
      <vt:lpstr>Preprečevanje</vt:lpstr>
      <vt:lpstr>Hvala za pozornost 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2019-05-30T09:30:59Z</dcterms:created>
  <dcterms:modified xsi:type="dcterms:W3CDTF">2019-05-30T09:30:59Z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