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6" r:id="rId10"/>
    <p:sldId id="267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7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C07761C-FBAA-441D-AF14-4B0AE496E909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A1B42D4-33E0-4913-A197-7B1A4E27BE4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Koža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419080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Poškodbe kože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žulji</a:t>
            </a:r>
          </a:p>
          <a:p>
            <a:r>
              <a:rPr lang="sl-SI" dirty="0"/>
              <a:t>bradavice</a:t>
            </a:r>
          </a:p>
          <a:p>
            <a:r>
              <a:rPr lang="sl-SI" dirty="0"/>
              <a:t>akne in mozolji</a:t>
            </a:r>
          </a:p>
          <a:p>
            <a:r>
              <a:rPr lang="sl-SI" dirty="0"/>
              <a:t>opekline: </a:t>
            </a:r>
          </a:p>
          <a:p>
            <a:pPr>
              <a:buFontTx/>
              <a:buChar char="-"/>
            </a:pPr>
            <a:r>
              <a:rPr lang="sl-SI" sz="1800" dirty="0"/>
              <a:t>površinske</a:t>
            </a:r>
          </a:p>
          <a:p>
            <a:pPr>
              <a:buFontTx/>
              <a:buChar char="-"/>
            </a:pPr>
            <a:r>
              <a:rPr lang="sl-SI" sz="1800" dirty="0"/>
              <a:t>globoke  </a:t>
            </a: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3433365" cy="18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5770"/>
            <a:ext cx="3433365" cy="19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03" y="4532810"/>
            <a:ext cx="2925246" cy="21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koža?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968552" cy="42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 večji človeški organ</a:t>
            </a:r>
          </a:p>
          <a:p>
            <a:endParaRPr lang="sl-SI" dirty="0"/>
          </a:p>
          <a:p>
            <a:r>
              <a:rPr lang="sl-SI" dirty="0"/>
              <a:t>Človek ima 1,7 m² kože</a:t>
            </a:r>
          </a:p>
          <a:p>
            <a:endParaRPr lang="sl-SI" dirty="0"/>
          </a:p>
          <a:p>
            <a:r>
              <a:rPr lang="sl-SI" dirty="0"/>
              <a:t>Koža ima več funkcij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Zgradba kože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98" y="2564904"/>
            <a:ext cx="552269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Vrhnjica (zunanja plast kože),</a:t>
            </a:r>
          </a:p>
          <a:p>
            <a:r>
              <a:rPr lang="sl-SI" dirty="0"/>
              <a:t>Usnjica (najmočnejša plast kože),</a:t>
            </a:r>
          </a:p>
          <a:p>
            <a:r>
              <a:rPr lang="sl-SI" dirty="0"/>
              <a:t>Čutilna telesca:</a:t>
            </a:r>
          </a:p>
          <a:p>
            <a:pPr>
              <a:buNone/>
            </a:pPr>
            <a:r>
              <a:rPr lang="sl-SI" dirty="0"/>
              <a:t>    - Paccinijeva telesca</a:t>
            </a:r>
          </a:p>
          <a:p>
            <a:pPr>
              <a:buNone/>
            </a:pPr>
            <a:r>
              <a:rPr lang="sl-SI" dirty="0"/>
              <a:t>    - Meissnerjeva telesca</a:t>
            </a:r>
          </a:p>
          <a:p>
            <a:pPr>
              <a:buNone/>
            </a:pPr>
            <a:r>
              <a:rPr lang="sl-SI" b="1" dirty="0"/>
              <a:t>    </a:t>
            </a:r>
            <a:r>
              <a:rPr lang="sl-SI" dirty="0"/>
              <a:t>- Krausejeva telesca</a:t>
            </a:r>
          </a:p>
          <a:p>
            <a:pPr>
              <a:buNone/>
            </a:pPr>
            <a:r>
              <a:rPr lang="sl-SI" dirty="0"/>
              <a:t>    - podkožje</a:t>
            </a:r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Sestava kože</a:t>
            </a:r>
          </a:p>
        </p:txBody>
      </p:sp>
      <p:pic>
        <p:nvPicPr>
          <p:cNvPr id="4" name="Content Placeholder 3" descr="kož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497" y="1484784"/>
            <a:ext cx="3733006" cy="47658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Povrhnjica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Je zarodna plast</a:t>
            </a:r>
          </a:p>
          <a:p>
            <a:endParaRPr lang="sl-SI" dirty="0"/>
          </a:p>
          <a:p>
            <a:r>
              <a:rPr lang="sl-SI" dirty="0"/>
              <a:t>Celice odmirajo</a:t>
            </a:r>
          </a:p>
          <a:p>
            <a:endParaRPr lang="sl-SI" dirty="0"/>
          </a:p>
          <a:p>
            <a:r>
              <a:rPr lang="sl-SI" dirty="0"/>
              <a:t>se delijo in obnavljajo </a:t>
            </a:r>
          </a:p>
          <a:p>
            <a:endParaRPr lang="sl-SI" dirty="0"/>
          </a:p>
          <a:p>
            <a:r>
              <a:rPr lang="sl-SI" dirty="0"/>
              <a:t>V njih se nabira kreatin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25829"/>
            <a:ext cx="4320479" cy="47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Lasje, dlake, trepalnice, obrvi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7143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7467600" cy="3951337"/>
          </a:xfrm>
        </p:spPr>
        <p:txBody>
          <a:bodyPr/>
          <a:lstStyle/>
          <a:p>
            <a:r>
              <a:rPr lang="sl-SI" dirty="0"/>
              <a:t>- zgrajene so iz celic, ki gradijo lasni mešiček in se nadaljujejo v lasno steblo</a:t>
            </a:r>
          </a:p>
          <a:p>
            <a:r>
              <a:rPr lang="sl-SI" dirty="0"/>
              <a:t>- prožnost in elastičnost jim omogoča keratin</a:t>
            </a:r>
          </a:p>
          <a:p>
            <a:r>
              <a:rPr lang="sl-SI" dirty="0"/>
              <a:t>- vsebujejo pigment, enak kot v koži</a:t>
            </a:r>
          </a:p>
          <a:p>
            <a:r>
              <a:rPr lang="sl-SI" dirty="0"/>
              <a:t>- ima mišico naježevalko, ki zaznava dražljaje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Žleze lojnice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7467600" cy="3951337"/>
          </a:xfrm>
        </p:spPr>
        <p:txBody>
          <a:bodyPr/>
          <a:lstStyle/>
          <a:p>
            <a:r>
              <a:rPr lang="sl-SI" dirty="0"/>
              <a:t> - grozdaste oblike in se izlivajo v lasni mešiček</a:t>
            </a:r>
          </a:p>
          <a:p>
            <a:r>
              <a:rPr lang="sl-SI" dirty="0"/>
              <a:t>- izločki dajejo prožnost</a:t>
            </a:r>
          </a:p>
          <a:p>
            <a:r>
              <a:rPr lang="sl-SI" dirty="0"/>
              <a:t>- skupaj s pigmentom varujejo kožo pred soncem</a:t>
            </a:r>
          </a:p>
          <a:p>
            <a:r>
              <a:rPr lang="sl-SI" dirty="0"/>
              <a:t>- lojnice mastijo lase in jim dajejo prožnost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95601" l="0" r="89844">
                        <a14:foregroundMark x1="32813" y1="46921" x2="32813" y2="46921"/>
                        <a14:foregroundMark x1="33105" y1="52346" x2="33105" y2="52346"/>
                        <a14:foregroundMark x1="32422" y1="54399" x2="32422" y2="54399"/>
                        <a14:foregroundMark x1="17969" y1="22141" x2="17969" y2="22141"/>
                        <a14:backgroundMark x1="2246" y1="45894" x2="2246" y2="45894"/>
                        <a14:backgroundMark x1="3613" y1="60557" x2="3613" y2="60557"/>
                        <a14:backgroundMark x1="8301" y1="56158" x2="8301" y2="56158"/>
                        <a14:backgroundMark x1="9668" y1="47654" x2="9668" y2="47654"/>
                        <a14:backgroundMark x1="14941" y1="41496" x2="14941" y2="41496"/>
                        <a14:backgroundMark x1="39648" y1="44135" x2="39648" y2="44135"/>
                        <a14:backgroundMark x1="60938" y1="55865" x2="60938" y2="55865"/>
                        <a14:backgroundMark x1="77734" y1="48827" x2="77734" y2="49267"/>
                        <a14:backgroundMark x1="43750" y1="54252" x2="43750" y2="54252"/>
                        <a14:backgroundMark x1="49902" y1="89150" x2="49902" y2="89150"/>
                        <a14:backgroundMark x1="39941" y1="58798" x2="39941" y2="58798"/>
                        <a14:backgroundMark x1="51172" y1="48534" x2="51172" y2="48534"/>
                        <a14:backgroundMark x1="60547" y1="40616" x2="60547" y2="40616"/>
                        <a14:backgroundMark x1="84668" y1="92669" x2="84668" y2="92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7256" y="2216889"/>
            <a:ext cx="6696744" cy="44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Žleze znojnice</a:t>
            </a:r>
            <a:br>
              <a:rPr lang="sl-SI" dirty="0"/>
            </a:b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- so zgrajene iz dolgih cevk, zvitih v klobčiče</a:t>
            </a:r>
          </a:p>
          <a:p>
            <a:r>
              <a:rPr lang="sl-SI" dirty="0"/>
              <a:t>- kapilare</a:t>
            </a:r>
          </a:p>
          <a:p>
            <a:r>
              <a:rPr lang="sl-SI" dirty="0"/>
              <a:t>- dve vrsti znojnic </a:t>
            </a:r>
          </a:p>
          <a:p>
            <a:r>
              <a:rPr lang="sl-SI" dirty="0"/>
              <a:t>- ohlajanje organizma</a:t>
            </a:r>
          </a:p>
          <a:p>
            <a:r>
              <a:rPr lang="sl-SI" dirty="0"/>
              <a:t>- znoj</a:t>
            </a:r>
          </a:p>
        </p:txBody>
      </p:sp>
    </p:spTree>
    <p:extLst>
      <p:ext uri="{BB962C8B-B14F-4D97-AF65-F5344CB8AC3E}">
        <p14:creationId xmlns:p14="http://schemas.microsoft.com/office/powerpoint/2010/main" val="193295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Čutila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48" y="2924944"/>
            <a:ext cx="5249163" cy="37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1. Merklovo telesce</a:t>
            </a:r>
          </a:p>
          <a:p>
            <a:endParaRPr lang="sl-SI" dirty="0"/>
          </a:p>
          <a:p>
            <a:r>
              <a:rPr lang="sl-SI" dirty="0"/>
              <a:t>2. Prosti živčni končiči </a:t>
            </a:r>
          </a:p>
          <a:p>
            <a:endParaRPr lang="sl-SI" dirty="0"/>
          </a:p>
          <a:p>
            <a:r>
              <a:rPr lang="sl-SI" dirty="0"/>
              <a:t>3. Meissnerjevo telesce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TM01790492[[fn=Skicirka]]</Template>
  <TotalTime>0</TotalTime>
  <Words>164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Cambria</vt:lpstr>
      <vt:lpstr>Rage Italic</vt:lpstr>
      <vt:lpstr>Sketchbook</vt:lpstr>
      <vt:lpstr>Koža  </vt:lpstr>
      <vt:lpstr>Kaj je koža?</vt:lpstr>
      <vt:lpstr>Zgradba kože</vt:lpstr>
      <vt:lpstr>Sestava kože</vt:lpstr>
      <vt:lpstr>Povrhnjica</vt:lpstr>
      <vt:lpstr>Lasje, dlake, trepalnice, obrvi  </vt:lpstr>
      <vt:lpstr>Žleze lojnice</vt:lpstr>
      <vt:lpstr>Žleze znojnice </vt:lpstr>
      <vt:lpstr>Čutila </vt:lpstr>
      <vt:lpstr>Poškodbe kože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2019-07-04T11:09:59Z</dcterms:created>
  <dcterms:modified xsi:type="dcterms:W3CDTF">2019-07-04T11:09:59Z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