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53C69A4B-A2C7-4F17-A015-CE19448A7FD5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171" name="Freeform 3">
              <a:extLst>
                <a:ext uri="{FF2B5EF4-FFF2-40B4-BE49-F238E27FC236}">
                  <a16:creationId xmlns:a16="http://schemas.microsoft.com/office/drawing/2014/main" id="{003078E9-8B25-4BF1-A7C1-98AD2EA685D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2" name="Freeform 4">
              <a:extLst>
                <a:ext uri="{FF2B5EF4-FFF2-40B4-BE49-F238E27FC236}">
                  <a16:creationId xmlns:a16="http://schemas.microsoft.com/office/drawing/2014/main" id="{0CDBFBEB-683B-47EA-9B41-514499240CC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3" name="Freeform 5">
              <a:extLst>
                <a:ext uri="{FF2B5EF4-FFF2-40B4-BE49-F238E27FC236}">
                  <a16:creationId xmlns:a16="http://schemas.microsoft.com/office/drawing/2014/main" id="{C18BC331-8244-4314-9FE4-E769827EB7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4" name="Freeform 6">
              <a:extLst>
                <a:ext uri="{FF2B5EF4-FFF2-40B4-BE49-F238E27FC236}">
                  <a16:creationId xmlns:a16="http://schemas.microsoft.com/office/drawing/2014/main" id="{AA42DF7E-18B8-4C49-9E28-CFAE6168329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5" name="Freeform 7">
              <a:extLst>
                <a:ext uri="{FF2B5EF4-FFF2-40B4-BE49-F238E27FC236}">
                  <a16:creationId xmlns:a16="http://schemas.microsoft.com/office/drawing/2014/main" id="{0E5013B7-94AB-4296-B221-CF2E321D8FC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7176" name="Freeform 8">
              <a:extLst>
                <a:ext uri="{FF2B5EF4-FFF2-40B4-BE49-F238E27FC236}">
                  <a16:creationId xmlns:a16="http://schemas.microsoft.com/office/drawing/2014/main" id="{FAFE3F13-C266-4190-B78E-E183F01A149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177" name="Rectangle 9">
            <a:extLst>
              <a:ext uri="{FF2B5EF4-FFF2-40B4-BE49-F238E27FC236}">
                <a16:creationId xmlns:a16="http://schemas.microsoft.com/office/drawing/2014/main" id="{6D94F7DF-8215-4DDB-A987-4C4B0809519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C1E69557-0156-4B41-AA74-066ADDF4BD2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D88F3E8E-F3DF-4041-8235-D298B694FEE6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506600C0-3768-42C7-8AF1-CBA550B7878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181" name="Rectangle 13">
            <a:extLst>
              <a:ext uri="{FF2B5EF4-FFF2-40B4-BE49-F238E27FC236}">
                <a16:creationId xmlns:a16="http://schemas.microsoft.com/office/drawing/2014/main" id="{7EE44FD8-B171-4B01-871B-7A909193DA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4574AFB-AB39-4D82-8DE5-64B0FC3872C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4B16-F3AD-4E03-8F64-F2A4F1CE3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4B719F-756D-41A5-A551-D49C05110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B3F09-03CF-495F-9C97-612BC4AE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D5397-2FEB-49C3-8B96-0B538F72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C61D1-BA24-4314-A134-22205EFC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E0528-D8EA-4885-8481-FC2B818608D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5955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0BED47-1E75-462B-BA02-35D1BB75A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85648-4618-43D3-ACA2-3414B768B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21485-090D-41E8-A87B-FEEA6B53E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E9E18-52F5-4F7A-98CB-C63FB9B4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66E65-3B62-4CD9-8F94-869FA0FE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4E43C-371D-44EF-9085-13A49339DE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776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FF513-47EC-4564-9187-A4E7AB899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8FA41-817A-4CB4-AA48-4084C50BF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5B937-A52E-40FC-98D3-3071D479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30FAC-F712-4617-9707-DD3D80835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558C6-ADD3-4059-8730-DFACC1FB8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F5A52-2A87-4C84-9950-6D341FF298E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7699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A5A1-BE85-4ADF-BDAB-3C1399D4D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E32E0-EC58-428A-B131-D508AA1BB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A6808-85DE-46D9-958B-E6A986532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0AD86-F153-4667-8D90-77A2FD7BF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1C36B-B6DD-4606-8270-5B7FA9140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846D84-8FDD-4AE4-BA2C-255977C4D8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0984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0723B-0570-4AEA-BFDF-C66ABF8F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61BE0-8026-4F23-855A-E5F766C3B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2831E-75E0-4F29-A3E2-8E61EE676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507F9-3DB2-451F-B622-9E2840667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38D5-D367-4B67-B941-285D3C9CC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20725-48C3-4021-8ED7-4E82B1B7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52C85-A290-4B9F-AC65-5685EB57126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2517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CD0AD-2571-4132-B3D8-4E08ED070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20D97-9D20-4109-B3BA-FF5CF0285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C23ABE-CCC2-40AB-93C8-2F8BAED88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55F3E6-D1D5-4976-9B44-38BB37C6B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F72CC-0947-423F-A53F-C57BEE19F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41DB7F-7D15-40C1-A11A-68947DCFD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A0A818-3A0D-4620-9A8B-A87BD3664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0DB0BD-F356-4A6F-9FE9-9F3E1793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7E9018-DA6F-4F67-80D5-03890A61F6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8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907C-6A12-4192-9EEB-7716EACE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B5931-C146-4257-8DF5-58186FE5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F42A3-F37C-4574-9021-3928A0DC9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F121A-F61E-4490-A8BF-5DEB7B38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671F4-BD68-44E7-9CDB-685FBD200E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6311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339E6E-6F74-4C44-9E40-FB4E2BC43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1FD3A9-9A42-4AAA-9BAF-D070CAC8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9F53-44FC-4F85-8C92-3820347C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D3C54-70F0-4537-94CC-30E94CF0DEC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164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F2BF6-6428-4859-BFC1-5E1880D60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9DE85-5CAB-4092-B97C-AB6ECD083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2451C-EA90-44E6-B43E-3DE15586C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AB901-55BB-4922-99BC-2D3EE2003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98271-6457-462A-AEE5-539BD0364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5AF56-CF94-4207-89C6-7A24FAD71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CD8CB-8535-4CA7-BD2E-A55C162CF54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1966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D20C1-C1F7-4308-BD7F-CEFDF159C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A6658D-497F-40C5-8F94-8CF6CA959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8DD4C-870F-4AB8-B78E-94D0934F6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E744F-5D31-47F4-BE6E-719937BD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EAA8D-0AFD-438F-8EDA-27F550C7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D353A-C947-4F59-B8DF-CF39ECE8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80D13-FD22-4B6E-8BC8-90B4BB17A93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668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7CC8AE42-6FF9-48F7-ACBA-D085F5DB0953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>
              <a:extLst>
                <a:ext uri="{FF2B5EF4-FFF2-40B4-BE49-F238E27FC236}">
                  <a16:creationId xmlns:a16="http://schemas.microsoft.com/office/drawing/2014/main" id="{7DF92BAE-C085-4A4A-A505-F196BD71BF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8" name="Freeform 4">
              <a:extLst>
                <a:ext uri="{FF2B5EF4-FFF2-40B4-BE49-F238E27FC236}">
                  <a16:creationId xmlns:a16="http://schemas.microsoft.com/office/drawing/2014/main" id="{B946E119-0A54-4DD7-B271-3BA0825196D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49" name="Freeform 5">
              <a:extLst>
                <a:ext uri="{FF2B5EF4-FFF2-40B4-BE49-F238E27FC236}">
                  <a16:creationId xmlns:a16="http://schemas.microsoft.com/office/drawing/2014/main" id="{760D4B6D-BA67-4B2A-9023-41EF5FA24CA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0" name="Freeform 6">
              <a:extLst>
                <a:ext uri="{FF2B5EF4-FFF2-40B4-BE49-F238E27FC236}">
                  <a16:creationId xmlns:a16="http://schemas.microsoft.com/office/drawing/2014/main" id="{5505B059-2DED-4392-938E-0D8AAE329F6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1" name="Freeform 7">
              <a:extLst>
                <a:ext uri="{FF2B5EF4-FFF2-40B4-BE49-F238E27FC236}">
                  <a16:creationId xmlns:a16="http://schemas.microsoft.com/office/drawing/2014/main" id="{DCF11324-35C3-4866-AC4D-349CFE16DDC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2" name="Freeform 8">
              <a:extLst>
                <a:ext uri="{FF2B5EF4-FFF2-40B4-BE49-F238E27FC236}">
                  <a16:creationId xmlns:a16="http://schemas.microsoft.com/office/drawing/2014/main" id="{5B253148-DFB5-46A7-998B-F53DF9EC3F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3" name="Freeform 9">
              <a:extLst>
                <a:ext uri="{FF2B5EF4-FFF2-40B4-BE49-F238E27FC236}">
                  <a16:creationId xmlns:a16="http://schemas.microsoft.com/office/drawing/2014/main" id="{F6AFB5C6-D63F-4637-8AFC-0737C85D114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6154" name="Freeform 10">
              <a:extLst>
                <a:ext uri="{FF2B5EF4-FFF2-40B4-BE49-F238E27FC236}">
                  <a16:creationId xmlns:a16="http://schemas.microsoft.com/office/drawing/2014/main" id="{FEA91C69-8951-45D9-95C0-0B92866EAD4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6155" name="Rectangle 11">
            <a:extLst>
              <a:ext uri="{FF2B5EF4-FFF2-40B4-BE49-F238E27FC236}">
                <a16:creationId xmlns:a16="http://schemas.microsoft.com/office/drawing/2014/main" id="{4CB8F61C-F07C-463D-B1A7-C996F62CE1F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D3943A35-7BD8-441E-B04D-813610B1DBC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74F43EFE-BDFC-4369-836F-DD6D3808AA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40B0A78-9BFF-4798-A6C7-3C7F64FAB37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3C9CF555-7B65-4D38-B8F0-EFDE28C1F7E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AF921E99-8A8E-4AA7-968D-2103A062C52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Ko%C5%BEa" TargetMode="External"/><Relationship Id="rId2" Type="http://schemas.openxmlformats.org/officeDocument/2006/relationships/hyperlink" Target="http://sl.wikipedia.org/wiki/Sr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.wikipedia.org/wiki/Rep" TargetMode="External"/><Relationship Id="rId4" Type="http://schemas.openxmlformats.org/officeDocument/2006/relationships/hyperlink" Target="http://sl.wikipedia.org/wiki/Glav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Lobanja" TargetMode="External"/><Relationship Id="rId2" Type="http://schemas.openxmlformats.org/officeDocument/2006/relationships/hyperlink" Target="http://sl.wikipedia.org/w/index.php?title=Psuedosuchian&amp;action=ed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ED31183-9C76-469C-A7F4-F1BCAF9F92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/>
              <a:t>KROKODILI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6F3160-DDE5-4D5C-9737-F316C10DA97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  <a:p>
            <a:r>
              <a:rPr lang="sl-SI" altLang="sl-SI" dirty="0"/>
              <a:t>Ekonomska šola Murska Sobota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88DD7CB6-BC3E-4574-8B3B-BDEB89F8060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Prehranjevanje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315928A-575C-4EFE-B5B9-5E0121CBBF7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Krokodil se giblje pod vodo, brez hrupa in ko pride dovolj blizu do plena ga ugrabi in požre.</a:t>
            </a:r>
          </a:p>
          <a:p>
            <a:r>
              <a:rPr lang="sl-SI" altLang="sl-SI" b="1"/>
              <a:t> 80 odstotkov njihovih napadov je uspešnih</a:t>
            </a:r>
            <a:r>
              <a:rPr lang="sl-SI" altLang="sl-SI"/>
              <a:t> </a:t>
            </a:r>
          </a:p>
          <a:p>
            <a:r>
              <a:rPr lang="sl-SI" altLang="sl-SI"/>
              <a:t>Imajo zelo močne čeljusti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10A8477-B45D-407A-ACEB-41FBAC0E805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Razširjenost</a:t>
            </a:r>
          </a:p>
        </p:txBody>
      </p:sp>
      <p:pic>
        <p:nvPicPr>
          <p:cNvPr id="17412" name="Picture 4" descr="Slika:World.distribution.crocodilia.1.png">
            <a:extLst>
              <a:ext uri="{FF2B5EF4-FFF2-40B4-BE49-F238E27FC236}">
                <a16:creationId xmlns:a16="http://schemas.microsoft.com/office/drawing/2014/main" id="{4FC9D882-8CD4-49D9-A96A-3F0154923A2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438400"/>
            <a:ext cx="8686800" cy="4017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6ECB656-AFD9-43C0-883A-A9E1AA8357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Telesna zgradba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376BFA1-941E-4029-8A57-813D8D1993E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447800"/>
            <a:ext cx="8464550" cy="5105400"/>
          </a:xfrm>
        </p:spPr>
        <p:txBody>
          <a:bodyPr/>
          <a:lstStyle/>
          <a:p>
            <a:r>
              <a:rPr lang="sl-SI" altLang="sl-SI"/>
              <a:t>Krokodili so dolge valjaste oblike </a:t>
            </a:r>
          </a:p>
          <a:p>
            <a:r>
              <a:rPr lang="sl-SI" altLang="sl-SI">
                <a:hlinkClick r:id="rId2" tooltip="Srce"/>
              </a:rPr>
              <a:t>Srce</a:t>
            </a:r>
            <a:r>
              <a:rPr lang="sl-SI" altLang="sl-SI"/>
              <a:t> je razdeljeno na štiri dele </a:t>
            </a:r>
          </a:p>
          <a:p>
            <a:r>
              <a:rPr lang="sl-SI" altLang="sl-SI"/>
              <a:t>Odrasli krokodili so ponavadi dolgi 1,52 do 1,83  metrov </a:t>
            </a:r>
          </a:p>
          <a:p>
            <a:r>
              <a:rPr lang="sl-SI" altLang="sl-SI"/>
              <a:t>Samci so v primerjavi s samicami zelo veliki </a:t>
            </a:r>
          </a:p>
          <a:p>
            <a:r>
              <a:rPr lang="sl-SI" altLang="sl-SI"/>
              <a:t>Imajo debelo zunanjo </a:t>
            </a:r>
            <a:r>
              <a:rPr lang="sl-SI" altLang="sl-SI">
                <a:hlinkClick r:id="rId3" tooltip="Koža"/>
              </a:rPr>
              <a:t>kožo</a:t>
            </a:r>
            <a:r>
              <a:rPr lang="sl-SI" altLang="sl-SI"/>
              <a:t>, ki je precej hrapava. Imajo dolgo </a:t>
            </a:r>
            <a:r>
              <a:rPr lang="sl-SI" altLang="sl-SI">
                <a:hlinkClick r:id="rId4" tooltip="Glava"/>
              </a:rPr>
              <a:t>glavo</a:t>
            </a:r>
            <a:r>
              <a:rPr lang="sl-SI" altLang="sl-SI"/>
              <a:t> in dolg </a:t>
            </a:r>
            <a:r>
              <a:rPr lang="sl-SI" altLang="sl-SI">
                <a:hlinkClick r:id="rId5" tooltip="Rep"/>
              </a:rPr>
              <a:t>rep</a:t>
            </a:r>
            <a:endParaRPr lang="sl-SI" altLang="sl-SI"/>
          </a:p>
          <a:p>
            <a:r>
              <a:rPr lang="sl-SI" altLang="sl-SI"/>
              <a:t> Vsi zobje so enake oblike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D1EC8A2-C96B-4704-91EB-8837E164FBF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Evolucija ali razvoj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EDA8FC5-D047-483F-88DC-939ECD838BAA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905000"/>
            <a:ext cx="8464550" cy="4724400"/>
          </a:xfrm>
        </p:spPr>
        <p:txBody>
          <a:bodyPr/>
          <a:lstStyle/>
          <a:p>
            <a:r>
              <a:rPr lang="sl-SI" altLang="sl-SI"/>
              <a:t>Predniki krokodilov, imenovani </a:t>
            </a:r>
            <a:r>
              <a:rPr lang="sl-SI" altLang="sl-SI" u="sng">
                <a:hlinkClick r:id="rId2" tooltip="Psuedosuchian"/>
              </a:rPr>
              <a:t>psuedosuchian</a:t>
            </a:r>
            <a:r>
              <a:rPr lang="sl-SI" altLang="sl-SI"/>
              <a:t>, so lahko hodili po zadnjih nogah </a:t>
            </a:r>
          </a:p>
          <a:p>
            <a:r>
              <a:rPr lang="sl-SI" altLang="sl-SI">
                <a:hlinkClick r:id="rId3" tooltip="Lobanja"/>
              </a:rPr>
              <a:t>lobanjski</a:t>
            </a:r>
            <a:r>
              <a:rPr lang="sl-SI" altLang="sl-SI"/>
              <a:t> prede </a:t>
            </a:r>
          </a:p>
          <a:p>
            <a:r>
              <a:rPr lang="sl-SI" altLang="sl-SI"/>
              <a:t>Ker so večina živili v vodi, se je njihovo telo temu prilagodilo</a:t>
            </a:r>
          </a:p>
          <a:p>
            <a:r>
              <a:rPr lang="sl-SI" altLang="sl-SI"/>
              <a:t>Preživeli so zaradi sprememb v obliki telesa in težnje k prilagajanju podnebju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58C286-466D-437B-BB5E-241B4454293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Vsebina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6EC6927-837C-42E6-994C-ADE503A31AA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sl-SI" altLang="sl-SI" sz="2800"/>
              <a:t>Uvod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l-SI" altLang="sl-SI" sz="2800"/>
              <a:t>Opredelitev področja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sl-SI" altLang="sl-SI" sz="2800"/>
              <a:t>Namen in cilji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Družine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Razmnoževanje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Prehranjevanje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Razširjenost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Telesna zgradba</a:t>
            </a:r>
          </a:p>
          <a:p>
            <a:pPr marL="609600" indent="-609600">
              <a:lnSpc>
                <a:spcPct val="80000"/>
              </a:lnSpc>
            </a:pPr>
            <a:r>
              <a:rPr lang="sl-SI" altLang="sl-SI" sz="2800"/>
              <a:t>Evolucija</a:t>
            </a:r>
          </a:p>
          <a:p>
            <a:pPr marL="609600" indent="-609600"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FA02E6A-3528-49B3-8735-97B3627FA9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1. Opredelitev področja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3D9A9A-6A35-41E7-ADEB-4F7E35EC34A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 to področje sem se odločil, ker sem želel čim več izvedeti o krokodilih.</a:t>
            </a:r>
          </a:p>
          <a:p>
            <a:r>
              <a:rPr lang="sl-SI" altLang="sl-SI"/>
              <a:t>Predstavil vam bom, kako se krokodili razmnožujejo, prehranjujejo, kje so razširjeni,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38397D7-9F8D-4F9B-BF9D-4B35DDF6F89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2. Namen in cilji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26B3E57-62FF-4B7B-AC47-8774F32F0A8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To področje sem si izbral, da bi vam pokazal, kako se krokodili obnašajo.</a:t>
            </a:r>
          </a:p>
          <a:p>
            <a:r>
              <a:rPr lang="sl-SI" altLang="sl-SI"/>
              <a:t>Pri predstavitvi boste spoznali, kako se krokodili razmnožujejo, prehranjujejo,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8C95D9B-90A3-4963-8FBB-D6F31A2FA10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Družine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5D04FD0-19B3-4A72-9D2C-963F38B19E9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Aligatorji</a:t>
            </a:r>
          </a:p>
          <a:p>
            <a:r>
              <a:rPr lang="sl-SI" altLang="sl-SI"/>
              <a:t>Gaviali</a:t>
            </a:r>
          </a:p>
          <a:p>
            <a:r>
              <a:rPr lang="sl-SI" altLang="sl-SI"/>
              <a:t>Pravi krokodili</a:t>
            </a:r>
          </a:p>
        </p:txBody>
      </p:sp>
      <p:pic>
        <p:nvPicPr>
          <p:cNvPr id="9220" name="Picture 4" descr="krokodill">
            <a:extLst>
              <a:ext uri="{FF2B5EF4-FFF2-40B4-BE49-F238E27FC236}">
                <a16:creationId xmlns:a16="http://schemas.microsoft.com/office/drawing/2014/main" id="{28155163-2C18-41FE-A18E-7BF8712B0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3657600" cy="242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>
            <a:extLst>
              <a:ext uri="{FF2B5EF4-FFF2-40B4-BE49-F238E27FC236}">
                <a16:creationId xmlns:a16="http://schemas.microsoft.com/office/drawing/2014/main" id="{D729D271-3075-4242-9DB8-EC46A4E9A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05400"/>
            <a:ext cx="2392363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>
            <a:extLst>
              <a:ext uri="{FF2B5EF4-FFF2-40B4-BE49-F238E27FC236}">
                <a16:creationId xmlns:a16="http://schemas.microsoft.com/office/drawing/2014/main" id="{2DA5BE3D-6CD2-4DBA-9D17-C1A42D1CE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2722563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C5737EE-0F01-4034-A487-5C2FC2A5F2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Aligatorji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C105664-BF76-461B-885A-DF0CA0E6291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sl-SI" altLang="sl-SI"/>
              <a:t>Delimo jih na: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Kitajske aligatorje (spodnjem toku Rdeče reke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sl-SI" altLang="sl-SI"/>
              <a:t>Ameriški aligator (močvirja JV ZDA)</a:t>
            </a:r>
          </a:p>
          <a:p>
            <a:pPr marL="609600" indent="-609600"/>
            <a:r>
              <a:rPr lang="sl-SI" altLang="sl-SI"/>
              <a:t>Aligatorji se od krokodilov ločijo po zgornjih zobeh (zgornji mu štrlijo prek spodnjih)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sl-SI" altLang="sl-SI"/>
          </a:p>
          <a:p>
            <a:pPr marL="609600" indent="-609600">
              <a:buFont typeface="Wingdings" panose="05000000000000000000" pitchFamily="2" charset="2"/>
              <a:buAutoNum type="arabicPeriod"/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E62037D-4608-45AA-8230-36C01F7A85D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Pravi krokodili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349EBFA-4594-4C75-B2DB-EFA6951698F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/>
              <a:t>13 vrst (Tropski deli Amerike, Afrike, Azije in Avstralije)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Največji je letvičar (8,1 m), živi v Aziji in Avstraliji</a:t>
            </a:r>
          </a:p>
          <a:p>
            <a:pPr>
              <a:lnSpc>
                <a:spcPct val="90000"/>
              </a:lnSpc>
            </a:pPr>
            <a:r>
              <a:rPr lang="sl-SI" altLang="sl-SI"/>
              <a:t>najmanjši toponosi krokodil (1,2 m)</a:t>
            </a:r>
          </a:p>
          <a:p>
            <a:pPr>
              <a:lnSpc>
                <a:spcPct val="90000"/>
              </a:lnSpc>
            </a:pPr>
            <a:r>
              <a:rPr lang="sl-SI" altLang="sl-SI"/>
              <a:t>Samica razkoplje gnezdo in pomaga malim krokodilčkom prilesti iz jajc, nato pa jih v gobcu odnese v vodo.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06ED31F0-6DA6-4CEC-B8E6-A7422A96530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58200" y="64912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9C1B57C-5E3C-4599-BAFA-6B137FA9F6F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Gaviali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6A24A7F-EA3B-43F4-94E6-00B626F1771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Gaviali imajo nasproti pravim krokodilom in aligatorjem zelo ožji gobec </a:t>
            </a:r>
          </a:p>
          <a:p>
            <a:r>
              <a:rPr lang="sl-SI" altLang="sl-SI"/>
              <a:t>Razmnožujejo se spolno</a:t>
            </a:r>
          </a:p>
          <a:p>
            <a:r>
              <a:rPr lang="sl-SI" altLang="sl-SI"/>
              <a:t>Dihajo s pljuči</a:t>
            </a:r>
          </a:p>
          <a:p>
            <a:r>
              <a:rPr lang="sl-SI" altLang="sl-SI"/>
              <a:t>Imajo nestalno telesno temperaturo. </a:t>
            </a:r>
          </a:p>
          <a:p>
            <a:r>
              <a:rPr lang="sl-SI" altLang="sl-SI"/>
              <a:t>Živijo pa v močvirnatem ozemlju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51BFBEF-D2F5-4464-9896-8E9288C4FB2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Razmnoževanje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2373293-5B01-49D3-B5C8-EC2C01BAA39F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Ležejo jajca (amniotsko jajce)</a:t>
            </a:r>
          </a:p>
          <a:p>
            <a:r>
              <a:rPr lang="sl-SI" altLang="sl-SI"/>
              <a:t>Iz zarodka izraščajo membrane, ki ščitijo zarodek in obdajajo rumenjak </a:t>
            </a:r>
          </a:p>
          <a:p>
            <a:r>
              <a:rPr lang="sl-SI" altLang="sl-SI"/>
              <a:t>Zarodek je podoben staršem, le da je manjši </a:t>
            </a:r>
          </a:p>
        </p:txBody>
      </p:sp>
      <p:pic>
        <p:nvPicPr>
          <p:cNvPr id="15364" name="Picture 4" descr="razmnozevanje plazilcev">
            <a:extLst>
              <a:ext uri="{FF2B5EF4-FFF2-40B4-BE49-F238E27FC236}">
                <a16:creationId xmlns:a16="http://schemas.microsoft.com/office/drawing/2014/main" id="{E0670E3F-E327-4199-9E94-AC614D0A6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191000"/>
            <a:ext cx="44196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364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Plasti stekla</vt:lpstr>
      <vt:lpstr>KROKODILI</vt:lpstr>
      <vt:lpstr>Vsebina</vt:lpstr>
      <vt:lpstr>1. Opredelitev področja</vt:lpstr>
      <vt:lpstr>2. Namen in cilji</vt:lpstr>
      <vt:lpstr>Družine</vt:lpstr>
      <vt:lpstr>Aligatorji</vt:lpstr>
      <vt:lpstr>Pravi krokodili</vt:lpstr>
      <vt:lpstr>Gaviali</vt:lpstr>
      <vt:lpstr>Razmnoževanje</vt:lpstr>
      <vt:lpstr>Prehranjevanje</vt:lpstr>
      <vt:lpstr>Razširjenost</vt:lpstr>
      <vt:lpstr>Telesna zgradba</vt:lpstr>
      <vt:lpstr>Evolucija ali razvoj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2019-05-30T09:31:23Z</dcterms:created>
  <dcterms:modified xsi:type="dcterms:W3CDTF">2019-05-30T09:31:23Z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