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9" autoAdjust="0"/>
    <p:restoredTop sz="94662" autoAdjust="0"/>
  </p:normalViewPr>
  <p:slideViewPr>
    <p:cSldViewPr>
      <p:cViewPr varScale="1">
        <p:scale>
          <a:sx n="108" d="100"/>
          <a:sy n="108" d="100"/>
        </p:scale>
        <p:origin x="16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4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094-DDDC-471B-9BDD-0FF5C7EFA2A1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CCE50-5599-4C7F-A559-E9FCB698184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010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CCE50-5599-4C7F-A559-E9FCB698184A}" type="slidenum">
              <a:rPr lang="sl-SI" smtClean="0"/>
              <a:t>21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3729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7186-EAF5-49E2-9D6C-49B3AF1A461B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393-8CE8-4C19-B22A-BF32F45038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2323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7186-EAF5-49E2-9D6C-49B3AF1A461B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393-8CE8-4C19-B22A-BF32F45038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8007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7186-EAF5-49E2-9D6C-49B3AF1A461B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393-8CE8-4C19-B22A-BF32F45038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627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7186-EAF5-49E2-9D6C-49B3AF1A461B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393-8CE8-4C19-B22A-BF32F45038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7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7186-EAF5-49E2-9D6C-49B3AF1A461B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393-8CE8-4C19-B22A-BF32F45038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5236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7186-EAF5-49E2-9D6C-49B3AF1A461B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393-8CE8-4C19-B22A-BF32F45038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50444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7186-EAF5-49E2-9D6C-49B3AF1A461B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393-8CE8-4C19-B22A-BF32F45038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71114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7186-EAF5-49E2-9D6C-49B3AF1A461B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393-8CE8-4C19-B22A-BF32F45038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9891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7186-EAF5-49E2-9D6C-49B3AF1A461B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393-8CE8-4C19-B22A-BF32F45038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772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7186-EAF5-49E2-9D6C-49B3AF1A461B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393-8CE8-4C19-B22A-BF32F45038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342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7186-EAF5-49E2-9D6C-49B3AF1A461B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B3393-8CE8-4C19-B22A-BF32F45038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6189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17186-EAF5-49E2-9D6C-49B3AF1A461B}" type="datetimeFigureOut">
              <a:rPr lang="sl-SI" smtClean="0"/>
              <a:t>4. 07. 2019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B3393-8CE8-4C19-B22A-BF32F450386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145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l.wikipedia.org/wiki/Ge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sl.wikipedia.org/wiki/Kromoso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prezi.com/mcon1v_-_uhs/kromos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ss.svarog.si/biologija/MSS/index.php?page_id=11103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l.wikipedia.org/wiki/Deoksiribonukleinska_kislin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52" y="1"/>
            <a:ext cx="9309303" cy="685799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KROMOSOM,GEN,DNK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/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6590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HIPOTEZA-GEN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Menim, da je GEN povezan z DNK</a:t>
            </a:r>
          </a:p>
          <a:p>
            <a:r>
              <a:rPr lang="sl-SI" dirty="0"/>
              <a:t>Menim, da se gen podeduje</a:t>
            </a:r>
          </a:p>
        </p:txBody>
      </p:sp>
    </p:spTree>
    <p:extLst>
      <p:ext uri="{BB962C8B-B14F-4D97-AF65-F5344CB8AC3E}">
        <p14:creationId xmlns:p14="http://schemas.microsoft.com/office/powerpoint/2010/main" val="246418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16563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65103"/>
          </a:xfrm>
        </p:spPr>
        <p:txBody>
          <a:bodyPr>
            <a:normAutofit/>
          </a:bodyPr>
          <a:lstStyle/>
          <a:p>
            <a:r>
              <a:rPr lang="sl-SI" dirty="0"/>
              <a:t>VIR 1:</a:t>
            </a:r>
            <a:r>
              <a:rPr lang="pl-PL" dirty="0"/>
              <a:t>Učbenik za biologijo v 9. razredu</a:t>
            </a:r>
          </a:p>
          <a:p>
            <a:r>
              <a:rPr lang="sl-SI" dirty="0"/>
              <a:t>So dedne informacije</a:t>
            </a:r>
          </a:p>
          <a:p>
            <a:r>
              <a:rPr lang="sl-SI" dirty="0"/>
              <a:t>Kratki odseki mulekul dna</a:t>
            </a:r>
          </a:p>
          <a:p>
            <a:r>
              <a:rPr lang="sl-SI" dirty="0"/>
              <a:t>Podedujejo jih potomci</a:t>
            </a:r>
          </a:p>
          <a:p>
            <a:r>
              <a:rPr lang="sl-SI" dirty="0"/>
              <a:t>Imamo jih do konca življenja</a:t>
            </a:r>
          </a:p>
        </p:txBody>
      </p:sp>
    </p:spTree>
    <p:extLst>
      <p:ext uri="{BB962C8B-B14F-4D97-AF65-F5344CB8AC3E}">
        <p14:creationId xmlns:p14="http://schemas.microsoft.com/office/powerpoint/2010/main" val="2863797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VIR:</a:t>
            </a:r>
          </a:p>
          <a:p>
            <a:r>
              <a:rPr lang="sl-SI" sz="2800" dirty="0"/>
              <a:t>Nosi informacije - sintezo ene beljakovine</a:t>
            </a:r>
          </a:p>
          <a:p>
            <a:r>
              <a:rPr lang="sl-SI" sz="2800" dirty="0"/>
              <a:t>V </a:t>
            </a:r>
            <a:r>
              <a:rPr lang="sl-SI" sz="2800" dirty="0" err="1"/>
              <a:t>mulekuli</a:t>
            </a:r>
            <a:r>
              <a:rPr lang="sl-SI" sz="2800" dirty="0"/>
              <a:t> DNK – več kot 2000 genov</a:t>
            </a:r>
          </a:p>
          <a:p>
            <a:r>
              <a:rPr lang="sl-SI" sz="2800" dirty="0"/>
              <a:t>Več genov – veriga DNK</a:t>
            </a:r>
          </a:p>
          <a:p>
            <a:r>
              <a:rPr lang="sl-SI" sz="2800" dirty="0"/>
              <a:t>IZRAŽAJO LASTNOST ORGANIZMOV</a:t>
            </a:r>
          </a:p>
          <a:p>
            <a:r>
              <a:rPr lang="sl-SI" sz="2800" dirty="0"/>
              <a:t>STRUKTURNI GENI- skrbijo za biokemijske reakcije</a:t>
            </a:r>
          </a:p>
          <a:p>
            <a:endParaRPr lang="sl-SI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869160"/>
            <a:ext cx="3670300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907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49080"/>
            <a:ext cx="5239248" cy="2054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VIR 3: </a:t>
            </a:r>
            <a:r>
              <a:rPr lang="sl-SI" dirty="0">
                <a:hlinkClick r:id="rId3"/>
              </a:rPr>
              <a:t>https://sl.wikipedia.org/wiki/Gen</a:t>
            </a:r>
            <a:endParaRPr lang="sl-SI" dirty="0"/>
          </a:p>
          <a:p>
            <a:r>
              <a:rPr lang="sl-SI" dirty="0"/>
              <a:t>Pove kako naj se bitje vede, razvije</a:t>
            </a:r>
          </a:p>
          <a:p>
            <a:r>
              <a:rPr lang="sl-SI" dirty="0"/>
              <a:t>Celotni kompet- GENOM</a:t>
            </a:r>
          </a:p>
          <a:p>
            <a:r>
              <a:rPr lang="sl-SI" dirty="0"/>
              <a:t>Bolj zapleten organizem – večji gen</a:t>
            </a:r>
          </a:p>
          <a:p>
            <a:r>
              <a:rPr lang="sl-SI" dirty="0"/>
              <a:t>Človek – okoli 25.000</a:t>
            </a:r>
          </a:p>
          <a:p>
            <a:r>
              <a:rPr lang="sl-SI" dirty="0"/>
              <a:t>Kodirajo beljakovine </a:t>
            </a:r>
          </a:p>
        </p:txBody>
      </p:sp>
    </p:spTree>
    <p:extLst>
      <p:ext uri="{BB962C8B-B14F-4D97-AF65-F5344CB8AC3E}">
        <p14:creationId xmlns:p14="http://schemas.microsoft.com/office/powerpoint/2010/main" val="3297824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67962"/>
            <a:ext cx="9900592" cy="69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ANALIZA-GEN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So dedne informacije</a:t>
            </a:r>
          </a:p>
          <a:p>
            <a:r>
              <a:rPr lang="sl-SI" dirty="0">
                <a:solidFill>
                  <a:srgbClr val="FF0000"/>
                </a:solidFill>
              </a:rPr>
              <a:t>Kratki odseki mulekul dna</a:t>
            </a:r>
          </a:p>
          <a:p>
            <a:r>
              <a:rPr lang="sl-SI" dirty="0">
                <a:solidFill>
                  <a:srgbClr val="FF0000"/>
                </a:solidFill>
              </a:rPr>
              <a:t>Podedujejo jih potomci</a:t>
            </a:r>
          </a:p>
          <a:p>
            <a:r>
              <a:rPr lang="sl-SI" dirty="0">
                <a:solidFill>
                  <a:srgbClr val="FF0000"/>
                </a:solidFill>
              </a:rPr>
              <a:t>Imamo jih do konca življenja</a:t>
            </a:r>
          </a:p>
          <a:p>
            <a:r>
              <a:rPr lang="sl-SI" dirty="0">
                <a:solidFill>
                  <a:srgbClr val="FF0000"/>
                </a:solidFill>
              </a:rPr>
              <a:t>V MULEKULI DNA- 2000 genov</a:t>
            </a:r>
          </a:p>
          <a:p>
            <a:r>
              <a:rPr lang="sl-SI" dirty="0">
                <a:solidFill>
                  <a:srgbClr val="FF0000"/>
                </a:solidFill>
              </a:rPr>
              <a:t>Več genov – veriga DNA</a:t>
            </a:r>
          </a:p>
          <a:p>
            <a:r>
              <a:rPr lang="sl-SI" dirty="0">
                <a:solidFill>
                  <a:srgbClr val="FF0000"/>
                </a:solidFill>
              </a:rPr>
              <a:t>IZRAŽAJO LASTNOST ORGANIZMOV</a:t>
            </a:r>
          </a:p>
          <a:p>
            <a:r>
              <a:rPr lang="sl-SI" dirty="0">
                <a:solidFill>
                  <a:srgbClr val="FF0000"/>
                </a:solidFill>
              </a:rPr>
              <a:t>STRUKTURNI GENI- skrbijo za biokemijske reakcije</a:t>
            </a:r>
          </a:p>
          <a:p>
            <a:r>
              <a:rPr lang="sl-SI" dirty="0">
                <a:solidFill>
                  <a:srgbClr val="FF0000"/>
                </a:solidFill>
              </a:rPr>
              <a:t>Bolj zapleten organizem </a:t>
            </a:r>
            <a:r>
              <a:rPr lang="sl-SI" dirty="0"/>
              <a:t>– večji gen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38925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UGOTOVITEV NA HIPOTEZO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GEN povezan z DNK, ubistvu je dna sestavljen iz večih genov</a:t>
            </a:r>
          </a:p>
          <a:p>
            <a:r>
              <a:rPr lang="sl-SI" dirty="0"/>
              <a:t>Gen se podeduje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6581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KROMOSOM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KAJ ŽE VEM?</a:t>
            </a:r>
          </a:p>
          <a:p>
            <a:r>
              <a:rPr lang="sl-SI" dirty="0"/>
              <a:t>Vem, da je kromoson večji od DNK in GENA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07872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HIPOTEZA-KROMOSOM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Menim, da ima kromoson vlogo pri dedovanju</a:t>
            </a:r>
          </a:p>
          <a:p>
            <a:r>
              <a:rPr lang="sl-SI" dirty="0"/>
              <a:t>Menim, da se kromosom, da videti z mikroskopom </a:t>
            </a:r>
          </a:p>
        </p:txBody>
      </p:sp>
    </p:spTree>
    <p:extLst>
      <p:ext uri="{BB962C8B-B14F-4D97-AF65-F5344CB8AC3E}">
        <p14:creationId xmlns:p14="http://schemas.microsoft.com/office/powerpoint/2010/main" val="210592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KROMOSOM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VIR 1: </a:t>
            </a:r>
            <a:r>
              <a:rPr lang="sl-SI" dirty="0">
                <a:hlinkClick r:id="rId2"/>
              </a:rPr>
              <a:t>https://sl.wikipedia.org/wiki/Kromosom</a:t>
            </a:r>
            <a:r>
              <a:rPr lang="sl-SI" dirty="0"/>
              <a:t> </a:t>
            </a:r>
            <a:endParaRPr lang="pl-PL" dirty="0"/>
          </a:p>
          <a:p>
            <a:r>
              <a:rPr lang="pl-PL" dirty="0"/>
              <a:t>nitasta struktura v celičnem jedru</a:t>
            </a:r>
          </a:p>
          <a:p>
            <a:r>
              <a:rPr lang="sl-SI" dirty="0"/>
              <a:t>nosilec genov</a:t>
            </a:r>
          </a:p>
          <a:p>
            <a:r>
              <a:rPr lang="sl-SI" dirty="0"/>
              <a:t>sestavljen – DNK</a:t>
            </a:r>
          </a:p>
          <a:p>
            <a:r>
              <a:rPr lang="sl-SI" dirty="0"/>
              <a:t>Histonske beljakovine, nehistonske beljakovine</a:t>
            </a:r>
          </a:p>
          <a:p>
            <a:r>
              <a:rPr lang="sl-SI" dirty="0"/>
              <a:t>Št kromosonov – različno</a:t>
            </a:r>
          </a:p>
          <a:p>
            <a:r>
              <a:rPr lang="sl-SI" dirty="0"/>
              <a:t>Vinske mušice (8), ljudje (46)</a:t>
            </a:r>
          </a:p>
          <a:p>
            <a:r>
              <a:rPr lang="sl-SI" dirty="0"/>
              <a:t>Natančno urejeni</a:t>
            </a:r>
          </a:p>
          <a:p>
            <a:endParaRPr lang="sl-SI" dirty="0"/>
          </a:p>
        </p:txBody>
      </p:sp>
      <p:pic>
        <p:nvPicPr>
          <p:cNvPr id="5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764" y="4528684"/>
            <a:ext cx="22479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61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KROMOSOM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VIR 2:   </a:t>
            </a:r>
            <a:r>
              <a:rPr lang="sl-SI" sz="2400" dirty="0">
                <a:hlinkClick r:id="rId2"/>
              </a:rPr>
              <a:t>https://prezi.com/mcon1v_-_uhs/kromosom/</a:t>
            </a:r>
            <a:endParaRPr lang="sl-SI" sz="2400" dirty="0"/>
          </a:p>
          <a:p>
            <a:r>
              <a:rPr lang="sl-SI" sz="2400" dirty="0"/>
              <a:t>informacije - oblikovanje podedovanih lastnosti.</a:t>
            </a:r>
          </a:p>
          <a:p>
            <a:r>
              <a:rPr lang="sl-SI" sz="2400" dirty="0"/>
              <a:t>Genetski zapisi – delovanje celic, delitev celic, rast</a:t>
            </a:r>
          </a:p>
          <a:p>
            <a:r>
              <a:rPr lang="sl-SI" sz="2400" dirty="0"/>
              <a:t>23 - oče, 23 – mati</a:t>
            </a:r>
          </a:p>
          <a:p>
            <a:r>
              <a:rPr lang="sl-SI" sz="2400" dirty="0"/>
              <a:t>ZGRADBA</a:t>
            </a:r>
          </a:p>
          <a:p>
            <a:endParaRPr lang="sl-SI" sz="2400" dirty="0"/>
          </a:p>
          <a:p>
            <a:endParaRPr lang="sl-SI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33056"/>
            <a:ext cx="3312368" cy="265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34" y="3717032"/>
            <a:ext cx="2693334" cy="2714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3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DNK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Kaj jaz že vem?</a:t>
            </a:r>
          </a:p>
          <a:p>
            <a:r>
              <a:rPr lang="sl-SI" dirty="0"/>
              <a:t>Vem, da ima vsak posameznik svoj dna in nihče nima povsem istega.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53406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993661"/>
            <a:ext cx="5119809" cy="2864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KROMOSOM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r>
              <a:rPr lang="sl-SI" dirty="0"/>
              <a:t>VIR 3: </a:t>
            </a:r>
            <a:r>
              <a:rPr lang="sl-SI" sz="2000" dirty="0">
                <a:hlinkClick r:id="rId3"/>
              </a:rPr>
              <a:t>http://mss.svarog.si/biologija/MSS/index.php?page_id=11103</a:t>
            </a:r>
            <a:endParaRPr lang="sl-SI" sz="2000" dirty="0"/>
          </a:p>
          <a:p>
            <a:r>
              <a:rPr lang="sl-SI" sz="2000" dirty="0"/>
              <a:t>KO SE CELICA NE DELI - nezvite in dolge kromatinske niti, težko upazovati</a:t>
            </a:r>
          </a:p>
          <a:p>
            <a:r>
              <a:rPr lang="sl-SI" sz="2000" dirty="0"/>
              <a:t>KROMOSOM MED DELITVIJO:</a:t>
            </a:r>
          </a:p>
          <a:p>
            <a:r>
              <a:rPr lang="sl-SI" sz="2000" dirty="0"/>
              <a:t>1) molekula DNK - linearno zgradbo (180)</a:t>
            </a:r>
          </a:p>
          <a:p>
            <a:r>
              <a:rPr lang="sl-SI" sz="2000" dirty="0"/>
              <a:t>2) prvič zvije – spiralno         oblika dvojne vijačnice</a:t>
            </a:r>
          </a:p>
          <a:p>
            <a:r>
              <a:rPr lang="sl-SI" sz="2000" dirty="0"/>
              <a:t>3) ovije okoli histonov ali histonskih beljakovin - nukleosom., </a:t>
            </a:r>
            <a:r>
              <a:rPr lang="sl-SI" sz="2000" dirty="0" err="1"/>
              <a:t>izgleda</a:t>
            </a:r>
            <a:r>
              <a:rPr lang="sl-SI" sz="2000" dirty="0"/>
              <a:t> kot vozli na vrvi</a:t>
            </a:r>
          </a:p>
          <a:p>
            <a:r>
              <a:rPr lang="sl-SI" sz="2000" dirty="0"/>
              <a:t>4) Nukleosomi  - nukleosomske pakete, zvijejo tretjič</a:t>
            </a:r>
          </a:p>
          <a:p>
            <a:r>
              <a:rPr lang="sl-SI" sz="2000" dirty="0"/>
              <a:t>5) več paketov zgosti, nastane struktura četrtega zvijanja</a:t>
            </a:r>
          </a:p>
          <a:p>
            <a:endParaRPr lang="sl-SI" sz="2000" dirty="0"/>
          </a:p>
          <a:p>
            <a:pPr marL="0" indent="0">
              <a:buNone/>
            </a:pPr>
            <a:r>
              <a:rPr lang="sl-SI" sz="2000" dirty="0"/>
              <a:t>    KROMOSOM VIDIMO Z LAHKOTO</a:t>
            </a:r>
          </a:p>
        </p:txBody>
      </p:sp>
      <p:sp>
        <p:nvSpPr>
          <p:cNvPr id="4" name="Right Arrow 3"/>
          <p:cNvSpPr/>
          <p:nvPr/>
        </p:nvSpPr>
        <p:spPr>
          <a:xfrm>
            <a:off x="3607872" y="3363174"/>
            <a:ext cx="288032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Down Arrow 4"/>
          <p:cNvSpPr/>
          <p:nvPr/>
        </p:nvSpPr>
        <p:spPr>
          <a:xfrm>
            <a:off x="2411760" y="5107924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736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289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sl-SI" dirty="0">
                <a:solidFill>
                  <a:srgbClr val="C00000"/>
                </a:solidFill>
              </a:rPr>
              <a:t>ANALIZA-KROMOSOM</a:t>
            </a: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nitasta struktura v celičnem jedru</a:t>
            </a:r>
          </a:p>
          <a:p>
            <a:r>
              <a:rPr lang="sl-SI" dirty="0">
                <a:solidFill>
                  <a:srgbClr val="FF0000"/>
                </a:solidFill>
              </a:rPr>
              <a:t>nosilec genov</a:t>
            </a:r>
          </a:p>
          <a:p>
            <a:r>
              <a:rPr lang="sl-SI" dirty="0">
                <a:solidFill>
                  <a:srgbClr val="FF0000"/>
                </a:solidFill>
              </a:rPr>
              <a:t>sestavljen – DNK</a:t>
            </a:r>
          </a:p>
          <a:p>
            <a:r>
              <a:rPr lang="sl-SI" dirty="0" err="1">
                <a:solidFill>
                  <a:srgbClr val="FF0000"/>
                </a:solidFill>
              </a:rPr>
              <a:t>Histonske</a:t>
            </a:r>
            <a:r>
              <a:rPr lang="sl-SI" dirty="0">
                <a:solidFill>
                  <a:srgbClr val="FF0000"/>
                </a:solidFill>
              </a:rPr>
              <a:t> beljakovine, </a:t>
            </a:r>
            <a:r>
              <a:rPr lang="sl-SI" dirty="0" err="1">
                <a:solidFill>
                  <a:srgbClr val="FF0000"/>
                </a:solidFill>
              </a:rPr>
              <a:t>nehistonske</a:t>
            </a:r>
            <a:r>
              <a:rPr lang="sl-SI" dirty="0">
                <a:solidFill>
                  <a:srgbClr val="FF0000"/>
                </a:solidFill>
              </a:rPr>
              <a:t> beljakovine</a:t>
            </a:r>
          </a:p>
          <a:p>
            <a:r>
              <a:rPr lang="sl-SI" dirty="0">
                <a:solidFill>
                  <a:srgbClr val="FF0000"/>
                </a:solidFill>
              </a:rPr>
              <a:t>Št </a:t>
            </a:r>
            <a:r>
              <a:rPr lang="sl-SI" dirty="0" err="1">
                <a:solidFill>
                  <a:srgbClr val="FF0000"/>
                </a:solidFill>
              </a:rPr>
              <a:t>kromosonov</a:t>
            </a:r>
            <a:r>
              <a:rPr lang="sl-SI" dirty="0">
                <a:solidFill>
                  <a:srgbClr val="FF0000"/>
                </a:solidFill>
              </a:rPr>
              <a:t> – različno</a:t>
            </a:r>
          </a:p>
          <a:p>
            <a:r>
              <a:rPr lang="sl-SI" dirty="0">
                <a:solidFill>
                  <a:srgbClr val="FF0000"/>
                </a:solidFill>
              </a:rPr>
              <a:t>Tesno razporejeni</a:t>
            </a:r>
          </a:p>
          <a:p>
            <a:r>
              <a:rPr lang="sl-SI" dirty="0">
                <a:solidFill>
                  <a:srgbClr val="FF0000"/>
                </a:solidFill>
              </a:rPr>
              <a:t>Genetski zapisi – delovanje celic, delitev celic, rast</a:t>
            </a:r>
          </a:p>
          <a:p>
            <a:r>
              <a:rPr lang="sl-SI" dirty="0">
                <a:solidFill>
                  <a:srgbClr val="FF0000"/>
                </a:solidFill>
              </a:rPr>
              <a:t>23 - oče, 23 – mati</a:t>
            </a:r>
          </a:p>
          <a:p>
            <a:r>
              <a:rPr lang="sl-SI" dirty="0">
                <a:solidFill>
                  <a:srgbClr val="FF0000"/>
                </a:solidFill>
              </a:rPr>
              <a:t>Zgradba- krajša ročica, daljša ročica, </a:t>
            </a:r>
            <a:r>
              <a:rPr lang="sl-SI" dirty="0" err="1">
                <a:solidFill>
                  <a:srgbClr val="FF0000"/>
                </a:solidFill>
              </a:rPr>
              <a:t>centromer</a:t>
            </a:r>
            <a:endParaRPr lang="sl-SI" dirty="0">
              <a:solidFill>
                <a:srgbClr val="FF0000"/>
              </a:solidFill>
            </a:endParaRPr>
          </a:p>
          <a:p>
            <a:r>
              <a:rPr lang="sl-SI" dirty="0">
                <a:solidFill>
                  <a:srgbClr val="FF0000"/>
                </a:solidFill>
              </a:rPr>
              <a:t>KROMOSOM MED DELITVIJO – 5 faz, 4 zavijanja</a:t>
            </a:r>
          </a:p>
          <a:p>
            <a:endParaRPr lang="sl-SI" dirty="0">
              <a:solidFill>
                <a:srgbClr val="FF0000"/>
              </a:solidFill>
            </a:endParaRP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81079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UGOTOVITEV NA HIPOTEZO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Komosom ima vlogo pri dedovanju.</a:t>
            </a:r>
          </a:p>
          <a:p>
            <a:r>
              <a:rPr lang="sl-SI" dirty="0"/>
              <a:t>Kromosom lahko vidimo z mikroskopom, vendar najbolj viden je po 4 zavijanju.</a:t>
            </a:r>
          </a:p>
        </p:txBody>
      </p:sp>
    </p:spTree>
    <p:extLst>
      <p:ext uri="{BB962C8B-B14F-4D97-AF65-F5344CB8AC3E}">
        <p14:creationId xmlns:p14="http://schemas.microsoft.com/office/powerpoint/2010/main" val="1522398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  HVALA ZA POZORNOST  😊</a:t>
            </a:r>
          </a:p>
        </p:txBody>
      </p:sp>
      <p:pic>
        <p:nvPicPr>
          <p:cNvPr id="4" name="Slik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01" y="1600200"/>
            <a:ext cx="705939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3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DNK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HIPOTEZA:</a:t>
            </a:r>
          </a:p>
          <a:p>
            <a:r>
              <a:rPr lang="sl-SI" dirty="0"/>
              <a:t>Menim, da je DNK iz beljakovin</a:t>
            </a:r>
          </a:p>
          <a:p>
            <a:r>
              <a:rPr lang="sl-SI" dirty="0"/>
              <a:t>Menim, da imamo vsa živa bitja isto zgradbo </a:t>
            </a:r>
          </a:p>
          <a:p>
            <a:pPr marL="0" indent="0">
              <a:buNone/>
            </a:pPr>
            <a:r>
              <a:rPr lang="sl-SI" dirty="0"/>
              <a:t>   DNK.</a:t>
            </a:r>
          </a:p>
        </p:txBody>
      </p:sp>
    </p:spTree>
    <p:extLst>
      <p:ext uri="{BB962C8B-B14F-4D97-AF65-F5344CB8AC3E}">
        <p14:creationId xmlns:p14="http://schemas.microsoft.com/office/powerpoint/2010/main" val="171611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65" y="4509120"/>
            <a:ext cx="539840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DNA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r>
              <a:rPr lang="sl-SI" dirty="0"/>
              <a:t>VIR 1: Učbenik za biologijo v 9. razredu</a:t>
            </a:r>
          </a:p>
          <a:p>
            <a:r>
              <a:rPr lang="sl-SI" dirty="0"/>
              <a:t>DNK-</a:t>
            </a:r>
            <a:r>
              <a:rPr lang="sl-SI" dirty="0" err="1"/>
              <a:t>mulekula</a:t>
            </a:r>
            <a:r>
              <a:rPr lang="sl-SI" dirty="0"/>
              <a:t>      deoksiribonukleinska kislina</a:t>
            </a:r>
          </a:p>
          <a:p>
            <a:r>
              <a:rPr lang="pl-PL" dirty="0"/>
              <a:t>Kopije- po celem telesu</a:t>
            </a:r>
          </a:p>
          <a:p>
            <a:r>
              <a:rPr lang="pl-PL" dirty="0"/>
              <a:t>Vsaka celica – delček</a:t>
            </a:r>
          </a:p>
          <a:p>
            <a:r>
              <a:rPr lang="pl-PL" dirty="0"/>
              <a:t>V njem – zapisane genske informacije</a:t>
            </a:r>
          </a:p>
          <a:p>
            <a:endParaRPr lang="sl-SI" dirty="0"/>
          </a:p>
        </p:txBody>
      </p:sp>
      <p:sp>
        <p:nvSpPr>
          <p:cNvPr id="4" name="Right Arrow 3"/>
          <p:cNvSpPr/>
          <p:nvPr/>
        </p:nvSpPr>
        <p:spPr>
          <a:xfrm>
            <a:off x="3416922" y="2417719"/>
            <a:ext cx="2880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455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VIR 2:  </a:t>
            </a:r>
            <a:r>
              <a:rPr lang="sl-SI" sz="2000" dirty="0">
                <a:hlinkClick r:id="rId2"/>
              </a:rPr>
              <a:t>https://sl.wikipedia.org/wiki/Deoksiribonukleinska_kislina</a:t>
            </a:r>
            <a:endParaRPr lang="sl-SI" sz="2400" dirty="0"/>
          </a:p>
          <a:p>
            <a:r>
              <a:rPr lang="sl-SI" sz="2400" dirty="0"/>
              <a:t>DNK nosi genetske ifromacije</a:t>
            </a:r>
          </a:p>
          <a:p>
            <a:r>
              <a:rPr lang="sl-SI" sz="2000" dirty="0"/>
              <a:t>DNK - nerazvejen POLIMER, osnovna enota – NUKLETID (4)</a:t>
            </a:r>
          </a:p>
          <a:p>
            <a:r>
              <a:rPr lang="sl-SI" sz="2000" dirty="0"/>
              <a:t>OBLIKA – dvojna vijačnica</a:t>
            </a:r>
          </a:p>
          <a:p>
            <a:r>
              <a:rPr lang="sl-SI" sz="2000" dirty="0"/>
              <a:t>Pri evkariontih vsebuje DNK celično jedro</a:t>
            </a:r>
          </a:p>
          <a:p>
            <a:r>
              <a:rPr lang="it-IT" sz="2000" dirty="0"/>
              <a:t>Nasprotno pri prokariontih DNK prosto plava v citoplazmi </a:t>
            </a:r>
            <a:endParaRPr lang="sl-SI" sz="2000" dirty="0"/>
          </a:p>
          <a:p>
            <a:endParaRPr lang="sl-SI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84315"/>
            <a:ext cx="2520280" cy="204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3630"/>
            <a:ext cx="2952328" cy="1978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740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420888"/>
            <a:ext cx="2587480" cy="3109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617" y="260648"/>
            <a:ext cx="8229600" cy="864096"/>
          </a:xfrm>
        </p:spPr>
        <p:txBody>
          <a:bodyPr/>
          <a:lstStyle/>
          <a:p>
            <a:r>
              <a:rPr lang="sl-SI" dirty="0"/>
              <a:t>DNA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364" y="1052736"/>
            <a:ext cx="8507288" cy="4637112"/>
          </a:xfrm>
        </p:spPr>
        <p:txBody>
          <a:bodyPr>
            <a:normAutofit/>
          </a:bodyPr>
          <a:lstStyle/>
          <a:p>
            <a:r>
              <a:rPr lang="sl-SI" dirty="0"/>
              <a:t>VIR 3:</a:t>
            </a:r>
          </a:p>
          <a:p>
            <a:r>
              <a:rPr lang="sl-SI" dirty="0"/>
              <a:t> zelo pomembna – razvoj, delovanje vseh živih bitij, vpliva na razvoj celic</a:t>
            </a:r>
          </a:p>
          <a:p>
            <a:r>
              <a:rPr lang="sl-SI" dirty="0"/>
              <a:t>Ne zaokrožuje, nima koncev</a:t>
            </a:r>
          </a:p>
          <a:p>
            <a:r>
              <a:rPr lang="sl-SI" dirty="0"/>
              <a:t>Posebnost:</a:t>
            </a:r>
          </a:p>
          <a:p>
            <a:pPr marL="0" indent="0">
              <a:buNone/>
            </a:pPr>
            <a:r>
              <a:rPr lang="sl-SI" dirty="0"/>
              <a:t> nekatere bakterije - zraven kromosonskeg</a:t>
            </a:r>
          </a:p>
          <a:p>
            <a:pPr marL="0" indent="0">
              <a:buNone/>
            </a:pPr>
            <a:r>
              <a:rPr lang="sl-SI" dirty="0"/>
              <a:t> DNA tudi </a:t>
            </a:r>
            <a:r>
              <a:rPr lang="sl-SI" b="1" i="1" dirty="0"/>
              <a:t>plazmide DNK</a:t>
            </a:r>
            <a:r>
              <a:rPr lang="sl-SI" i="1" dirty="0"/>
              <a:t> </a:t>
            </a:r>
            <a:r>
              <a:rPr lang="sl-SI" dirty="0"/>
              <a:t>– JE ZAOKROŽEN!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642" y="5127654"/>
            <a:ext cx="5216051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71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93" y="0"/>
            <a:ext cx="91510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ANALIZA-DNK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DNK-</a:t>
            </a:r>
            <a:r>
              <a:rPr lang="sl-SI" dirty="0" err="1">
                <a:solidFill>
                  <a:srgbClr val="FF0000"/>
                </a:solidFill>
              </a:rPr>
              <a:t>mulekula</a:t>
            </a:r>
            <a:r>
              <a:rPr lang="sl-SI" dirty="0">
                <a:solidFill>
                  <a:srgbClr val="FF0000"/>
                </a:solidFill>
              </a:rPr>
              <a:t>    deoksiribonukleinska kislina</a:t>
            </a:r>
          </a:p>
          <a:p>
            <a:r>
              <a:rPr lang="sl-SI" dirty="0">
                <a:solidFill>
                  <a:srgbClr val="FF0000"/>
                </a:solidFill>
              </a:rPr>
              <a:t>po celem telesu- V VSAKI CELICI DELČEK</a:t>
            </a:r>
          </a:p>
          <a:p>
            <a:r>
              <a:rPr lang="sl-SI" dirty="0">
                <a:solidFill>
                  <a:srgbClr val="FF0000"/>
                </a:solidFill>
              </a:rPr>
              <a:t>zapisane genske informacije       kako naj delujejo</a:t>
            </a:r>
          </a:p>
          <a:p>
            <a:r>
              <a:rPr lang="sl-SI" dirty="0">
                <a:solidFill>
                  <a:srgbClr val="FF0000"/>
                </a:solidFill>
              </a:rPr>
              <a:t>Dna v živalski celici in bakteriji – se razlikuje</a:t>
            </a:r>
          </a:p>
          <a:p>
            <a:r>
              <a:rPr lang="sl-SI" dirty="0">
                <a:solidFill>
                  <a:srgbClr val="FF0000"/>
                </a:solidFill>
              </a:rPr>
              <a:t>Se ne zaokrožuje, ni sklenjen</a:t>
            </a:r>
          </a:p>
          <a:p>
            <a:endParaRPr lang="sl-SI" dirty="0"/>
          </a:p>
          <a:p>
            <a:endParaRPr lang="sl-SI" dirty="0"/>
          </a:p>
        </p:txBody>
      </p:sp>
      <p:sp>
        <p:nvSpPr>
          <p:cNvPr id="4" name="Right Arrow 3"/>
          <p:cNvSpPr/>
          <p:nvPr/>
        </p:nvSpPr>
        <p:spPr>
          <a:xfrm>
            <a:off x="5580112" y="2996952"/>
            <a:ext cx="489204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335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UGOTOVITEV NA HIPOTEZO</a:t>
            </a:r>
            <a:br>
              <a:rPr lang="sl-SI" dirty="0"/>
            </a:br>
            <a:r>
              <a:rPr lang="sl-SI" dirty="0"/>
              <a:t>-DNK-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8229600" cy="4525963"/>
          </a:xfrm>
        </p:spPr>
        <p:txBody>
          <a:bodyPr/>
          <a:lstStyle/>
          <a:p>
            <a:r>
              <a:rPr lang="sl-SI" dirty="0"/>
              <a:t>DNK ni iz beljakovin, vendar je deoksiribonukleinska kislina.</a:t>
            </a:r>
          </a:p>
          <a:p>
            <a:r>
              <a:rPr lang="sl-SI" dirty="0"/>
              <a:t>DNK ni pri vseh živih bitjih enak, ker imajo bakterije kromosonski DNA, živali pa evkromonskega</a:t>
            </a:r>
          </a:p>
        </p:txBody>
      </p:sp>
    </p:spTree>
    <p:extLst>
      <p:ext uri="{BB962C8B-B14F-4D97-AF65-F5344CB8AC3E}">
        <p14:creationId xmlns:p14="http://schemas.microsoft.com/office/powerpoint/2010/main" val="329699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KAJ ŽE VEM?</a:t>
            </a:r>
          </a:p>
          <a:p>
            <a:r>
              <a:rPr lang="sl-SI" dirty="0"/>
              <a:t>NATANKO V GENIH NEVEM NIČ.</a:t>
            </a:r>
          </a:p>
        </p:txBody>
      </p:sp>
    </p:spTree>
    <p:extLst>
      <p:ext uri="{BB962C8B-B14F-4D97-AF65-F5344CB8AC3E}">
        <p14:creationId xmlns:p14="http://schemas.microsoft.com/office/powerpoint/2010/main" val="1431960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716</Words>
  <Application>Microsoft Office PowerPoint</Application>
  <PresentationFormat>On-screen Show (4:3)</PresentationFormat>
  <Paragraphs>128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Officeova tema</vt:lpstr>
      <vt:lpstr>KROMOSOM,GEN,DNK</vt:lpstr>
      <vt:lpstr>DNK</vt:lpstr>
      <vt:lpstr>DNK</vt:lpstr>
      <vt:lpstr>DNA</vt:lpstr>
      <vt:lpstr>DNK</vt:lpstr>
      <vt:lpstr>DNA</vt:lpstr>
      <vt:lpstr>ANALIZA-DNK</vt:lpstr>
      <vt:lpstr>UGOTOVITEV NA HIPOTEZO -DNK-</vt:lpstr>
      <vt:lpstr>GEN</vt:lpstr>
      <vt:lpstr>HIPOTEZA-GEN</vt:lpstr>
      <vt:lpstr>GEN</vt:lpstr>
      <vt:lpstr>GEN</vt:lpstr>
      <vt:lpstr>GEN</vt:lpstr>
      <vt:lpstr>ANALIZA-GEN</vt:lpstr>
      <vt:lpstr>UGOTOVITEV NA HIPOTEZO</vt:lpstr>
      <vt:lpstr>KROMOSOM </vt:lpstr>
      <vt:lpstr>HIPOTEZA-KROMOSOM</vt:lpstr>
      <vt:lpstr>KROMOSOM</vt:lpstr>
      <vt:lpstr>KROMOSOM</vt:lpstr>
      <vt:lpstr>KROMOSOM</vt:lpstr>
      <vt:lpstr>ANALIZA-KROMOSOM</vt:lpstr>
      <vt:lpstr>UGOTOVITEV NA HIPOTEZO</vt:lpstr>
      <vt:lpstr>  HVALA ZA POZORNOST  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2019-07-04T11:10:00Z</dcterms:created>
  <dcterms:modified xsi:type="dcterms:W3CDTF">2019-07-04T11:10:00Z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