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1794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29" autoAdjust="0"/>
    <p:restoredTop sz="94660"/>
  </p:normalViewPr>
  <p:slideViewPr>
    <p:cSldViewPr>
      <p:cViewPr varScale="1">
        <p:scale>
          <a:sx n="106" d="100"/>
          <a:sy n="106" d="100"/>
        </p:scale>
        <p:origin x="39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872D3-FC67-4227-BD4F-A282613CD2C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5C0297C2-96AE-4905-B3A7-F81C5D4A60A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497BFF05-E7AB-492A-BF2D-7434C512D96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20C07C7-E819-4CB4-AD49-CCDB1BD78A0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62FBC8A-CCD6-4BFF-B0A3-B527F0FD23CE}"/>
              </a:ext>
            </a:extLst>
          </p:cNvPr>
          <p:cNvSpPr>
            <a:spLocks noGrp="1"/>
          </p:cNvSpPr>
          <p:nvPr>
            <p:ph type="sldNum" sz="quarter" idx="12"/>
          </p:nvPr>
        </p:nvSpPr>
        <p:spPr/>
        <p:txBody>
          <a:bodyPr/>
          <a:lstStyle>
            <a:lvl1pPr>
              <a:defRPr/>
            </a:lvl1pPr>
          </a:lstStyle>
          <a:p>
            <a:fld id="{91B3507D-57FE-4431-A948-7D4A322C5F79}" type="slidenum">
              <a:rPr lang="sl-SI" altLang="sl-SI"/>
              <a:pPr/>
              <a:t>‹#›</a:t>
            </a:fld>
            <a:endParaRPr lang="sl-SI" altLang="sl-SI"/>
          </a:p>
        </p:txBody>
      </p:sp>
    </p:spTree>
    <p:extLst>
      <p:ext uri="{BB962C8B-B14F-4D97-AF65-F5344CB8AC3E}">
        <p14:creationId xmlns:p14="http://schemas.microsoft.com/office/powerpoint/2010/main" val="1614397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6EC83-78D5-4215-8CBF-92AFE1AB5939}"/>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CEEAB6B-B6A7-4C4C-9E97-4660662123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BC5AF41-123B-49D4-AEA8-CDB7095A6F3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E054B23-1A47-4DB2-BCE0-48A71F3ED05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3DB1540-A1F5-4A83-8802-DDA6D7D6C866}"/>
              </a:ext>
            </a:extLst>
          </p:cNvPr>
          <p:cNvSpPr>
            <a:spLocks noGrp="1"/>
          </p:cNvSpPr>
          <p:nvPr>
            <p:ph type="sldNum" sz="quarter" idx="12"/>
          </p:nvPr>
        </p:nvSpPr>
        <p:spPr/>
        <p:txBody>
          <a:bodyPr/>
          <a:lstStyle>
            <a:lvl1pPr>
              <a:defRPr/>
            </a:lvl1pPr>
          </a:lstStyle>
          <a:p>
            <a:fld id="{93C7344C-2B8A-4C64-800F-0692004CCABA}" type="slidenum">
              <a:rPr lang="sl-SI" altLang="sl-SI"/>
              <a:pPr/>
              <a:t>‹#›</a:t>
            </a:fld>
            <a:endParaRPr lang="sl-SI" altLang="sl-SI"/>
          </a:p>
        </p:txBody>
      </p:sp>
    </p:spTree>
    <p:extLst>
      <p:ext uri="{BB962C8B-B14F-4D97-AF65-F5344CB8AC3E}">
        <p14:creationId xmlns:p14="http://schemas.microsoft.com/office/powerpoint/2010/main" val="2826819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6C6497-D38E-4981-BAD4-9FE925D359A1}"/>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A2A57CD-D9AF-480E-A350-3202D510AE75}"/>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54D8DE0-2215-4A31-92F0-C8AA88E3499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6E5DD51-1B78-4560-A22C-AD4595B3FF6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D133F28-922C-4757-B4B0-34DD40AD9399}"/>
              </a:ext>
            </a:extLst>
          </p:cNvPr>
          <p:cNvSpPr>
            <a:spLocks noGrp="1"/>
          </p:cNvSpPr>
          <p:nvPr>
            <p:ph type="sldNum" sz="quarter" idx="12"/>
          </p:nvPr>
        </p:nvSpPr>
        <p:spPr/>
        <p:txBody>
          <a:bodyPr/>
          <a:lstStyle>
            <a:lvl1pPr>
              <a:defRPr/>
            </a:lvl1pPr>
          </a:lstStyle>
          <a:p>
            <a:fld id="{73153A31-6760-4536-9553-111869378585}" type="slidenum">
              <a:rPr lang="sl-SI" altLang="sl-SI"/>
              <a:pPr/>
              <a:t>‹#›</a:t>
            </a:fld>
            <a:endParaRPr lang="sl-SI" altLang="sl-SI"/>
          </a:p>
        </p:txBody>
      </p:sp>
    </p:spTree>
    <p:extLst>
      <p:ext uri="{BB962C8B-B14F-4D97-AF65-F5344CB8AC3E}">
        <p14:creationId xmlns:p14="http://schemas.microsoft.com/office/powerpoint/2010/main" val="2696116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CE007-6B80-4C06-B35B-29B2495490F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3A6293E-7A52-49D3-B0B7-73150C836A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D0BE9CD-E7F6-4E3B-A644-CB896235921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9C58B2B-5D93-40AF-BD53-BC4E53FE269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F6B62D1-CB86-4996-BC92-1B1FDC6A20F3}"/>
              </a:ext>
            </a:extLst>
          </p:cNvPr>
          <p:cNvSpPr>
            <a:spLocks noGrp="1"/>
          </p:cNvSpPr>
          <p:nvPr>
            <p:ph type="sldNum" sz="quarter" idx="12"/>
          </p:nvPr>
        </p:nvSpPr>
        <p:spPr/>
        <p:txBody>
          <a:bodyPr/>
          <a:lstStyle>
            <a:lvl1pPr>
              <a:defRPr/>
            </a:lvl1pPr>
          </a:lstStyle>
          <a:p>
            <a:fld id="{62AA977B-CC00-4DE2-87B6-8899986778EF}" type="slidenum">
              <a:rPr lang="sl-SI" altLang="sl-SI"/>
              <a:pPr/>
              <a:t>‹#›</a:t>
            </a:fld>
            <a:endParaRPr lang="sl-SI" altLang="sl-SI"/>
          </a:p>
        </p:txBody>
      </p:sp>
    </p:spTree>
    <p:extLst>
      <p:ext uri="{BB962C8B-B14F-4D97-AF65-F5344CB8AC3E}">
        <p14:creationId xmlns:p14="http://schemas.microsoft.com/office/powerpoint/2010/main" val="158724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B738-D1BF-4D6C-82AB-5A908441146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EA62AF32-B805-49A0-9BBB-127D59919E9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090FC08-29FA-495D-9C64-A919A737E54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E9F61A9-C4BC-446C-BD21-EB2090ACC6B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6B35DF7-13B3-40FC-BFAF-5C86750DE2A2}"/>
              </a:ext>
            </a:extLst>
          </p:cNvPr>
          <p:cNvSpPr>
            <a:spLocks noGrp="1"/>
          </p:cNvSpPr>
          <p:nvPr>
            <p:ph type="sldNum" sz="quarter" idx="12"/>
          </p:nvPr>
        </p:nvSpPr>
        <p:spPr/>
        <p:txBody>
          <a:bodyPr/>
          <a:lstStyle>
            <a:lvl1pPr>
              <a:defRPr/>
            </a:lvl1pPr>
          </a:lstStyle>
          <a:p>
            <a:fld id="{C2298230-4E08-4D7B-960C-D0222C3E4E82}" type="slidenum">
              <a:rPr lang="sl-SI" altLang="sl-SI"/>
              <a:pPr/>
              <a:t>‹#›</a:t>
            </a:fld>
            <a:endParaRPr lang="sl-SI" altLang="sl-SI"/>
          </a:p>
        </p:txBody>
      </p:sp>
    </p:spTree>
    <p:extLst>
      <p:ext uri="{BB962C8B-B14F-4D97-AF65-F5344CB8AC3E}">
        <p14:creationId xmlns:p14="http://schemas.microsoft.com/office/powerpoint/2010/main" val="2992985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B2821-0818-4954-B389-A273E8A9EB84}"/>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C7DD248-0628-4434-A9AC-69255B876218}"/>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11473F52-575B-4428-B203-85409A1938A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BD985F5-0B5E-44C0-A066-1D62ECB78584}"/>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A6D3EBB-231D-44A4-B628-FA383FBA499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23069EB-D0E2-44A3-B79C-289266B9DD2D}"/>
              </a:ext>
            </a:extLst>
          </p:cNvPr>
          <p:cNvSpPr>
            <a:spLocks noGrp="1"/>
          </p:cNvSpPr>
          <p:nvPr>
            <p:ph type="sldNum" sz="quarter" idx="12"/>
          </p:nvPr>
        </p:nvSpPr>
        <p:spPr/>
        <p:txBody>
          <a:bodyPr/>
          <a:lstStyle>
            <a:lvl1pPr>
              <a:defRPr/>
            </a:lvl1pPr>
          </a:lstStyle>
          <a:p>
            <a:fld id="{3062957E-8188-4C70-BB37-CA48350448FB}" type="slidenum">
              <a:rPr lang="sl-SI" altLang="sl-SI"/>
              <a:pPr/>
              <a:t>‹#›</a:t>
            </a:fld>
            <a:endParaRPr lang="sl-SI" altLang="sl-SI"/>
          </a:p>
        </p:txBody>
      </p:sp>
    </p:spTree>
    <p:extLst>
      <p:ext uri="{BB962C8B-B14F-4D97-AF65-F5344CB8AC3E}">
        <p14:creationId xmlns:p14="http://schemas.microsoft.com/office/powerpoint/2010/main" val="53214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5770A-1466-47C9-9D76-B61D0A23608B}"/>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6284AE30-9254-44E0-99A2-6F8F7651F6F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0DA06C-48B1-495D-8095-262D3182E69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6DDE7402-FF77-49C5-8379-C682F04A92A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02D38E-153A-4C7A-AC0A-D3948BACB7A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0789A4CD-8365-4D17-8374-AD170CF6EEBF}"/>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09BC12EC-6A0F-4573-9ADB-4BC5D3AF3425}"/>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ECA2DC3C-26FF-4501-8D4F-7F5A5CBDD0F8}"/>
              </a:ext>
            </a:extLst>
          </p:cNvPr>
          <p:cNvSpPr>
            <a:spLocks noGrp="1"/>
          </p:cNvSpPr>
          <p:nvPr>
            <p:ph type="sldNum" sz="quarter" idx="12"/>
          </p:nvPr>
        </p:nvSpPr>
        <p:spPr/>
        <p:txBody>
          <a:bodyPr/>
          <a:lstStyle>
            <a:lvl1pPr>
              <a:defRPr/>
            </a:lvl1pPr>
          </a:lstStyle>
          <a:p>
            <a:fld id="{EC341235-ECC7-4556-8165-C557EDF58FB1}" type="slidenum">
              <a:rPr lang="sl-SI" altLang="sl-SI"/>
              <a:pPr/>
              <a:t>‹#›</a:t>
            </a:fld>
            <a:endParaRPr lang="sl-SI" altLang="sl-SI"/>
          </a:p>
        </p:txBody>
      </p:sp>
    </p:spTree>
    <p:extLst>
      <p:ext uri="{BB962C8B-B14F-4D97-AF65-F5344CB8AC3E}">
        <p14:creationId xmlns:p14="http://schemas.microsoft.com/office/powerpoint/2010/main" val="2668353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5ED35-2C00-4B9E-BB18-28A00DAB05BE}"/>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FBD09D30-D826-4F40-823F-3EE4B2C9DC0F}"/>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FE2F908A-21FF-4637-918D-2A00F2E9B5FF}"/>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8257CFB3-F6D5-4590-A850-AF7D62E2A357}"/>
              </a:ext>
            </a:extLst>
          </p:cNvPr>
          <p:cNvSpPr>
            <a:spLocks noGrp="1"/>
          </p:cNvSpPr>
          <p:nvPr>
            <p:ph type="sldNum" sz="quarter" idx="12"/>
          </p:nvPr>
        </p:nvSpPr>
        <p:spPr/>
        <p:txBody>
          <a:bodyPr/>
          <a:lstStyle>
            <a:lvl1pPr>
              <a:defRPr/>
            </a:lvl1pPr>
          </a:lstStyle>
          <a:p>
            <a:fld id="{809FCFDA-BD61-4B2E-AA6F-690DDB51FF3C}" type="slidenum">
              <a:rPr lang="sl-SI" altLang="sl-SI"/>
              <a:pPr/>
              <a:t>‹#›</a:t>
            </a:fld>
            <a:endParaRPr lang="sl-SI" altLang="sl-SI"/>
          </a:p>
        </p:txBody>
      </p:sp>
    </p:spTree>
    <p:extLst>
      <p:ext uri="{BB962C8B-B14F-4D97-AF65-F5344CB8AC3E}">
        <p14:creationId xmlns:p14="http://schemas.microsoft.com/office/powerpoint/2010/main" val="4253351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1B40CD-C663-433B-8221-E33CE815ACC7}"/>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D6899D9E-375A-4B44-A0B7-A5084A394ED1}"/>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EB1DB417-53DB-45BB-A72C-15580EC657F6}"/>
              </a:ext>
            </a:extLst>
          </p:cNvPr>
          <p:cNvSpPr>
            <a:spLocks noGrp="1"/>
          </p:cNvSpPr>
          <p:nvPr>
            <p:ph type="sldNum" sz="quarter" idx="12"/>
          </p:nvPr>
        </p:nvSpPr>
        <p:spPr/>
        <p:txBody>
          <a:bodyPr/>
          <a:lstStyle>
            <a:lvl1pPr>
              <a:defRPr/>
            </a:lvl1pPr>
          </a:lstStyle>
          <a:p>
            <a:fld id="{60E3A5D3-C246-4021-ABF1-AD599181732F}" type="slidenum">
              <a:rPr lang="sl-SI" altLang="sl-SI"/>
              <a:pPr/>
              <a:t>‹#›</a:t>
            </a:fld>
            <a:endParaRPr lang="sl-SI" altLang="sl-SI"/>
          </a:p>
        </p:txBody>
      </p:sp>
    </p:spTree>
    <p:extLst>
      <p:ext uri="{BB962C8B-B14F-4D97-AF65-F5344CB8AC3E}">
        <p14:creationId xmlns:p14="http://schemas.microsoft.com/office/powerpoint/2010/main" val="337330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3F264-7946-4B22-9FD3-9B0D1857324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7444654-E52B-4D41-9E5D-44D72CC295D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4F9277FF-B855-4631-8933-73971D0C3FC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F772FD-F2B9-41B1-82C7-8EFABAB8D16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3CC5AE2-D24D-4BA4-9A99-B70B5A6297A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F9B0BCE-EFD6-4860-A6B2-519E6EA6B97B}"/>
              </a:ext>
            </a:extLst>
          </p:cNvPr>
          <p:cNvSpPr>
            <a:spLocks noGrp="1"/>
          </p:cNvSpPr>
          <p:nvPr>
            <p:ph type="sldNum" sz="quarter" idx="12"/>
          </p:nvPr>
        </p:nvSpPr>
        <p:spPr/>
        <p:txBody>
          <a:bodyPr/>
          <a:lstStyle>
            <a:lvl1pPr>
              <a:defRPr/>
            </a:lvl1pPr>
          </a:lstStyle>
          <a:p>
            <a:fld id="{7926DC11-C6B0-4DA2-93ED-0F667E27C536}" type="slidenum">
              <a:rPr lang="sl-SI" altLang="sl-SI"/>
              <a:pPr/>
              <a:t>‹#›</a:t>
            </a:fld>
            <a:endParaRPr lang="sl-SI" altLang="sl-SI"/>
          </a:p>
        </p:txBody>
      </p:sp>
    </p:spTree>
    <p:extLst>
      <p:ext uri="{BB962C8B-B14F-4D97-AF65-F5344CB8AC3E}">
        <p14:creationId xmlns:p14="http://schemas.microsoft.com/office/powerpoint/2010/main" val="2929741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ADDC-5CE2-48ED-A8BC-07FB09E3384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7CA35198-4EED-4CD6-967A-D07B9989704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0575B8ED-FE5B-4D4B-B6DB-348C576CD95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DAA21E-5615-4D5B-B371-1F822CF9A3F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F78E226-042E-49DA-9188-96C5241F9C9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E71CEB5-6F17-445D-8AA4-EC6D9937A238}"/>
              </a:ext>
            </a:extLst>
          </p:cNvPr>
          <p:cNvSpPr>
            <a:spLocks noGrp="1"/>
          </p:cNvSpPr>
          <p:nvPr>
            <p:ph type="sldNum" sz="quarter" idx="12"/>
          </p:nvPr>
        </p:nvSpPr>
        <p:spPr/>
        <p:txBody>
          <a:bodyPr/>
          <a:lstStyle>
            <a:lvl1pPr>
              <a:defRPr/>
            </a:lvl1pPr>
          </a:lstStyle>
          <a:p>
            <a:fld id="{B0AE8D7B-CCB9-4784-8502-CBE8FB628FC3}" type="slidenum">
              <a:rPr lang="sl-SI" altLang="sl-SI"/>
              <a:pPr/>
              <a:t>‹#›</a:t>
            </a:fld>
            <a:endParaRPr lang="sl-SI" altLang="sl-SI"/>
          </a:p>
        </p:txBody>
      </p:sp>
    </p:spTree>
    <p:extLst>
      <p:ext uri="{BB962C8B-B14F-4D97-AF65-F5344CB8AC3E}">
        <p14:creationId xmlns:p14="http://schemas.microsoft.com/office/powerpoint/2010/main" val="177388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5E9EFF"/>
            </a:gs>
            <a:gs pos="39999">
              <a:srgbClr val="85C2FF"/>
            </a:gs>
            <a:gs pos="70000">
              <a:srgbClr val="C4D6EB"/>
            </a:gs>
            <a:gs pos="100000">
              <a:srgbClr val="FFEBFA"/>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FE0D3E8-359E-4862-BD88-BB4B20E6855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216B5AF8-0B40-4FCD-94E4-F5AB39A0FA4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F6D9BD3F-A4F6-4B86-8973-DCB6CDE70B1B}"/>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06528C9B-1ECD-47B8-9AAF-9E81BB397B2F}"/>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9E17367F-0C8A-4DAA-84E7-BB54DCF076A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E37D8EF-0FB9-4921-AFC2-F0349857DE81}"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a:extLst>
              <a:ext uri="{FF2B5EF4-FFF2-40B4-BE49-F238E27FC236}">
                <a16:creationId xmlns:a16="http://schemas.microsoft.com/office/drawing/2014/main" id="{9E0DD8A3-A728-42F6-A9A1-1406605948B3}"/>
              </a:ext>
            </a:extLst>
          </p:cNvPr>
          <p:cNvSpPr>
            <a:spLocks noChangeArrowheads="1" noChangeShapeType="1" noTextEdit="1"/>
          </p:cNvSpPr>
          <p:nvPr/>
        </p:nvSpPr>
        <p:spPr bwMode="auto">
          <a:xfrm>
            <a:off x="755650" y="620713"/>
            <a:ext cx="6962775" cy="1038225"/>
          </a:xfrm>
          <a:prstGeom prst="rect">
            <a:avLst/>
          </a:prstGeom>
        </p:spPr>
        <p:txBody>
          <a:bodyPr wrap="none" fromWordArt="1">
            <a:prstTxWarp prst="textPlain">
              <a:avLst>
                <a:gd name="adj" fmla="val 50000"/>
              </a:avLst>
            </a:prstTxWarp>
          </a:bodyPr>
          <a:lstStyle/>
          <a:p>
            <a:pPr algn="ctr"/>
            <a:r>
              <a:rPr lang="sl-SI" sz="7200" kern="10">
                <a:ln w="9525">
                  <a:solidFill>
                    <a:srgbClr val="0000FF"/>
                  </a:solidFill>
                  <a:round/>
                  <a:headEnd/>
                  <a:tailEnd/>
                </a:ln>
                <a:solidFill>
                  <a:srgbClr val="1794D9">
                    <a:alpha val="70000"/>
                  </a:srgbClr>
                </a:solidFill>
                <a:effectLst>
                  <a:outerShdw dist="563972" dir="14049741" sx="125000" sy="125000" algn="tl" rotWithShape="0">
                    <a:srgbClr val="C7DFD3">
                      <a:alpha val="80000"/>
                    </a:srgbClr>
                  </a:outerShdw>
                </a:effectLst>
                <a:latin typeface="Times New Roman" panose="02020603050405020304" pitchFamily="18" charset="0"/>
                <a:cs typeface="Times New Roman" panose="02020603050405020304" pitchFamily="18" charset="0"/>
              </a:rPr>
              <a:t>MALOČLENARJI</a:t>
            </a:r>
          </a:p>
        </p:txBody>
      </p:sp>
      <p:sp>
        <p:nvSpPr>
          <p:cNvPr id="2054" name="WordArt 6">
            <a:extLst>
              <a:ext uri="{FF2B5EF4-FFF2-40B4-BE49-F238E27FC236}">
                <a16:creationId xmlns:a16="http://schemas.microsoft.com/office/drawing/2014/main" id="{4EE2C411-29D7-491F-AF55-6F40223308C7}"/>
              </a:ext>
            </a:extLst>
          </p:cNvPr>
          <p:cNvSpPr>
            <a:spLocks noChangeArrowheads="1" noChangeShapeType="1" noTextEdit="1"/>
          </p:cNvSpPr>
          <p:nvPr/>
        </p:nvSpPr>
        <p:spPr bwMode="auto">
          <a:xfrm>
            <a:off x="314325" y="2852738"/>
            <a:ext cx="8829675" cy="2286000"/>
          </a:xfrm>
          <a:prstGeom prst="rect">
            <a:avLst/>
          </a:prstGeom>
        </p:spPr>
        <p:txBody>
          <a:bodyPr wrap="none" fromWordArt="1">
            <a:prstTxWarp prst="textPlain">
              <a:avLst>
                <a:gd name="adj" fmla="val 50000"/>
              </a:avLst>
            </a:prstTxWarp>
          </a:bodyPr>
          <a:lstStyle/>
          <a:p>
            <a:pPr algn="ctr"/>
            <a:r>
              <a:rPr lang="sl-SI" sz="3200" kern="10">
                <a:ln w="12700">
                  <a:solidFill>
                    <a:srgbClr val="3333CC"/>
                  </a:solidFill>
                  <a:round/>
                  <a:headEnd/>
                  <a:tailEnd/>
                </a:ln>
                <a:solidFill>
                  <a:srgbClr val="B2B2B2">
                    <a:alpha val="50000"/>
                  </a:srgbClr>
                </a:solidFill>
                <a:effectLst>
                  <a:outerShdw dist="45791" dir="2021404" algn="ctr" rotWithShape="0">
                    <a:srgbClr val="9999FF"/>
                  </a:outerShdw>
                </a:effectLst>
                <a:latin typeface="Arial Black" panose="020B0A04020102020204" pitchFamily="34" charset="0"/>
              </a:rPr>
              <a:t>Maločlenarji so živali, katerih </a:t>
            </a:r>
          </a:p>
          <a:p>
            <a:pPr algn="ctr"/>
            <a:r>
              <a:rPr lang="sl-SI" sz="3200" kern="10">
                <a:ln w="12700">
                  <a:solidFill>
                    <a:srgbClr val="3333CC"/>
                  </a:solidFill>
                  <a:round/>
                  <a:headEnd/>
                  <a:tailEnd/>
                </a:ln>
                <a:solidFill>
                  <a:srgbClr val="B2B2B2">
                    <a:alpha val="50000"/>
                  </a:srgbClr>
                </a:solidFill>
                <a:effectLst>
                  <a:outerShdw dist="45791" dir="2021404" algn="ctr" rotWithShape="0">
                    <a:srgbClr val="9999FF"/>
                  </a:outerShdw>
                </a:effectLst>
                <a:latin typeface="Arial Black" panose="020B0A04020102020204" pitchFamily="34" charset="0"/>
              </a:rPr>
              <a:t>telo sestavlja največ trije telesni členi. </a:t>
            </a:r>
          </a:p>
          <a:p>
            <a:pPr algn="ctr"/>
            <a:r>
              <a:rPr lang="sl-SI" sz="3200" kern="10">
                <a:ln w="12700">
                  <a:solidFill>
                    <a:srgbClr val="3333CC"/>
                  </a:solidFill>
                  <a:round/>
                  <a:headEnd/>
                  <a:tailEnd/>
                </a:ln>
                <a:solidFill>
                  <a:srgbClr val="B2B2B2">
                    <a:alpha val="50000"/>
                  </a:srgbClr>
                </a:solidFill>
                <a:effectLst>
                  <a:outerShdw dist="45791" dir="2021404" algn="ctr" rotWithShape="0">
                    <a:srgbClr val="9999FF"/>
                  </a:outerShdw>
                </a:effectLst>
                <a:latin typeface="Arial Black" panose="020B0A04020102020204" pitchFamily="34" charset="0"/>
              </a:rPr>
              <a:t>Najbolj znani predstavniki </a:t>
            </a:r>
          </a:p>
          <a:p>
            <a:pPr algn="ctr"/>
            <a:r>
              <a:rPr lang="sl-SI" sz="3200" kern="10">
                <a:ln w="12700">
                  <a:solidFill>
                    <a:srgbClr val="3333CC"/>
                  </a:solidFill>
                  <a:round/>
                  <a:headEnd/>
                  <a:tailEnd/>
                </a:ln>
                <a:solidFill>
                  <a:srgbClr val="B2B2B2">
                    <a:alpha val="50000"/>
                  </a:srgbClr>
                </a:solidFill>
                <a:effectLst>
                  <a:outerShdw dist="45791" dir="2021404" algn="ctr" rotWithShape="0">
                    <a:srgbClr val="9999FF"/>
                  </a:outerShdw>
                </a:effectLst>
                <a:latin typeface="Arial Black" panose="020B0A04020102020204" pitchFamily="34" charset="0"/>
              </a:rPr>
              <a:t>maločlenarjev so iglokožci.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WordArt 4">
            <a:extLst>
              <a:ext uri="{FF2B5EF4-FFF2-40B4-BE49-F238E27FC236}">
                <a16:creationId xmlns:a16="http://schemas.microsoft.com/office/drawing/2014/main" id="{B00DCCF5-71C7-4181-B052-71883E2D6C02}"/>
              </a:ext>
            </a:extLst>
          </p:cNvPr>
          <p:cNvSpPr>
            <a:spLocks noChangeArrowheads="1" noChangeShapeType="1" noTextEdit="1"/>
          </p:cNvSpPr>
          <p:nvPr/>
        </p:nvSpPr>
        <p:spPr bwMode="auto">
          <a:xfrm>
            <a:off x="1835150" y="0"/>
            <a:ext cx="5616575" cy="2397125"/>
          </a:xfrm>
          <a:prstGeom prst="rect">
            <a:avLst/>
          </a:prstGeom>
        </p:spPr>
        <p:txBody>
          <a:bodyPr wrap="none" fromWordArt="1">
            <a:prstTxWarp prst="textPlain">
              <a:avLst>
                <a:gd name="adj" fmla="val 50000"/>
              </a:avLst>
            </a:prstTxWarp>
          </a:bodyPr>
          <a:lstStyle/>
          <a:p>
            <a:pPr algn="ctr"/>
            <a:r>
              <a:rPr lang="sl-SI" sz="6600" kern="1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IGLOKOŽCI</a:t>
            </a:r>
          </a:p>
        </p:txBody>
      </p:sp>
      <p:pic>
        <p:nvPicPr>
          <p:cNvPr id="3078" name="Picture 6" descr="Crinoid2">
            <a:extLst>
              <a:ext uri="{FF2B5EF4-FFF2-40B4-BE49-F238E27FC236}">
                <a16:creationId xmlns:a16="http://schemas.microsoft.com/office/drawing/2014/main" id="{BFD9211C-D980-4343-8C38-54DFFF3B5E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763713" cy="155733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zvezda">
            <a:extLst>
              <a:ext uri="{FF2B5EF4-FFF2-40B4-BE49-F238E27FC236}">
                <a16:creationId xmlns:a16="http://schemas.microsoft.com/office/drawing/2014/main" id="{34D644E6-5DB1-40C0-8D55-1B78035191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0"/>
            <a:ext cx="1619250" cy="1617663"/>
          </a:xfrm>
          <a:prstGeom prst="rect">
            <a:avLst/>
          </a:prstGeom>
          <a:noFill/>
          <a:extLst>
            <a:ext uri="{909E8E84-426E-40DD-AFC4-6F175D3DCCD1}">
              <a14:hiddenFill xmlns:a14="http://schemas.microsoft.com/office/drawing/2010/main">
                <a:solidFill>
                  <a:srgbClr val="FFFFFF"/>
                </a:solidFill>
              </a14:hiddenFill>
            </a:ext>
          </a:extLst>
        </p:spPr>
      </p:pic>
      <p:sp>
        <p:nvSpPr>
          <p:cNvPr id="3081" name="Text Box 9">
            <a:extLst>
              <a:ext uri="{FF2B5EF4-FFF2-40B4-BE49-F238E27FC236}">
                <a16:creationId xmlns:a16="http://schemas.microsoft.com/office/drawing/2014/main" id="{BBE5A940-68AF-49C2-907B-18BE79408A9B}"/>
              </a:ext>
            </a:extLst>
          </p:cNvPr>
          <p:cNvSpPr txBox="1">
            <a:spLocks noChangeArrowheads="1"/>
          </p:cNvSpPr>
          <p:nvPr/>
        </p:nvSpPr>
        <p:spPr bwMode="auto">
          <a:xfrm>
            <a:off x="395288" y="3141663"/>
            <a:ext cx="8353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 </a:t>
            </a:r>
          </a:p>
        </p:txBody>
      </p:sp>
      <p:sp>
        <p:nvSpPr>
          <p:cNvPr id="3082" name="Text Box 10">
            <a:extLst>
              <a:ext uri="{FF2B5EF4-FFF2-40B4-BE49-F238E27FC236}">
                <a16:creationId xmlns:a16="http://schemas.microsoft.com/office/drawing/2014/main" id="{DF3E8B50-B0D4-426B-A6A8-BBB18E415012}"/>
              </a:ext>
            </a:extLst>
          </p:cNvPr>
          <p:cNvSpPr txBox="1">
            <a:spLocks noChangeArrowheads="1"/>
          </p:cNvSpPr>
          <p:nvPr/>
        </p:nvSpPr>
        <p:spPr bwMode="auto">
          <a:xfrm>
            <a:off x="1116013" y="2636838"/>
            <a:ext cx="6913562" cy="377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2200">
                <a:latin typeface="Comic Sans MS" panose="030F0702030302020204" pitchFamily="66" charset="0"/>
              </a:rPr>
              <a:t>Poznamo okrog 4500 vrst iglokožcev in vsi so morski prebivalci. Iglokožci so izključno morske živali. Imajo notranje ogrodje iz apnenčastih ploščic. Na njih so pri morskih zvezdah in morskih ježkih pritrjene bodice. Premikajo se z vodovodnimi nožicami, katerih iztezanje omogoča vodovodni sistem. Morske zvezde, morske ježke in kačjerepe uvrščamo med iglokožce. Njihove ličinke so planktonske. Iglokožci so tudi morske lilije in brizgači.Iglokožci so ločenih spolov, vendar se navzven samec in samica ne razlikujeta.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WordArt 4">
            <a:extLst>
              <a:ext uri="{FF2B5EF4-FFF2-40B4-BE49-F238E27FC236}">
                <a16:creationId xmlns:a16="http://schemas.microsoft.com/office/drawing/2014/main" id="{C7B4064C-AA39-40E0-89C0-7254CBC8ACBE}"/>
              </a:ext>
            </a:extLst>
          </p:cNvPr>
          <p:cNvSpPr>
            <a:spLocks noChangeArrowheads="1" noChangeShapeType="1" noTextEdit="1"/>
          </p:cNvSpPr>
          <p:nvPr/>
        </p:nvSpPr>
        <p:spPr bwMode="auto">
          <a:xfrm>
            <a:off x="1692275" y="188913"/>
            <a:ext cx="5432425" cy="1152525"/>
          </a:xfrm>
          <a:prstGeom prst="rect">
            <a:avLst/>
          </a:prstGeom>
        </p:spPr>
        <p:txBody>
          <a:bodyPr wrap="none" fromWordArt="1">
            <a:prstTxWarp prst="textDoubleWave1">
              <a:avLst>
                <a:gd name="adj1" fmla="val 6500"/>
                <a:gd name="adj2" fmla="val 0"/>
              </a:avLst>
            </a:prstTxWarp>
          </a:bodyPr>
          <a:lstStyle/>
          <a:p>
            <a:pPr algn="ctr"/>
            <a:r>
              <a:rPr lang="sl-SI" sz="4800" kern="1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Opis iglokožcev</a:t>
            </a:r>
          </a:p>
        </p:txBody>
      </p:sp>
      <p:sp>
        <p:nvSpPr>
          <p:cNvPr id="4102" name="WordArt 6">
            <a:extLst>
              <a:ext uri="{FF2B5EF4-FFF2-40B4-BE49-F238E27FC236}">
                <a16:creationId xmlns:a16="http://schemas.microsoft.com/office/drawing/2014/main" id="{C5A406FF-D70A-4C5E-9BB7-9B6255991FB9}"/>
              </a:ext>
            </a:extLst>
          </p:cNvPr>
          <p:cNvSpPr>
            <a:spLocks noChangeArrowheads="1" noChangeShapeType="1" noTextEdit="1"/>
          </p:cNvSpPr>
          <p:nvPr/>
        </p:nvSpPr>
        <p:spPr bwMode="auto">
          <a:xfrm>
            <a:off x="323850" y="1557338"/>
            <a:ext cx="3676650"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3600" kern="10">
                <a:ln w="9525">
                  <a:solidFill>
                    <a:srgbClr val="1794D9"/>
                  </a:solidFill>
                  <a:round/>
                  <a:headEnd/>
                  <a:tailEnd/>
                </a:ln>
                <a:solidFill>
                  <a:srgbClr val="FFFFFF"/>
                </a:solidFill>
                <a:latin typeface="Arial Black" panose="020B0A04020102020204" pitchFamily="34" charset="0"/>
              </a:rPr>
              <a:t>Morska zvezda</a:t>
            </a:r>
          </a:p>
        </p:txBody>
      </p:sp>
      <p:pic>
        <p:nvPicPr>
          <p:cNvPr id="4103" name="Picture 7" descr="250px-Morskazvezda">
            <a:extLst>
              <a:ext uri="{FF2B5EF4-FFF2-40B4-BE49-F238E27FC236}">
                <a16:creationId xmlns:a16="http://schemas.microsoft.com/office/drawing/2014/main" id="{D4BD93FD-8A83-4B18-99A4-59F68619D8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5600" y="1628775"/>
            <a:ext cx="3175000" cy="3175000"/>
          </a:xfrm>
          <a:prstGeom prst="rect">
            <a:avLst/>
          </a:prstGeom>
          <a:noFill/>
          <a:extLst>
            <a:ext uri="{909E8E84-426E-40DD-AFC4-6F175D3DCCD1}">
              <a14:hiddenFill xmlns:a14="http://schemas.microsoft.com/office/drawing/2010/main">
                <a:solidFill>
                  <a:srgbClr val="FFFFFF"/>
                </a:solidFill>
              </a14:hiddenFill>
            </a:ext>
          </a:extLst>
        </p:spPr>
      </p:pic>
      <p:sp>
        <p:nvSpPr>
          <p:cNvPr id="4104" name="Text Box 8">
            <a:extLst>
              <a:ext uri="{FF2B5EF4-FFF2-40B4-BE49-F238E27FC236}">
                <a16:creationId xmlns:a16="http://schemas.microsoft.com/office/drawing/2014/main" id="{BA7FD9A5-A4F4-4670-BEF4-9A2807C60C5D}"/>
              </a:ext>
            </a:extLst>
          </p:cNvPr>
          <p:cNvSpPr txBox="1">
            <a:spLocks noChangeArrowheads="1"/>
          </p:cNvSpPr>
          <p:nvPr/>
        </p:nvSpPr>
        <p:spPr bwMode="auto">
          <a:xfrm>
            <a:off x="179388" y="2565400"/>
            <a:ext cx="46815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l-SI" altLang="sl-SI"/>
          </a:p>
        </p:txBody>
      </p:sp>
      <p:sp>
        <p:nvSpPr>
          <p:cNvPr id="4105" name="Text Box 9">
            <a:extLst>
              <a:ext uri="{FF2B5EF4-FFF2-40B4-BE49-F238E27FC236}">
                <a16:creationId xmlns:a16="http://schemas.microsoft.com/office/drawing/2014/main" id="{5F3D3E35-0AF8-4FC0-B41F-414832C8607E}"/>
              </a:ext>
            </a:extLst>
          </p:cNvPr>
          <p:cNvSpPr txBox="1">
            <a:spLocks noChangeArrowheads="1"/>
          </p:cNvSpPr>
          <p:nvPr/>
        </p:nvSpPr>
        <p:spPr bwMode="auto">
          <a:xfrm>
            <a:off x="323850" y="2636838"/>
            <a:ext cx="4895850" cy="3300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1600">
                <a:latin typeface="Comic Sans MS" panose="030F0702030302020204" pitchFamily="66" charset="0"/>
              </a:rPr>
              <a:t>Morske zvezde so različnih barv. Imajo sploščeno telo, iz katerega izrašča pet, včasih tudi več krakov. Kraki so pri nekaterih zvezdah kratki, nekatere pa jih imajo zelo dolge. So tudi različnih oblik. Lahko so valjasti ali pa sploščeni. Na vršičkih krakov imajo zvezde posebne čutnice, ki zaznavajo svetlobo. Usta imajo na spodnji strani in so vedno obrnjena proti dnu. Morske zvezde so plenilci, ki manjše organizme kar požro, večje pa prebavijo tako, da skozi usta izvihajo želodec. Ko prebavni sokovi prebavijo mehke dele, vpotegnejo želodec nazaj. Premikajo se z brazdnimi nožicami, ki jih imajo na trebušni strani krakov</a:t>
            </a:r>
            <a:r>
              <a:rPr lang="sl-SI" altLang="sl-SI"/>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WordArt 4">
            <a:extLst>
              <a:ext uri="{FF2B5EF4-FFF2-40B4-BE49-F238E27FC236}">
                <a16:creationId xmlns:a16="http://schemas.microsoft.com/office/drawing/2014/main" id="{827D8E27-3F1E-45D6-B01F-326E488C087B}"/>
              </a:ext>
            </a:extLst>
          </p:cNvPr>
          <p:cNvSpPr>
            <a:spLocks noChangeArrowheads="1" noChangeShapeType="1" noTextEdit="1"/>
          </p:cNvSpPr>
          <p:nvPr/>
        </p:nvSpPr>
        <p:spPr bwMode="auto">
          <a:xfrm>
            <a:off x="250825" y="260350"/>
            <a:ext cx="3752850" cy="7905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4400" kern="10">
                <a:ln w="9525">
                  <a:solidFill>
                    <a:srgbClr val="3366FF"/>
                  </a:solidFill>
                  <a:round/>
                  <a:headEnd/>
                  <a:tailEnd/>
                </a:ln>
                <a:solidFill>
                  <a:srgbClr val="FFFFFF"/>
                </a:solidFill>
                <a:latin typeface="Arial Black" panose="020B0A04020102020204" pitchFamily="34" charset="0"/>
              </a:rPr>
              <a:t>Morska lilija</a:t>
            </a:r>
          </a:p>
        </p:txBody>
      </p:sp>
      <p:pic>
        <p:nvPicPr>
          <p:cNvPr id="5125" name="Picture 5" descr="Crinoid2">
            <a:extLst>
              <a:ext uri="{FF2B5EF4-FFF2-40B4-BE49-F238E27FC236}">
                <a16:creationId xmlns:a16="http://schemas.microsoft.com/office/drawing/2014/main" id="{329613E7-9C8E-4380-A27C-0B7BB54BD3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333375"/>
            <a:ext cx="4427537" cy="3306763"/>
          </a:xfrm>
          <a:prstGeom prst="rect">
            <a:avLst/>
          </a:prstGeom>
          <a:noFill/>
          <a:extLst>
            <a:ext uri="{909E8E84-426E-40DD-AFC4-6F175D3DCCD1}">
              <a14:hiddenFill xmlns:a14="http://schemas.microsoft.com/office/drawing/2010/main">
                <a:solidFill>
                  <a:srgbClr val="FFFFFF"/>
                </a:solidFill>
              </a14:hiddenFill>
            </a:ext>
          </a:extLst>
        </p:spPr>
      </p:pic>
      <p:sp>
        <p:nvSpPr>
          <p:cNvPr id="5126" name="Text Box 6">
            <a:extLst>
              <a:ext uri="{FF2B5EF4-FFF2-40B4-BE49-F238E27FC236}">
                <a16:creationId xmlns:a16="http://schemas.microsoft.com/office/drawing/2014/main" id="{F88B3817-58B4-43AF-A6EC-F6776EF1515E}"/>
              </a:ext>
            </a:extLst>
          </p:cNvPr>
          <p:cNvSpPr txBox="1">
            <a:spLocks noChangeArrowheads="1"/>
          </p:cNvSpPr>
          <p:nvPr/>
        </p:nvSpPr>
        <p:spPr bwMode="auto">
          <a:xfrm>
            <a:off x="250825" y="1412875"/>
            <a:ext cx="3960813"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Morske lilije imajo vitičaste in glavnikaste členaste krake s številnimi priveski na vsaki strani. Z njimi prestrezajo plankton. Nekatere imajo pecelj, s katerim se pritrjajo na podlago.</a:t>
            </a:r>
          </a:p>
        </p:txBody>
      </p:sp>
      <p:pic>
        <p:nvPicPr>
          <p:cNvPr id="5127" name="Picture 7" descr="Crinoid">
            <a:extLst>
              <a:ext uri="{FF2B5EF4-FFF2-40B4-BE49-F238E27FC236}">
                <a16:creationId xmlns:a16="http://schemas.microsoft.com/office/drawing/2014/main" id="{01D2DE3C-09C9-475E-AEB7-2AF55900B3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448050"/>
            <a:ext cx="4248150" cy="3171825"/>
          </a:xfrm>
          <a:prstGeom prst="rect">
            <a:avLst/>
          </a:prstGeom>
          <a:noFill/>
          <a:extLst>
            <a:ext uri="{909E8E84-426E-40DD-AFC4-6F175D3DCCD1}">
              <a14:hiddenFill xmlns:a14="http://schemas.microsoft.com/office/drawing/2010/main">
                <a:solidFill>
                  <a:srgbClr val="FFFFFF"/>
                </a:solidFill>
              </a14:hiddenFill>
            </a:ext>
          </a:extLst>
        </p:spPr>
      </p:pic>
      <p:sp>
        <p:nvSpPr>
          <p:cNvPr id="5128" name="Text Box 8">
            <a:extLst>
              <a:ext uri="{FF2B5EF4-FFF2-40B4-BE49-F238E27FC236}">
                <a16:creationId xmlns:a16="http://schemas.microsoft.com/office/drawing/2014/main" id="{5C128D82-AB7F-40F1-AB7B-2B5FD58EA59D}"/>
              </a:ext>
            </a:extLst>
          </p:cNvPr>
          <p:cNvSpPr txBox="1">
            <a:spLocks noChangeArrowheads="1"/>
          </p:cNvSpPr>
          <p:nvPr/>
        </p:nvSpPr>
        <p:spPr bwMode="auto">
          <a:xfrm>
            <a:off x="4716463" y="4149725"/>
            <a:ext cx="4103687"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Z njimi prestrezajo plankton. Nekatere imajo pecelj, s katerim se pritrjajo na podlago.</a:t>
            </a:r>
          </a:p>
          <a:p>
            <a:pPr>
              <a:spcBef>
                <a:spcPct val="50000"/>
              </a:spcBef>
            </a:pPr>
            <a:endParaRPr lang="sl-SI" altLang="sl-S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WordArt 4">
            <a:extLst>
              <a:ext uri="{FF2B5EF4-FFF2-40B4-BE49-F238E27FC236}">
                <a16:creationId xmlns:a16="http://schemas.microsoft.com/office/drawing/2014/main" id="{22FBC06D-0A06-48ED-B102-4D686C4D0576}"/>
              </a:ext>
            </a:extLst>
          </p:cNvPr>
          <p:cNvSpPr>
            <a:spLocks noChangeArrowheads="1" noChangeShapeType="1" noTextEdit="1"/>
          </p:cNvSpPr>
          <p:nvPr/>
        </p:nvSpPr>
        <p:spPr bwMode="auto">
          <a:xfrm>
            <a:off x="395288" y="404813"/>
            <a:ext cx="4610100" cy="7905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139"/>
              </a:avLst>
            </a:prstTxWarp>
          </a:bodyPr>
          <a:lstStyle/>
          <a:p>
            <a:pPr algn="ctr"/>
            <a:r>
              <a:rPr lang="sl-SI" sz="4400" kern="10">
                <a:ln w="9525">
                  <a:solidFill>
                    <a:srgbClr val="00CCFF"/>
                  </a:solidFill>
                  <a:round/>
                  <a:headEnd/>
                  <a:tailEnd/>
                </a:ln>
                <a:solidFill>
                  <a:srgbClr val="FFFFFF"/>
                </a:solidFill>
                <a:latin typeface="Arial Black" panose="020B0A04020102020204" pitchFamily="34" charset="0"/>
              </a:rPr>
              <a:t>Veliki kačjerep</a:t>
            </a:r>
          </a:p>
        </p:txBody>
      </p:sp>
      <p:pic>
        <p:nvPicPr>
          <p:cNvPr id="6149" name="Picture 5" descr="kacji-rep">
            <a:extLst>
              <a:ext uri="{FF2B5EF4-FFF2-40B4-BE49-F238E27FC236}">
                <a16:creationId xmlns:a16="http://schemas.microsoft.com/office/drawing/2014/main" id="{1B771720-F940-4F4C-BF92-5EF13D8C55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76450"/>
            <a:ext cx="6588125" cy="4814888"/>
          </a:xfrm>
          <a:prstGeom prst="rect">
            <a:avLst/>
          </a:prstGeom>
          <a:noFill/>
          <a:extLst>
            <a:ext uri="{909E8E84-426E-40DD-AFC4-6F175D3DCCD1}">
              <a14:hiddenFill xmlns:a14="http://schemas.microsoft.com/office/drawing/2010/main">
                <a:solidFill>
                  <a:srgbClr val="FFFFFF"/>
                </a:solidFill>
              </a14:hiddenFill>
            </a:ext>
          </a:extLst>
        </p:spPr>
      </p:pic>
      <p:sp>
        <p:nvSpPr>
          <p:cNvPr id="6150" name="Text Box 6">
            <a:extLst>
              <a:ext uri="{FF2B5EF4-FFF2-40B4-BE49-F238E27FC236}">
                <a16:creationId xmlns:a16="http://schemas.microsoft.com/office/drawing/2014/main" id="{30961372-CD39-417F-B940-0882CFAEFC8E}"/>
              </a:ext>
            </a:extLst>
          </p:cNvPr>
          <p:cNvSpPr txBox="1">
            <a:spLocks noChangeArrowheads="1"/>
          </p:cNvSpPr>
          <p:nvPr/>
        </p:nvSpPr>
        <p:spPr bwMode="auto">
          <a:xfrm>
            <a:off x="5111750" y="1196975"/>
            <a:ext cx="4032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Kraki velikega kačjerepa so lahko dolgi celo 15 cm. Med premikanjem po podlagi krake kačasto zvija.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WordArt 4">
            <a:extLst>
              <a:ext uri="{FF2B5EF4-FFF2-40B4-BE49-F238E27FC236}">
                <a16:creationId xmlns:a16="http://schemas.microsoft.com/office/drawing/2014/main" id="{91E4ED7F-73A5-4F82-A5EF-6035CE8B01B7}"/>
              </a:ext>
            </a:extLst>
          </p:cNvPr>
          <p:cNvSpPr>
            <a:spLocks noChangeArrowheads="1" noChangeShapeType="1" noTextEdit="1"/>
          </p:cNvSpPr>
          <p:nvPr/>
        </p:nvSpPr>
        <p:spPr bwMode="auto">
          <a:xfrm>
            <a:off x="539750" y="260350"/>
            <a:ext cx="5791200" cy="9620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5400" kern="10">
                <a:ln w="9525">
                  <a:solidFill>
                    <a:srgbClr val="00FFFF"/>
                  </a:solidFill>
                  <a:round/>
                  <a:headEnd/>
                  <a:tailEnd/>
                </a:ln>
                <a:solidFill>
                  <a:srgbClr val="FFFFFF"/>
                </a:solidFill>
                <a:latin typeface="Arial Black" panose="020B0A04020102020204" pitchFamily="34" charset="0"/>
              </a:rPr>
              <a:t>Cevasti brizgač</a:t>
            </a:r>
          </a:p>
        </p:txBody>
      </p:sp>
      <p:sp>
        <p:nvSpPr>
          <p:cNvPr id="8197" name="Text Box 5">
            <a:extLst>
              <a:ext uri="{FF2B5EF4-FFF2-40B4-BE49-F238E27FC236}">
                <a16:creationId xmlns:a16="http://schemas.microsoft.com/office/drawing/2014/main" id="{56ED7946-B6DA-4CF8-AEE9-0EC625ADDA01}"/>
              </a:ext>
            </a:extLst>
          </p:cNvPr>
          <p:cNvSpPr txBox="1">
            <a:spLocks noChangeArrowheads="1"/>
          </p:cNvSpPr>
          <p:nvPr/>
        </p:nvSpPr>
        <p:spPr bwMode="auto">
          <a:xfrm>
            <a:off x="468313" y="1268413"/>
            <a:ext cx="82073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Cevasti brizgač lahko zraste tudi čez 30 cm. Ponekod je plitvo peščeno morsko dno polno teh temnih ‘’morskih klobas’’.</a:t>
            </a:r>
          </a:p>
        </p:txBody>
      </p:sp>
      <p:pic>
        <p:nvPicPr>
          <p:cNvPr id="8198" name="Picture 6" descr="untitled45">
            <a:extLst>
              <a:ext uri="{FF2B5EF4-FFF2-40B4-BE49-F238E27FC236}">
                <a16:creationId xmlns:a16="http://schemas.microsoft.com/office/drawing/2014/main" id="{B89607D7-1CBF-4BB1-A3D9-CA222FB1E5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133600"/>
            <a:ext cx="8328025" cy="457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WordArt 4">
            <a:extLst>
              <a:ext uri="{FF2B5EF4-FFF2-40B4-BE49-F238E27FC236}">
                <a16:creationId xmlns:a16="http://schemas.microsoft.com/office/drawing/2014/main" id="{CE5E7FAC-F192-4A26-A284-496135DB5688}"/>
              </a:ext>
            </a:extLst>
          </p:cNvPr>
          <p:cNvSpPr>
            <a:spLocks noChangeArrowheads="1" noChangeShapeType="1" noTextEdit="1"/>
          </p:cNvSpPr>
          <p:nvPr/>
        </p:nvSpPr>
        <p:spPr bwMode="auto">
          <a:xfrm>
            <a:off x="323850" y="260350"/>
            <a:ext cx="6010275" cy="7905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4400" kern="10">
                <a:ln w="9525">
                  <a:solidFill>
                    <a:srgbClr val="33CCCC"/>
                  </a:solidFill>
                  <a:round/>
                  <a:headEnd/>
                  <a:tailEnd/>
                </a:ln>
                <a:solidFill>
                  <a:srgbClr val="FFFFFF"/>
                </a:solidFill>
                <a:latin typeface="Arial Black" panose="020B0A04020102020204" pitchFamily="34" charset="0"/>
              </a:rPr>
              <a:t>Belobodičasti ježek</a:t>
            </a:r>
          </a:p>
        </p:txBody>
      </p:sp>
      <p:pic>
        <p:nvPicPr>
          <p:cNvPr id="9221" name="Picture 5" descr="RtMadona04-big">
            <a:extLst>
              <a:ext uri="{FF2B5EF4-FFF2-40B4-BE49-F238E27FC236}">
                <a16:creationId xmlns:a16="http://schemas.microsoft.com/office/drawing/2014/main" id="{92FF5863-19DE-4F3D-B18C-659142614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738" y="1916113"/>
            <a:ext cx="4892675" cy="4733925"/>
          </a:xfrm>
          <a:prstGeom prst="rect">
            <a:avLst/>
          </a:prstGeom>
          <a:noFill/>
          <a:extLst>
            <a:ext uri="{909E8E84-426E-40DD-AFC4-6F175D3DCCD1}">
              <a14:hiddenFill xmlns:a14="http://schemas.microsoft.com/office/drawing/2010/main">
                <a:solidFill>
                  <a:srgbClr val="FFFFFF"/>
                </a:solidFill>
              </a14:hiddenFill>
            </a:ext>
          </a:extLst>
        </p:spPr>
      </p:pic>
      <p:sp>
        <p:nvSpPr>
          <p:cNvPr id="9222" name="Text Box 6">
            <a:extLst>
              <a:ext uri="{FF2B5EF4-FFF2-40B4-BE49-F238E27FC236}">
                <a16:creationId xmlns:a16="http://schemas.microsoft.com/office/drawing/2014/main" id="{F748DFF9-7F59-4B8D-B019-01CBDA828C1A}"/>
              </a:ext>
            </a:extLst>
          </p:cNvPr>
          <p:cNvSpPr txBox="1">
            <a:spLocks noChangeArrowheads="1"/>
          </p:cNvSpPr>
          <p:nvPr/>
        </p:nvSpPr>
        <p:spPr bwMode="auto">
          <a:xfrm>
            <a:off x="468313" y="2708275"/>
            <a:ext cx="28067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Telo ježkov je največkrat kroglasto. Ježki se lahko premikajo z iztegovanjem vodovodnih nožic in z na ogrodje gibljivo pripetimi bodicami.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WordArt 4">
            <a:extLst>
              <a:ext uri="{FF2B5EF4-FFF2-40B4-BE49-F238E27FC236}">
                <a16:creationId xmlns:a16="http://schemas.microsoft.com/office/drawing/2014/main" id="{DEFD4F31-C4C7-4522-9E3A-F736EFD9211E}"/>
              </a:ext>
            </a:extLst>
          </p:cNvPr>
          <p:cNvSpPr>
            <a:spLocks noChangeArrowheads="1" noChangeShapeType="1" noTextEdit="1"/>
          </p:cNvSpPr>
          <p:nvPr/>
        </p:nvSpPr>
        <p:spPr bwMode="auto">
          <a:xfrm>
            <a:off x="755650" y="692150"/>
            <a:ext cx="7924800" cy="11811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BottomRight">
                <a:rot lat="0" lon="21239999" rev="0"/>
              </a:camera>
              <a:lightRig rig="legacyHarsh3" dir="l"/>
            </a:scene3d>
            <a:sp3d extrusionH="430200" prstMaterial="legacyMatte">
              <a:extrusionClr>
                <a:srgbClr val="C0C0C0"/>
              </a:extrusionClr>
              <a:contourClr>
                <a:srgbClr val="DCEBF5"/>
              </a:contourClr>
            </a:sp3d>
          </a:bodyPr>
          <a:lstStyle/>
          <a:p>
            <a:pPr algn="ctr"/>
            <a:r>
              <a:rPr lang="sl-SI" sz="6600" kern="10">
                <a:ln w="9525">
                  <a:round/>
                  <a:headEnd/>
                  <a:tailEnd/>
                </a:ln>
                <a:gradFill rotWithShape="0">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panose="020B0A04020102020204" pitchFamily="34" charset="0"/>
              </a:rPr>
              <a:t>Emina Hadžić 8.c</a:t>
            </a:r>
          </a:p>
        </p:txBody>
      </p:sp>
      <p:sp>
        <p:nvSpPr>
          <p:cNvPr id="10245" name="WordArt 5">
            <a:extLst>
              <a:ext uri="{FF2B5EF4-FFF2-40B4-BE49-F238E27FC236}">
                <a16:creationId xmlns:a16="http://schemas.microsoft.com/office/drawing/2014/main" id="{86FB7A09-8176-43F6-ADA5-CA0668DED0A0}"/>
              </a:ext>
            </a:extLst>
          </p:cNvPr>
          <p:cNvSpPr>
            <a:spLocks noChangeArrowheads="1" noChangeShapeType="1" noTextEdit="1"/>
          </p:cNvSpPr>
          <p:nvPr/>
        </p:nvSpPr>
        <p:spPr bwMode="auto">
          <a:xfrm>
            <a:off x="539750" y="3500438"/>
            <a:ext cx="8143875" cy="8286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5400"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panose="020B0806030902050204" pitchFamily="34" charset="0"/>
              </a:rPr>
              <a:t>Vir: Učbenik za BIO, internet,...</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359</Words>
  <Application>Microsoft Office PowerPoint</Application>
  <PresentationFormat>On-screen Show (4:3)</PresentationFormat>
  <Paragraphs>22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Comic Sans MS</vt:lpstr>
      <vt:lpstr>Impact</vt:lpstr>
      <vt:lpstr>Times New Roman</vt:lpstr>
      <vt:lpstr>Privzeti načrt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2019-05-30T09:31:49Z</dcterms:created>
  <dcterms:modified xsi:type="dcterms:W3CDTF">2019-05-30T09:31:49Z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