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65" r:id="rId4"/>
    <p:sldId id="258" r:id="rId5"/>
    <p:sldId id="260" r:id="rId6"/>
    <p:sldId id="261" r:id="rId7"/>
    <p:sldId id="262" r:id="rId8"/>
    <p:sldId id="263" r:id="rId9"/>
    <p:sldId id="266" r:id="rId10"/>
    <p:sldId id="268" r:id="rId11"/>
    <p:sldId id="269" r:id="rId12"/>
    <p:sldId id="267" r:id="rId13"/>
    <p:sldId id="276" r:id="rId14"/>
    <p:sldId id="270" r:id="rId15"/>
    <p:sldId id="271" r:id="rId16"/>
    <p:sldId id="272" r:id="rId17"/>
    <p:sldId id="273" r:id="rId18"/>
    <p:sldId id="274" r:id="rId19"/>
    <p:sldId id="275" r:id="rId20"/>
    <p:sldId id="277" r:id="rId21"/>
    <p:sldId id="278" r:id="rId22"/>
    <p:sldId id="280" r:id="rId23"/>
    <p:sldId id="282" r:id="rId24"/>
    <p:sldId id="283" r:id="rId25"/>
    <p:sldId id="284" r:id="rId26"/>
    <p:sldId id="281" r:id="rId27"/>
    <p:sldId id="279" r:id="rId2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4713" autoAdjust="0"/>
  </p:normalViewPr>
  <p:slideViewPr>
    <p:cSldViewPr>
      <p:cViewPr varScale="1">
        <p:scale>
          <a:sx n="106" d="100"/>
          <a:sy n="106" d="100"/>
        </p:scale>
        <p:origin x="186" y="90"/>
      </p:cViewPr>
      <p:guideLst>
        <p:guide orient="horz" pos="2160"/>
        <p:guide pos="2880"/>
      </p:guideLst>
    </p:cSldViewPr>
  </p:slideViewPr>
  <p:outlineViewPr>
    <p:cViewPr>
      <p:scale>
        <a:sx n="33" d="100"/>
        <a:sy n="33" d="100"/>
      </p:scale>
      <p:origin x="48" y="52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5FF73B02-F0E8-4091-9F6B-1463E04BC747}"/>
              </a:ext>
            </a:extLst>
          </p:cNvPr>
          <p:cNvSpPr>
            <a:spLocks noGrp="1"/>
          </p:cNvSpPr>
          <p:nvPr>
            <p:ph type="dt" sz="half" idx="10"/>
          </p:nvPr>
        </p:nvSpPr>
        <p:spPr/>
        <p:txBody>
          <a:bodyPr/>
          <a:lstStyle>
            <a:lvl1pPr>
              <a:defRPr/>
            </a:lvl1pPr>
          </a:lstStyle>
          <a:p>
            <a:pPr>
              <a:defRPr/>
            </a:pPr>
            <a:fld id="{141A354D-25CD-4225-B35D-9A7F5763C646}" type="datetimeFigureOut">
              <a:rPr lang="sl-SI"/>
              <a:pPr>
                <a:defRPr/>
              </a:pPr>
              <a:t>30. 05. 2019</a:t>
            </a:fld>
            <a:endParaRPr lang="sl-SI"/>
          </a:p>
        </p:txBody>
      </p:sp>
      <p:sp>
        <p:nvSpPr>
          <p:cNvPr id="5" name="Ograda noge 4">
            <a:extLst>
              <a:ext uri="{FF2B5EF4-FFF2-40B4-BE49-F238E27FC236}">
                <a16:creationId xmlns:a16="http://schemas.microsoft.com/office/drawing/2014/main" id="{681623D4-5F1D-4CDC-90FE-2E117B975C9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5F3D0C62-8FFB-4576-80AB-40B88FDC04FF}"/>
              </a:ext>
            </a:extLst>
          </p:cNvPr>
          <p:cNvSpPr>
            <a:spLocks noGrp="1"/>
          </p:cNvSpPr>
          <p:nvPr>
            <p:ph type="sldNum" sz="quarter" idx="12"/>
          </p:nvPr>
        </p:nvSpPr>
        <p:spPr/>
        <p:txBody>
          <a:bodyPr/>
          <a:lstStyle>
            <a:lvl1pPr>
              <a:defRPr/>
            </a:lvl1pPr>
          </a:lstStyle>
          <a:p>
            <a:fld id="{3BB92197-F99D-4548-849E-9C1B11819D1C}" type="slidenum">
              <a:rPr lang="sl-SI" altLang="sl-SI"/>
              <a:pPr/>
              <a:t>‹#›</a:t>
            </a:fld>
            <a:endParaRPr lang="sl-SI" altLang="sl-SI"/>
          </a:p>
        </p:txBody>
      </p:sp>
    </p:spTree>
    <p:extLst>
      <p:ext uri="{BB962C8B-B14F-4D97-AF65-F5344CB8AC3E}">
        <p14:creationId xmlns:p14="http://schemas.microsoft.com/office/powerpoint/2010/main" val="395528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634EC863-665F-4A61-A843-F43A5D4375AF}"/>
              </a:ext>
            </a:extLst>
          </p:cNvPr>
          <p:cNvSpPr>
            <a:spLocks noGrp="1"/>
          </p:cNvSpPr>
          <p:nvPr>
            <p:ph type="dt" sz="half" idx="10"/>
          </p:nvPr>
        </p:nvSpPr>
        <p:spPr/>
        <p:txBody>
          <a:bodyPr/>
          <a:lstStyle>
            <a:lvl1pPr>
              <a:defRPr/>
            </a:lvl1pPr>
          </a:lstStyle>
          <a:p>
            <a:pPr>
              <a:defRPr/>
            </a:pPr>
            <a:fld id="{00935BF1-EDA0-4ED2-9A2D-4D438F3248AC}" type="datetimeFigureOut">
              <a:rPr lang="sl-SI"/>
              <a:pPr>
                <a:defRPr/>
              </a:pPr>
              <a:t>30. 05. 2019</a:t>
            </a:fld>
            <a:endParaRPr lang="sl-SI"/>
          </a:p>
        </p:txBody>
      </p:sp>
      <p:sp>
        <p:nvSpPr>
          <p:cNvPr id="5" name="Ograda noge 4">
            <a:extLst>
              <a:ext uri="{FF2B5EF4-FFF2-40B4-BE49-F238E27FC236}">
                <a16:creationId xmlns:a16="http://schemas.microsoft.com/office/drawing/2014/main" id="{AA629767-BEBF-4834-8295-C57C3238250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FBAFD6C-6207-4AB5-8C21-3667DBA8EE38}"/>
              </a:ext>
            </a:extLst>
          </p:cNvPr>
          <p:cNvSpPr>
            <a:spLocks noGrp="1"/>
          </p:cNvSpPr>
          <p:nvPr>
            <p:ph type="sldNum" sz="quarter" idx="12"/>
          </p:nvPr>
        </p:nvSpPr>
        <p:spPr/>
        <p:txBody>
          <a:bodyPr/>
          <a:lstStyle>
            <a:lvl1pPr>
              <a:defRPr/>
            </a:lvl1pPr>
          </a:lstStyle>
          <a:p>
            <a:fld id="{A59B7BF3-6E9D-4FFF-9932-103004F02290}" type="slidenum">
              <a:rPr lang="sl-SI" altLang="sl-SI"/>
              <a:pPr/>
              <a:t>‹#›</a:t>
            </a:fld>
            <a:endParaRPr lang="sl-SI" altLang="sl-SI"/>
          </a:p>
        </p:txBody>
      </p:sp>
    </p:spTree>
    <p:extLst>
      <p:ext uri="{BB962C8B-B14F-4D97-AF65-F5344CB8AC3E}">
        <p14:creationId xmlns:p14="http://schemas.microsoft.com/office/powerpoint/2010/main" val="336339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B04BA648-0600-4C6D-803B-3DFA48D34935}"/>
              </a:ext>
            </a:extLst>
          </p:cNvPr>
          <p:cNvSpPr>
            <a:spLocks noGrp="1"/>
          </p:cNvSpPr>
          <p:nvPr>
            <p:ph type="dt" sz="half" idx="10"/>
          </p:nvPr>
        </p:nvSpPr>
        <p:spPr/>
        <p:txBody>
          <a:bodyPr/>
          <a:lstStyle>
            <a:lvl1pPr>
              <a:defRPr/>
            </a:lvl1pPr>
          </a:lstStyle>
          <a:p>
            <a:pPr>
              <a:defRPr/>
            </a:pPr>
            <a:fld id="{5906AC5C-0DE3-4C64-B744-D3D55B951E49}" type="datetimeFigureOut">
              <a:rPr lang="sl-SI"/>
              <a:pPr>
                <a:defRPr/>
              </a:pPr>
              <a:t>30. 05. 2019</a:t>
            </a:fld>
            <a:endParaRPr lang="sl-SI"/>
          </a:p>
        </p:txBody>
      </p:sp>
      <p:sp>
        <p:nvSpPr>
          <p:cNvPr id="5" name="Ograda noge 4">
            <a:extLst>
              <a:ext uri="{FF2B5EF4-FFF2-40B4-BE49-F238E27FC236}">
                <a16:creationId xmlns:a16="http://schemas.microsoft.com/office/drawing/2014/main" id="{F69731B3-E87E-4B14-B19C-7CD57F8150E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5EA9C12C-9669-4A2A-8BAA-832521BE5BEE}"/>
              </a:ext>
            </a:extLst>
          </p:cNvPr>
          <p:cNvSpPr>
            <a:spLocks noGrp="1"/>
          </p:cNvSpPr>
          <p:nvPr>
            <p:ph type="sldNum" sz="quarter" idx="12"/>
          </p:nvPr>
        </p:nvSpPr>
        <p:spPr/>
        <p:txBody>
          <a:bodyPr/>
          <a:lstStyle>
            <a:lvl1pPr>
              <a:defRPr/>
            </a:lvl1pPr>
          </a:lstStyle>
          <a:p>
            <a:fld id="{BE3D66AA-A461-4BE3-99EB-A41E5E239F4C}" type="slidenum">
              <a:rPr lang="sl-SI" altLang="sl-SI"/>
              <a:pPr/>
              <a:t>‹#›</a:t>
            </a:fld>
            <a:endParaRPr lang="sl-SI" altLang="sl-SI"/>
          </a:p>
        </p:txBody>
      </p:sp>
    </p:spTree>
    <p:extLst>
      <p:ext uri="{BB962C8B-B14F-4D97-AF65-F5344CB8AC3E}">
        <p14:creationId xmlns:p14="http://schemas.microsoft.com/office/powerpoint/2010/main" val="8433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3044D675-8481-46E2-8CEC-0BD9DEC2B344}"/>
              </a:ext>
            </a:extLst>
          </p:cNvPr>
          <p:cNvSpPr>
            <a:spLocks noGrp="1"/>
          </p:cNvSpPr>
          <p:nvPr>
            <p:ph type="dt" sz="half" idx="10"/>
          </p:nvPr>
        </p:nvSpPr>
        <p:spPr/>
        <p:txBody>
          <a:bodyPr/>
          <a:lstStyle>
            <a:lvl1pPr>
              <a:defRPr/>
            </a:lvl1pPr>
          </a:lstStyle>
          <a:p>
            <a:pPr>
              <a:defRPr/>
            </a:pPr>
            <a:fld id="{FE42ECE6-6159-436D-A596-D4A9B2CB4050}" type="datetimeFigureOut">
              <a:rPr lang="sl-SI"/>
              <a:pPr>
                <a:defRPr/>
              </a:pPr>
              <a:t>30. 05. 2019</a:t>
            </a:fld>
            <a:endParaRPr lang="sl-SI"/>
          </a:p>
        </p:txBody>
      </p:sp>
      <p:sp>
        <p:nvSpPr>
          <p:cNvPr id="5" name="Ograda noge 4">
            <a:extLst>
              <a:ext uri="{FF2B5EF4-FFF2-40B4-BE49-F238E27FC236}">
                <a16:creationId xmlns:a16="http://schemas.microsoft.com/office/drawing/2014/main" id="{081F5FEC-8A5C-4F9E-B167-E8C48DC53B0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93DD9419-279D-4D44-A4E1-E2AFF4EBB5FA}"/>
              </a:ext>
            </a:extLst>
          </p:cNvPr>
          <p:cNvSpPr>
            <a:spLocks noGrp="1"/>
          </p:cNvSpPr>
          <p:nvPr>
            <p:ph type="sldNum" sz="quarter" idx="12"/>
          </p:nvPr>
        </p:nvSpPr>
        <p:spPr/>
        <p:txBody>
          <a:bodyPr/>
          <a:lstStyle>
            <a:lvl1pPr>
              <a:defRPr/>
            </a:lvl1pPr>
          </a:lstStyle>
          <a:p>
            <a:fld id="{174BE8AC-E75A-4280-818E-64E8D6C0E769}" type="slidenum">
              <a:rPr lang="sl-SI" altLang="sl-SI"/>
              <a:pPr/>
              <a:t>‹#›</a:t>
            </a:fld>
            <a:endParaRPr lang="sl-SI" altLang="sl-SI"/>
          </a:p>
        </p:txBody>
      </p:sp>
    </p:spTree>
    <p:extLst>
      <p:ext uri="{BB962C8B-B14F-4D97-AF65-F5344CB8AC3E}">
        <p14:creationId xmlns:p14="http://schemas.microsoft.com/office/powerpoint/2010/main" val="321512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7A727997-EAE7-409F-ACF8-41CE2235A3C7}"/>
              </a:ext>
            </a:extLst>
          </p:cNvPr>
          <p:cNvSpPr>
            <a:spLocks noGrp="1"/>
          </p:cNvSpPr>
          <p:nvPr>
            <p:ph type="dt" sz="half" idx="10"/>
          </p:nvPr>
        </p:nvSpPr>
        <p:spPr/>
        <p:txBody>
          <a:bodyPr/>
          <a:lstStyle>
            <a:lvl1pPr>
              <a:defRPr/>
            </a:lvl1pPr>
          </a:lstStyle>
          <a:p>
            <a:pPr>
              <a:defRPr/>
            </a:pPr>
            <a:fld id="{833BCDA5-E2B7-401F-BDDA-3A49B7C55773}" type="datetimeFigureOut">
              <a:rPr lang="sl-SI"/>
              <a:pPr>
                <a:defRPr/>
              </a:pPr>
              <a:t>30. 05. 2019</a:t>
            </a:fld>
            <a:endParaRPr lang="sl-SI"/>
          </a:p>
        </p:txBody>
      </p:sp>
      <p:sp>
        <p:nvSpPr>
          <p:cNvPr id="5" name="Ograda noge 4">
            <a:extLst>
              <a:ext uri="{FF2B5EF4-FFF2-40B4-BE49-F238E27FC236}">
                <a16:creationId xmlns:a16="http://schemas.microsoft.com/office/drawing/2014/main" id="{631CEC44-0B10-458C-B781-578B1D50542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7FE19A5-2A13-4A95-AE06-548C7DDF6FC1}"/>
              </a:ext>
            </a:extLst>
          </p:cNvPr>
          <p:cNvSpPr>
            <a:spLocks noGrp="1"/>
          </p:cNvSpPr>
          <p:nvPr>
            <p:ph type="sldNum" sz="quarter" idx="12"/>
          </p:nvPr>
        </p:nvSpPr>
        <p:spPr/>
        <p:txBody>
          <a:bodyPr/>
          <a:lstStyle>
            <a:lvl1pPr>
              <a:defRPr/>
            </a:lvl1pPr>
          </a:lstStyle>
          <a:p>
            <a:fld id="{345EABCB-86F6-4193-A8E2-C345E770F033}" type="slidenum">
              <a:rPr lang="sl-SI" altLang="sl-SI"/>
              <a:pPr/>
              <a:t>‹#›</a:t>
            </a:fld>
            <a:endParaRPr lang="sl-SI" altLang="sl-SI"/>
          </a:p>
        </p:txBody>
      </p:sp>
    </p:spTree>
    <p:extLst>
      <p:ext uri="{BB962C8B-B14F-4D97-AF65-F5344CB8AC3E}">
        <p14:creationId xmlns:p14="http://schemas.microsoft.com/office/powerpoint/2010/main" val="270998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B91DB055-A181-4C7C-AFE4-3DA58B9D6162}"/>
              </a:ext>
            </a:extLst>
          </p:cNvPr>
          <p:cNvSpPr>
            <a:spLocks noGrp="1"/>
          </p:cNvSpPr>
          <p:nvPr>
            <p:ph type="dt" sz="half" idx="10"/>
          </p:nvPr>
        </p:nvSpPr>
        <p:spPr/>
        <p:txBody>
          <a:bodyPr/>
          <a:lstStyle>
            <a:lvl1pPr>
              <a:defRPr/>
            </a:lvl1pPr>
          </a:lstStyle>
          <a:p>
            <a:pPr>
              <a:defRPr/>
            </a:pPr>
            <a:fld id="{61E51151-491F-4EF7-ADB5-7E8784C67509}" type="datetimeFigureOut">
              <a:rPr lang="sl-SI"/>
              <a:pPr>
                <a:defRPr/>
              </a:pPr>
              <a:t>30. 05. 2019</a:t>
            </a:fld>
            <a:endParaRPr lang="sl-SI"/>
          </a:p>
        </p:txBody>
      </p:sp>
      <p:sp>
        <p:nvSpPr>
          <p:cNvPr id="6" name="Ograda noge 4">
            <a:extLst>
              <a:ext uri="{FF2B5EF4-FFF2-40B4-BE49-F238E27FC236}">
                <a16:creationId xmlns:a16="http://schemas.microsoft.com/office/drawing/2014/main" id="{23896091-B172-42C6-A002-C4AF18210E60}"/>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5AED64A2-91AA-442A-B6AD-7C6B4B1DF80B}"/>
              </a:ext>
            </a:extLst>
          </p:cNvPr>
          <p:cNvSpPr>
            <a:spLocks noGrp="1"/>
          </p:cNvSpPr>
          <p:nvPr>
            <p:ph type="sldNum" sz="quarter" idx="12"/>
          </p:nvPr>
        </p:nvSpPr>
        <p:spPr/>
        <p:txBody>
          <a:bodyPr/>
          <a:lstStyle>
            <a:lvl1pPr>
              <a:defRPr/>
            </a:lvl1pPr>
          </a:lstStyle>
          <a:p>
            <a:fld id="{855E9E2D-DCB7-40B4-AFAC-12926E0A2312}" type="slidenum">
              <a:rPr lang="sl-SI" altLang="sl-SI"/>
              <a:pPr/>
              <a:t>‹#›</a:t>
            </a:fld>
            <a:endParaRPr lang="sl-SI" altLang="sl-SI"/>
          </a:p>
        </p:txBody>
      </p:sp>
    </p:spTree>
    <p:extLst>
      <p:ext uri="{BB962C8B-B14F-4D97-AF65-F5344CB8AC3E}">
        <p14:creationId xmlns:p14="http://schemas.microsoft.com/office/powerpoint/2010/main" val="215329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297F6D77-26A6-4CC4-A848-5B9E51782174}"/>
              </a:ext>
            </a:extLst>
          </p:cNvPr>
          <p:cNvSpPr>
            <a:spLocks noGrp="1"/>
          </p:cNvSpPr>
          <p:nvPr>
            <p:ph type="dt" sz="half" idx="10"/>
          </p:nvPr>
        </p:nvSpPr>
        <p:spPr/>
        <p:txBody>
          <a:bodyPr/>
          <a:lstStyle>
            <a:lvl1pPr>
              <a:defRPr/>
            </a:lvl1pPr>
          </a:lstStyle>
          <a:p>
            <a:pPr>
              <a:defRPr/>
            </a:pPr>
            <a:fld id="{A0D5D246-DB30-4329-B895-111D8AF3C813}" type="datetimeFigureOut">
              <a:rPr lang="sl-SI"/>
              <a:pPr>
                <a:defRPr/>
              </a:pPr>
              <a:t>30. 05. 2019</a:t>
            </a:fld>
            <a:endParaRPr lang="sl-SI"/>
          </a:p>
        </p:txBody>
      </p:sp>
      <p:sp>
        <p:nvSpPr>
          <p:cNvPr id="8" name="Ograda noge 4">
            <a:extLst>
              <a:ext uri="{FF2B5EF4-FFF2-40B4-BE49-F238E27FC236}">
                <a16:creationId xmlns:a16="http://schemas.microsoft.com/office/drawing/2014/main" id="{D486D168-0502-4A83-B621-63F4F6BBFC8D}"/>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9ACA60F5-E76B-4EC4-85A1-768E8B561798}"/>
              </a:ext>
            </a:extLst>
          </p:cNvPr>
          <p:cNvSpPr>
            <a:spLocks noGrp="1"/>
          </p:cNvSpPr>
          <p:nvPr>
            <p:ph type="sldNum" sz="quarter" idx="12"/>
          </p:nvPr>
        </p:nvSpPr>
        <p:spPr/>
        <p:txBody>
          <a:bodyPr/>
          <a:lstStyle>
            <a:lvl1pPr>
              <a:defRPr/>
            </a:lvl1pPr>
          </a:lstStyle>
          <a:p>
            <a:fld id="{D4C97D48-08EA-46BE-BC06-334F336FBAAC}" type="slidenum">
              <a:rPr lang="sl-SI" altLang="sl-SI"/>
              <a:pPr/>
              <a:t>‹#›</a:t>
            </a:fld>
            <a:endParaRPr lang="sl-SI" altLang="sl-SI"/>
          </a:p>
        </p:txBody>
      </p:sp>
    </p:spTree>
    <p:extLst>
      <p:ext uri="{BB962C8B-B14F-4D97-AF65-F5344CB8AC3E}">
        <p14:creationId xmlns:p14="http://schemas.microsoft.com/office/powerpoint/2010/main" val="302504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9A48B7FA-E2EB-4B58-9B35-F2E47BC3F91F}"/>
              </a:ext>
            </a:extLst>
          </p:cNvPr>
          <p:cNvSpPr>
            <a:spLocks noGrp="1"/>
          </p:cNvSpPr>
          <p:nvPr>
            <p:ph type="dt" sz="half" idx="10"/>
          </p:nvPr>
        </p:nvSpPr>
        <p:spPr/>
        <p:txBody>
          <a:bodyPr/>
          <a:lstStyle>
            <a:lvl1pPr>
              <a:defRPr/>
            </a:lvl1pPr>
          </a:lstStyle>
          <a:p>
            <a:pPr>
              <a:defRPr/>
            </a:pPr>
            <a:fld id="{0420AA28-E381-4B84-8F13-D23A46371948}" type="datetimeFigureOut">
              <a:rPr lang="sl-SI"/>
              <a:pPr>
                <a:defRPr/>
              </a:pPr>
              <a:t>30. 05. 2019</a:t>
            </a:fld>
            <a:endParaRPr lang="sl-SI"/>
          </a:p>
        </p:txBody>
      </p:sp>
      <p:sp>
        <p:nvSpPr>
          <p:cNvPr id="4" name="Ograda noge 4">
            <a:extLst>
              <a:ext uri="{FF2B5EF4-FFF2-40B4-BE49-F238E27FC236}">
                <a16:creationId xmlns:a16="http://schemas.microsoft.com/office/drawing/2014/main" id="{3F8FEB1C-7989-4289-BFB6-05884D1B8C34}"/>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2BC2B64C-0D3C-491B-814C-CF8BF940A135}"/>
              </a:ext>
            </a:extLst>
          </p:cNvPr>
          <p:cNvSpPr>
            <a:spLocks noGrp="1"/>
          </p:cNvSpPr>
          <p:nvPr>
            <p:ph type="sldNum" sz="quarter" idx="12"/>
          </p:nvPr>
        </p:nvSpPr>
        <p:spPr/>
        <p:txBody>
          <a:bodyPr/>
          <a:lstStyle>
            <a:lvl1pPr>
              <a:defRPr/>
            </a:lvl1pPr>
          </a:lstStyle>
          <a:p>
            <a:fld id="{F979E40B-0BF3-4E1D-8CAB-A461B20A945B}" type="slidenum">
              <a:rPr lang="sl-SI" altLang="sl-SI"/>
              <a:pPr/>
              <a:t>‹#›</a:t>
            </a:fld>
            <a:endParaRPr lang="sl-SI" altLang="sl-SI"/>
          </a:p>
        </p:txBody>
      </p:sp>
    </p:spTree>
    <p:extLst>
      <p:ext uri="{BB962C8B-B14F-4D97-AF65-F5344CB8AC3E}">
        <p14:creationId xmlns:p14="http://schemas.microsoft.com/office/powerpoint/2010/main" val="36520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DCF2438A-7AE2-4E1F-A540-84029A077C74}"/>
              </a:ext>
            </a:extLst>
          </p:cNvPr>
          <p:cNvSpPr>
            <a:spLocks noGrp="1"/>
          </p:cNvSpPr>
          <p:nvPr>
            <p:ph type="dt" sz="half" idx="10"/>
          </p:nvPr>
        </p:nvSpPr>
        <p:spPr/>
        <p:txBody>
          <a:bodyPr/>
          <a:lstStyle>
            <a:lvl1pPr>
              <a:defRPr/>
            </a:lvl1pPr>
          </a:lstStyle>
          <a:p>
            <a:pPr>
              <a:defRPr/>
            </a:pPr>
            <a:fld id="{D3CBD578-6A3E-449B-8545-8E5BEFCE1DA9}" type="datetimeFigureOut">
              <a:rPr lang="sl-SI"/>
              <a:pPr>
                <a:defRPr/>
              </a:pPr>
              <a:t>30. 05. 2019</a:t>
            </a:fld>
            <a:endParaRPr lang="sl-SI"/>
          </a:p>
        </p:txBody>
      </p:sp>
      <p:sp>
        <p:nvSpPr>
          <p:cNvPr id="3" name="Ograda noge 4">
            <a:extLst>
              <a:ext uri="{FF2B5EF4-FFF2-40B4-BE49-F238E27FC236}">
                <a16:creationId xmlns:a16="http://schemas.microsoft.com/office/drawing/2014/main" id="{325CEF54-00A9-4D2F-B29C-5F155E56D62F}"/>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F0F0A836-C969-445D-9B4A-2B14401F13BB}"/>
              </a:ext>
            </a:extLst>
          </p:cNvPr>
          <p:cNvSpPr>
            <a:spLocks noGrp="1"/>
          </p:cNvSpPr>
          <p:nvPr>
            <p:ph type="sldNum" sz="quarter" idx="12"/>
          </p:nvPr>
        </p:nvSpPr>
        <p:spPr/>
        <p:txBody>
          <a:bodyPr/>
          <a:lstStyle>
            <a:lvl1pPr>
              <a:defRPr/>
            </a:lvl1pPr>
          </a:lstStyle>
          <a:p>
            <a:fld id="{DDD83180-5295-4DB0-B7FB-8563E4F1C4C6}" type="slidenum">
              <a:rPr lang="sl-SI" altLang="sl-SI"/>
              <a:pPr/>
              <a:t>‹#›</a:t>
            </a:fld>
            <a:endParaRPr lang="sl-SI" altLang="sl-SI"/>
          </a:p>
        </p:txBody>
      </p:sp>
    </p:spTree>
    <p:extLst>
      <p:ext uri="{BB962C8B-B14F-4D97-AF65-F5344CB8AC3E}">
        <p14:creationId xmlns:p14="http://schemas.microsoft.com/office/powerpoint/2010/main" val="410409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B082BF2C-9CAB-482F-BEF1-07BE822B915C}"/>
              </a:ext>
            </a:extLst>
          </p:cNvPr>
          <p:cNvSpPr>
            <a:spLocks noGrp="1"/>
          </p:cNvSpPr>
          <p:nvPr>
            <p:ph type="dt" sz="half" idx="10"/>
          </p:nvPr>
        </p:nvSpPr>
        <p:spPr/>
        <p:txBody>
          <a:bodyPr/>
          <a:lstStyle>
            <a:lvl1pPr>
              <a:defRPr/>
            </a:lvl1pPr>
          </a:lstStyle>
          <a:p>
            <a:pPr>
              <a:defRPr/>
            </a:pPr>
            <a:fld id="{DB0A7BC9-82B9-4523-AD4F-8F93FBF8B6A4}" type="datetimeFigureOut">
              <a:rPr lang="sl-SI"/>
              <a:pPr>
                <a:defRPr/>
              </a:pPr>
              <a:t>30. 05. 2019</a:t>
            </a:fld>
            <a:endParaRPr lang="sl-SI"/>
          </a:p>
        </p:txBody>
      </p:sp>
      <p:sp>
        <p:nvSpPr>
          <p:cNvPr id="6" name="Ograda noge 4">
            <a:extLst>
              <a:ext uri="{FF2B5EF4-FFF2-40B4-BE49-F238E27FC236}">
                <a16:creationId xmlns:a16="http://schemas.microsoft.com/office/drawing/2014/main" id="{0219448B-DAE0-40B9-8BCB-81637010D456}"/>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C30648CA-88E5-499B-8898-7A82F6D5C1EC}"/>
              </a:ext>
            </a:extLst>
          </p:cNvPr>
          <p:cNvSpPr>
            <a:spLocks noGrp="1"/>
          </p:cNvSpPr>
          <p:nvPr>
            <p:ph type="sldNum" sz="quarter" idx="12"/>
          </p:nvPr>
        </p:nvSpPr>
        <p:spPr/>
        <p:txBody>
          <a:bodyPr/>
          <a:lstStyle>
            <a:lvl1pPr>
              <a:defRPr/>
            </a:lvl1pPr>
          </a:lstStyle>
          <a:p>
            <a:fld id="{BF4271F5-9075-4815-AB25-CE428B5164B6}" type="slidenum">
              <a:rPr lang="sl-SI" altLang="sl-SI"/>
              <a:pPr/>
              <a:t>‹#›</a:t>
            </a:fld>
            <a:endParaRPr lang="sl-SI" altLang="sl-SI"/>
          </a:p>
        </p:txBody>
      </p:sp>
    </p:spTree>
    <p:extLst>
      <p:ext uri="{BB962C8B-B14F-4D97-AF65-F5344CB8AC3E}">
        <p14:creationId xmlns:p14="http://schemas.microsoft.com/office/powerpoint/2010/main" val="198357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8919416A-5008-4AEE-9ADB-240118D07116}"/>
              </a:ext>
            </a:extLst>
          </p:cNvPr>
          <p:cNvSpPr>
            <a:spLocks noGrp="1"/>
          </p:cNvSpPr>
          <p:nvPr>
            <p:ph type="dt" sz="half" idx="10"/>
          </p:nvPr>
        </p:nvSpPr>
        <p:spPr/>
        <p:txBody>
          <a:bodyPr/>
          <a:lstStyle>
            <a:lvl1pPr>
              <a:defRPr/>
            </a:lvl1pPr>
          </a:lstStyle>
          <a:p>
            <a:pPr>
              <a:defRPr/>
            </a:pPr>
            <a:fld id="{067D2F38-6433-4BC2-926C-3124E7311722}" type="datetimeFigureOut">
              <a:rPr lang="sl-SI"/>
              <a:pPr>
                <a:defRPr/>
              </a:pPr>
              <a:t>30. 05. 2019</a:t>
            </a:fld>
            <a:endParaRPr lang="sl-SI"/>
          </a:p>
        </p:txBody>
      </p:sp>
      <p:sp>
        <p:nvSpPr>
          <p:cNvPr id="6" name="Ograda noge 4">
            <a:extLst>
              <a:ext uri="{FF2B5EF4-FFF2-40B4-BE49-F238E27FC236}">
                <a16:creationId xmlns:a16="http://schemas.microsoft.com/office/drawing/2014/main" id="{CA164B7A-368E-4E9B-99FD-2B474A551E2E}"/>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C7C73EED-A08B-426F-ACDB-200F460C8228}"/>
              </a:ext>
            </a:extLst>
          </p:cNvPr>
          <p:cNvSpPr>
            <a:spLocks noGrp="1"/>
          </p:cNvSpPr>
          <p:nvPr>
            <p:ph type="sldNum" sz="quarter" idx="12"/>
          </p:nvPr>
        </p:nvSpPr>
        <p:spPr/>
        <p:txBody>
          <a:bodyPr/>
          <a:lstStyle>
            <a:lvl1pPr>
              <a:defRPr/>
            </a:lvl1pPr>
          </a:lstStyle>
          <a:p>
            <a:fld id="{8F248971-8A98-46C5-8062-14F2D58F4F19}" type="slidenum">
              <a:rPr lang="sl-SI" altLang="sl-SI"/>
              <a:pPr/>
              <a:t>‹#›</a:t>
            </a:fld>
            <a:endParaRPr lang="sl-SI" altLang="sl-SI"/>
          </a:p>
        </p:txBody>
      </p:sp>
    </p:spTree>
    <p:extLst>
      <p:ext uri="{BB962C8B-B14F-4D97-AF65-F5344CB8AC3E}">
        <p14:creationId xmlns:p14="http://schemas.microsoft.com/office/powerpoint/2010/main" val="237366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90263F4C-F017-49C0-A8B1-87F0364B971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0C5BCAE1-5A7B-43DA-941F-5227CF6705E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E2861C43-1650-4D48-B95B-E51E096884C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20E83CE-A392-4121-8766-4C3B4589E7E8}" type="datetimeFigureOut">
              <a:rPr lang="sl-SI"/>
              <a:pPr>
                <a:defRPr/>
              </a:pPr>
              <a:t>30. 05. 2019</a:t>
            </a:fld>
            <a:endParaRPr lang="sl-SI"/>
          </a:p>
        </p:txBody>
      </p:sp>
      <p:sp>
        <p:nvSpPr>
          <p:cNvPr id="5" name="Ograda noge 4">
            <a:extLst>
              <a:ext uri="{FF2B5EF4-FFF2-40B4-BE49-F238E27FC236}">
                <a16:creationId xmlns:a16="http://schemas.microsoft.com/office/drawing/2014/main" id="{9E3FEA9D-EE12-4B33-8DD8-8C6326F53A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8A53290A-F3E8-4EF2-9C4F-C2485EC1AB6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3129152-69C3-4AC6-AE69-15FACF7251C3}"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upload.wikimedia.org/wikipedia/commons/d/d3/ZL_ursus_arctos.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si/url?sa=i&amp;rct=j&amp;q=rjavi+medved&amp;source=images&amp;cd=&amp;cad=rja&amp;docid=xlaa9W8vevtIdM&amp;tbnid=CaPyGMqtnmeucM:&amp;ved=0CAUQjRw&amp;url=http://hyde-park.si/forums/t/4630.aspx&amp;ei=Q9BuUb6jK87ntQab4ICoBA&amp;psig=AFQjCNGmnNO0Ta3WihOeig35xL5A9-lMBg&amp;ust=1366303166957048"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upload.wikimedia.org/wikipedia/commons/f/f5/Bear-footprint.jp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si/url?sa=i&amp;rct=j&amp;q=ma%C4%8Dji+panda&amp;source=images&amp;cd=&amp;cad=rja&amp;docid=q8nAwHOWhaycMM&amp;tbnid=7aRzj-5JuxPKcM:&amp;ved=0CAUQjRw&amp;url=http://sl.wikipedia.org/wiki/Ma%C4%8Dji_panda&amp;ei=QNJuUcj_M8fBtAaV-oDwBg&amp;psig=AFQjCNFGZT1dvivALl7abHDI2yzNDDLnuw&amp;ust=1366303670756238" TargetMode="External"/><Relationship Id="rId1" Type="http://schemas.openxmlformats.org/officeDocument/2006/relationships/slideLayout" Target="../slideLayouts/slideLayout7.xml"/><Relationship Id="rId6" Type="http://schemas.openxmlformats.org/officeDocument/2006/relationships/hyperlink" Target="http://www.google.si/url?sa=i&amp;rct=j&amp;q=ma%C4%8Dji+panda&amp;source=images&amp;cd=&amp;cad=rja&amp;docid=mVVKkoZ-28uPcM&amp;tbnid=IgPbIuGPTehURM:&amp;ved=0CAUQjRw&amp;url=http://trendi.finance.si/361248/Ljubljanski-%C5%BEivalski-vrt-bogatej%C5%A1i-za-ma%C4%8Djega-pando&amp;ei=bNJuUcaIIsnkswb5qoGYCA&amp;psig=AFQjCNFGZT1dvivALl7abHDI2yzNDDLnuw&amp;ust=1366303670756238" TargetMode="External"/><Relationship Id="rId5" Type="http://schemas.openxmlformats.org/officeDocument/2006/relationships/image" Target="../media/image24.jpeg"/><Relationship Id="rId4" Type="http://schemas.openxmlformats.org/officeDocument/2006/relationships/hyperlink" Target="http://www.google.si/url?sa=i&amp;rct=j&amp;q=ma%C4%8Dji+panda&amp;source=images&amp;cd=&amp;cad=rja&amp;docid=2CjdWADev8i7ZM&amp;tbnid=xcWOwxj1YSQz1M:&amp;ved=0CAUQjRw&amp;url=http://www.mojefotke.si/photo/index/id/3207&amp;ei=U9JuUZjyPMTXtAaiqICgBw&amp;psig=AFQjCNFGZT1dvivALl7abHDI2yzNDDLnuw&amp;ust=136630367075623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upload.wikimedia.org/wikipedia/commons/3/3c/Giant_Panda_2004-03-2.jpg" TargetMode="Externa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l.wikipedia.org/wiki/Slika:Mapa_distribuicao_Ailuropoda_melanoleuca.png" TargetMode="Externa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l.wikipedia.org/wiki/Slika:Lightmatter_panda.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si/url?sa=i&amp;rct=j&amp;q=medvedi+se+igrajo&amp;source=images&amp;cd=&amp;cad=rja&amp;docid=7ELh1kK0X4oRqM&amp;tbnid=ODL3PLseS30-bM:&amp;ved=0CAUQjRw&amp;url=http://www.mycity.rs/Fotografija/Slike-zivotinja_5.html&amp;ei=6CCJUb7DCISX1AWw7IHoCQ&amp;psig=AFQjCNHaiypkA-nL1UT2hxB48HSGXxn8zg&amp;ust=1368027745467377"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si/url?sa=i&amp;rct=j&amp;q=medvedi&amp;source=images&amp;cd=&amp;cad=rja&amp;docid=iQPrDZLLcASBwM&amp;tbnid=8VbT4q7cnZcQ_M:&amp;ved=0CAUQjRw&amp;url=http://shockwave.wz.cz/pozadi.html&amp;ei=GSGJUdn1KqGn0QX1gIEg&amp;psig=AFQjCNGtrrN02SRCmewRNDtOMOaUd_WTMA&amp;ust=1368027686787182"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si/url?sa=i&amp;rct=j&amp;q=koati&amp;source=images&amp;cd=&amp;cad=rja&amp;docid=-5llA2UxsnJI2M&amp;tbnid=0MhGP-NxE_ZncM:&amp;ved=0CAUQjRw&amp;url=http://www.hidephotography.com/getpage.php?pg=search&amp;sr=Nasua%20narica&amp;ei=LCKJUeToK6nX0QWRr4GgCA&amp;psig=AFQjCNGd9Fm76KT9IjDwR1yHc-wEJFDSjQ&amp;ust=1368028047521652"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Naslov 1">
            <a:extLst>
              <a:ext uri="{FF2B5EF4-FFF2-40B4-BE49-F238E27FC236}">
                <a16:creationId xmlns:a16="http://schemas.microsoft.com/office/drawing/2014/main" id="{25B74486-8010-4E2D-886D-B8BFB0809A8E}"/>
              </a:ext>
            </a:extLst>
          </p:cNvPr>
          <p:cNvSpPr>
            <a:spLocks noGrp="1"/>
          </p:cNvSpPr>
          <p:nvPr>
            <p:ph type="ctrTitle"/>
          </p:nvPr>
        </p:nvSpPr>
        <p:spPr>
          <a:xfrm>
            <a:off x="571500" y="214313"/>
            <a:ext cx="7772400" cy="1470025"/>
          </a:xfrm>
        </p:spPr>
        <p:txBody>
          <a:bodyPr/>
          <a:lstStyle/>
          <a:p>
            <a:r>
              <a:rPr lang="sl-SI" altLang="sl-SI" b="1">
                <a:solidFill>
                  <a:schemeClr val="bg1"/>
                </a:solidFill>
              </a:rPr>
              <a:t>MEDVEDI</a:t>
            </a:r>
          </a:p>
        </p:txBody>
      </p:sp>
      <p:sp>
        <p:nvSpPr>
          <p:cNvPr id="3" name="Podnaslov 2">
            <a:extLst>
              <a:ext uri="{FF2B5EF4-FFF2-40B4-BE49-F238E27FC236}">
                <a16:creationId xmlns:a16="http://schemas.microsoft.com/office/drawing/2014/main" id="{539D2DDC-BD0D-45EC-A0F9-3AD9D87D29B1}"/>
              </a:ext>
            </a:extLst>
          </p:cNvPr>
          <p:cNvSpPr>
            <a:spLocks noGrp="1"/>
          </p:cNvSpPr>
          <p:nvPr>
            <p:ph type="subTitle" idx="1"/>
          </p:nvPr>
        </p:nvSpPr>
        <p:spPr>
          <a:xfrm>
            <a:off x="0" y="6143625"/>
            <a:ext cx="3929063" cy="714375"/>
          </a:xfrm>
        </p:spPr>
        <p:txBody>
          <a:bodyPr rtlCol="0">
            <a:normAutofit lnSpcReduction="10000"/>
          </a:bodyPr>
          <a:lstStyle/>
          <a:p>
            <a:pPr fontAlgn="auto">
              <a:spcAft>
                <a:spcPts val="0"/>
              </a:spcAft>
              <a:defRPr/>
            </a:pPr>
            <a:r>
              <a:rPr lang="sl-SI" sz="2000" b="1" dirty="0">
                <a:solidFill>
                  <a:schemeClr val="tx1"/>
                </a:solidFill>
              </a:rPr>
              <a:t> </a:t>
            </a:r>
          </a:p>
          <a:p>
            <a:pPr fontAlgn="auto">
              <a:spcAft>
                <a:spcPts val="0"/>
              </a:spcAft>
              <a:defRPr/>
            </a:pPr>
            <a:r>
              <a:rPr lang="sl-SI" sz="2000" b="1" dirty="0">
                <a:solidFill>
                  <a:schemeClr val="tx1"/>
                </a:solidFill>
              </a:rPr>
              <a:t>Naravoslovje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043C7E-6839-4DCF-B600-44F839D29C14}"/>
              </a:ext>
            </a:extLst>
          </p:cNvPr>
          <p:cNvSpPr txBox="1">
            <a:spLocks/>
          </p:cNvSpPr>
          <p:nvPr/>
        </p:nvSpPr>
        <p:spPr>
          <a:xfrm>
            <a:off x="428625" y="2928938"/>
            <a:ext cx="8229600" cy="1143000"/>
          </a:xfrm>
          <a:prstGeom prst="rect">
            <a:avLst/>
          </a:prstGeom>
        </p:spPr>
        <p:txBody>
          <a:bodyPr/>
          <a:lstStyle/>
          <a:p>
            <a:pPr algn="ctr" fontAlgn="auto">
              <a:spcAft>
                <a:spcPts val="0"/>
              </a:spcAft>
              <a:defRPr/>
            </a:pPr>
            <a:r>
              <a:rPr lang="sl-SI" sz="4400" b="1">
                <a:latin typeface="+mj-lt"/>
                <a:ea typeface="+mj-ea"/>
                <a:cs typeface="+mj-cs"/>
              </a:rPr>
              <a:t>Rjavi medved:</a:t>
            </a:r>
            <a:endParaRPr lang="sl-SI" sz="4400" dirty="0">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CFE078AF-4B71-4EC0-BE69-15057FFA19C3}"/>
              </a:ext>
            </a:extLst>
          </p:cNvPr>
          <p:cNvSpPr>
            <a:spLocks noGrp="1"/>
          </p:cNvSpPr>
          <p:nvPr>
            <p:ph type="title"/>
          </p:nvPr>
        </p:nvSpPr>
        <p:spPr>
          <a:xfrm>
            <a:off x="357188" y="0"/>
            <a:ext cx="8401050" cy="1011238"/>
          </a:xfrm>
        </p:spPr>
        <p:txBody>
          <a:bodyPr/>
          <a:lstStyle/>
          <a:p>
            <a:r>
              <a:rPr lang="sl-SI" altLang="sl-SI" b="1"/>
              <a:t>Osnovni podatki:</a:t>
            </a:r>
          </a:p>
        </p:txBody>
      </p:sp>
      <p:sp>
        <p:nvSpPr>
          <p:cNvPr id="12291" name="Ograda vsebine 2">
            <a:extLst>
              <a:ext uri="{FF2B5EF4-FFF2-40B4-BE49-F238E27FC236}">
                <a16:creationId xmlns:a16="http://schemas.microsoft.com/office/drawing/2014/main" id="{EEA8B381-EA6B-465A-BA9A-895F9773FAD8}"/>
              </a:ext>
            </a:extLst>
          </p:cNvPr>
          <p:cNvSpPr>
            <a:spLocks noGrp="1"/>
          </p:cNvSpPr>
          <p:nvPr>
            <p:ph idx="1"/>
          </p:nvPr>
        </p:nvSpPr>
        <p:spPr>
          <a:xfrm>
            <a:off x="285750" y="1071563"/>
            <a:ext cx="8401050" cy="5786437"/>
          </a:xfrm>
        </p:spPr>
        <p:txBody>
          <a:bodyPr/>
          <a:lstStyle/>
          <a:p>
            <a:r>
              <a:rPr lang="sl-SI" altLang="sl-SI" b="1"/>
              <a:t>Medved je velik - v dolžino meri od 160 do 260 cm, samice pa od 120 do 200 cm. Samci tehtajo od 200 do 400 kg, samice 150 do 350 kg. Živi lahko do 35 let. Pozimi miruje, vendar to ni pravo zimsko spanje. Telesna temperatura mu upade za 2°C, opazno se mu upočasni srčni utrip. Samica v tem času koti.</a:t>
            </a:r>
          </a:p>
          <a:p>
            <a:r>
              <a:rPr lang="sl-SI" altLang="sl-SI" b="1"/>
              <a:t>Najmanjša podvrsta </a:t>
            </a:r>
            <a:r>
              <a:rPr lang="sl-SI" altLang="sl-SI" b="1" i="1"/>
              <a:t>evropski rjavi medved</a:t>
            </a:r>
            <a:r>
              <a:rPr lang="sl-SI" altLang="sl-SI" b="1"/>
              <a:t> tehta 90 kg, medtem ko največja podvrsta </a:t>
            </a:r>
            <a:r>
              <a:rPr lang="sl-SI" altLang="sl-SI" b="1" i="1"/>
              <a:t>kodiaški medved</a:t>
            </a:r>
            <a:r>
              <a:rPr lang="sl-SI" altLang="sl-SI" b="1"/>
              <a:t>, ki živi v Rusiji in na Aljaski, tehta okoli 680 kg in zraste do 3 m dolžine.</a:t>
            </a:r>
          </a:p>
          <a:p>
            <a:endParaRPr lang="sl-SI" altLang="sl-SI"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2BB11200-E96A-408D-9111-DD805E794356}"/>
              </a:ext>
            </a:extLst>
          </p:cNvPr>
          <p:cNvSpPr>
            <a:spLocks noGrp="1"/>
          </p:cNvSpPr>
          <p:nvPr>
            <p:ph idx="1"/>
          </p:nvPr>
        </p:nvSpPr>
        <p:spPr>
          <a:xfrm>
            <a:off x="395288" y="1125538"/>
            <a:ext cx="8291512" cy="5732462"/>
          </a:xfrm>
        </p:spPr>
        <p:txBody>
          <a:bodyPr rtlCol="0">
            <a:normAutofit fontScale="85000" lnSpcReduction="20000"/>
          </a:bodyPr>
          <a:lstStyle/>
          <a:p>
            <a:pPr fontAlgn="auto">
              <a:spcAft>
                <a:spcPts val="0"/>
              </a:spcAft>
              <a:defRPr/>
            </a:pPr>
            <a:r>
              <a:rPr lang="sl-SI" b="1" dirty="0"/>
              <a:t>Rjavi medved živi na velikih samotnih področjih z bogato podrastjo, v goratih predelih zmerno toplega pasu severne poloble.</a:t>
            </a:r>
          </a:p>
          <a:p>
            <a:pPr fontAlgn="auto">
              <a:spcAft>
                <a:spcPts val="0"/>
              </a:spcAft>
              <a:defRPr/>
            </a:pPr>
            <a:r>
              <a:rPr lang="sl-SI" b="1" dirty="0"/>
              <a:t>V Sloveniji živi okoli 400 do 500 medvedov, največ jih je v kočevskih gozdovih.</a:t>
            </a:r>
          </a:p>
          <a:p>
            <a:pPr fontAlgn="auto">
              <a:spcAft>
                <a:spcPts val="0"/>
              </a:spcAft>
              <a:defRPr/>
            </a:pPr>
            <a:r>
              <a:rPr lang="sl-SI" b="1" dirty="0"/>
              <a:t>Vzroki za izumiranje vrste so krčenje gozdnih področij, vznemirjanje, lov in promet. Razen potrebe za parjenjem, je njihova potreba tudi iskanje hrane. Zaradi velikosti telesa in pretežno rastlinske prehrane, ki ni energetsko bogata, medved mora pojesti veliko količino hrane, kar pomeni, da potrebuje veliko časa, da jo najde. Pri tem prehodi velike razdalje ter se seli. Na žalost pogosto poseže tudi po hrani iz ljudskih virov. Problematične in potencialno nevarne so situacije, ki nastanejo, če se medvedi navadijo bližine človeka.</a:t>
            </a:r>
          </a:p>
          <a:p>
            <a:pPr fontAlgn="auto">
              <a:spcAft>
                <a:spcPts val="0"/>
              </a:spcAft>
              <a:defRPr/>
            </a:pPr>
            <a:endParaRPr lang="sl-SI" b="1" dirty="0"/>
          </a:p>
        </p:txBody>
      </p:sp>
      <p:sp>
        <p:nvSpPr>
          <p:cNvPr id="13315" name="Naslov 3">
            <a:extLst>
              <a:ext uri="{FF2B5EF4-FFF2-40B4-BE49-F238E27FC236}">
                <a16:creationId xmlns:a16="http://schemas.microsoft.com/office/drawing/2014/main" id="{8F8BDED7-8B2B-47E0-B18E-CCD1180D36D2}"/>
              </a:ext>
            </a:extLst>
          </p:cNvPr>
          <p:cNvSpPr>
            <a:spLocks noGrp="1"/>
          </p:cNvSpPr>
          <p:nvPr>
            <p:ph type="title"/>
          </p:nvPr>
        </p:nvSpPr>
        <p:spPr>
          <a:xfrm>
            <a:off x="468313" y="0"/>
            <a:ext cx="8229600" cy="1143000"/>
          </a:xfrm>
        </p:spPr>
        <p:txBody>
          <a:bodyPr/>
          <a:lstStyle/>
          <a:p>
            <a:r>
              <a:rPr lang="sl-SI" altLang="sl-SI" b="1"/>
              <a:t>Razširjenost: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lika:ZL ursus arctos.png">
            <a:hlinkClick r:id="rId2"/>
            <a:extLst>
              <a:ext uri="{FF2B5EF4-FFF2-40B4-BE49-F238E27FC236}">
                <a16:creationId xmlns:a16="http://schemas.microsoft.com/office/drawing/2014/main" id="{637DD469-BF61-4BF2-AB25-E5D13AAD3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1D889204-A706-4F04-A50F-75A8BA508041}"/>
              </a:ext>
            </a:extLst>
          </p:cNvPr>
          <p:cNvSpPr>
            <a:spLocks noGrp="1"/>
          </p:cNvSpPr>
          <p:nvPr>
            <p:ph type="title"/>
          </p:nvPr>
        </p:nvSpPr>
        <p:spPr/>
        <p:txBody>
          <a:bodyPr/>
          <a:lstStyle/>
          <a:p>
            <a:r>
              <a:rPr lang="sl-SI" altLang="sl-SI" b="1"/>
              <a:t>Razmnoževanje:</a:t>
            </a:r>
          </a:p>
        </p:txBody>
      </p:sp>
      <p:sp>
        <p:nvSpPr>
          <p:cNvPr id="15363" name="Ograda vsebine 2">
            <a:extLst>
              <a:ext uri="{FF2B5EF4-FFF2-40B4-BE49-F238E27FC236}">
                <a16:creationId xmlns:a16="http://schemas.microsoft.com/office/drawing/2014/main" id="{266FAF0D-D76B-4314-A8B2-C2B00C5ABDD7}"/>
              </a:ext>
            </a:extLst>
          </p:cNvPr>
          <p:cNvSpPr>
            <a:spLocks noGrp="1"/>
          </p:cNvSpPr>
          <p:nvPr>
            <p:ph idx="1"/>
          </p:nvPr>
        </p:nvSpPr>
        <p:spPr>
          <a:xfrm>
            <a:off x="250825" y="1557338"/>
            <a:ext cx="8435975" cy="5257800"/>
          </a:xfrm>
        </p:spPr>
        <p:txBody>
          <a:bodyPr/>
          <a:lstStyle/>
          <a:p>
            <a:r>
              <a:rPr lang="sl-SI" altLang="sl-SI" b="1"/>
              <a:t>Rjavi medved je vrsta s pozno spolno zrelostjo in daljšim aktivnim obdobjem kot nekatere druge živali. Samice so breje 6-7 mesecev. Kotijo na zavarovanih mestih (brlog, skalne razpoke, manjše kraške votline itd.). Skotijo 2- 3 slepe in gluhe mladiče, ki slišijo po 2 tednih in spregledajo po 4-5 tednih. Pri materi sesajo mleko 4 mesece, mama medvedka pa jih ima pod svojim okriljem 2 leti.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D42D164A-0984-42E2-9396-3CD20372B976}"/>
              </a:ext>
            </a:extLst>
          </p:cNvPr>
          <p:cNvSpPr>
            <a:spLocks noGrp="1"/>
          </p:cNvSpPr>
          <p:nvPr>
            <p:ph type="title"/>
          </p:nvPr>
        </p:nvSpPr>
        <p:spPr/>
        <p:txBody>
          <a:bodyPr/>
          <a:lstStyle/>
          <a:p>
            <a:r>
              <a:rPr lang="sl-SI" altLang="sl-SI" b="1"/>
              <a:t>Prehranjevanje:</a:t>
            </a:r>
            <a:endParaRPr lang="sl-SI" altLang="sl-SI"/>
          </a:p>
        </p:txBody>
      </p:sp>
      <p:sp>
        <p:nvSpPr>
          <p:cNvPr id="3" name="Ograda vsebine 2">
            <a:extLst>
              <a:ext uri="{FF2B5EF4-FFF2-40B4-BE49-F238E27FC236}">
                <a16:creationId xmlns:a16="http://schemas.microsoft.com/office/drawing/2014/main" id="{3251EB13-8891-400E-899E-9BB9648F7FDD}"/>
              </a:ext>
            </a:extLst>
          </p:cNvPr>
          <p:cNvSpPr>
            <a:spLocks noGrp="1"/>
          </p:cNvSpPr>
          <p:nvPr>
            <p:ph idx="1"/>
          </p:nvPr>
        </p:nvSpPr>
        <p:spPr>
          <a:xfrm>
            <a:off x="357188" y="1600200"/>
            <a:ext cx="8329612" cy="5114925"/>
          </a:xfrm>
        </p:spPr>
        <p:txBody>
          <a:bodyPr rtlCol="0">
            <a:normAutofit lnSpcReduction="10000"/>
          </a:bodyPr>
          <a:lstStyle/>
          <a:p>
            <a:pPr fontAlgn="auto">
              <a:spcAft>
                <a:spcPts val="0"/>
              </a:spcAft>
              <a:defRPr/>
            </a:pPr>
            <a:r>
              <a:rPr lang="sl-SI" b="1" dirty="0"/>
              <a:t>Je izrazit vsejed, saj se hrani z gozdnimi plodovi, podzemnimi in zelenimi deli rastlin, glivami, glodavci in mrhovino. Ker je plenilec, je njegov plen lahko tudi živina. Človeka se izogiblje in mu ni nevaren. Rjavi medved potrebuje velik, dobro ohranjen življenjski prostor s čim manjšim vplivom človeka. Slovenski lovci medvedom pomagajo do hrane. Na mrhovišča jim nastavijo poginule živali,hkrati pa jim hranjenje omogoča maščobo za zimsko spanje.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24B03F3C-0C3B-48E3-BD69-2507A26AD166}"/>
              </a:ext>
            </a:extLst>
          </p:cNvPr>
          <p:cNvSpPr>
            <a:spLocks noGrp="1"/>
          </p:cNvSpPr>
          <p:nvPr>
            <p:ph type="title"/>
          </p:nvPr>
        </p:nvSpPr>
        <p:spPr/>
        <p:txBody>
          <a:bodyPr/>
          <a:lstStyle/>
          <a:p>
            <a:r>
              <a:rPr lang="sl-SI" altLang="sl-SI" b="1"/>
              <a:t>Zimsko spanje:</a:t>
            </a:r>
            <a:endParaRPr lang="sl-SI" altLang="sl-SI"/>
          </a:p>
        </p:txBody>
      </p:sp>
      <p:sp>
        <p:nvSpPr>
          <p:cNvPr id="3" name="Ograda vsebine 2">
            <a:extLst>
              <a:ext uri="{FF2B5EF4-FFF2-40B4-BE49-F238E27FC236}">
                <a16:creationId xmlns:a16="http://schemas.microsoft.com/office/drawing/2014/main" id="{9E4D3096-C04A-4236-956A-ED59B3E4FC9D}"/>
              </a:ext>
            </a:extLst>
          </p:cNvPr>
          <p:cNvSpPr>
            <a:spLocks noGrp="1"/>
          </p:cNvSpPr>
          <p:nvPr>
            <p:ph idx="1"/>
          </p:nvPr>
        </p:nvSpPr>
        <p:spPr>
          <a:xfrm>
            <a:off x="323850" y="1600200"/>
            <a:ext cx="8362950" cy="5257800"/>
          </a:xfrm>
        </p:spPr>
        <p:txBody>
          <a:bodyPr rtlCol="0">
            <a:normAutofit fontScale="92500"/>
          </a:bodyPr>
          <a:lstStyle/>
          <a:p>
            <a:pPr fontAlgn="auto">
              <a:spcAft>
                <a:spcPts val="0"/>
              </a:spcAft>
              <a:defRPr/>
            </a:pPr>
            <a:r>
              <a:rPr lang="sl-SI" b="1" dirty="0"/>
              <a:t>Za medveda je značilno, da zimo </a:t>
            </a:r>
            <a:r>
              <a:rPr lang="sl-SI" b="1" dirty="0" err="1"/>
              <a:t>predremlje</a:t>
            </a:r>
            <a:r>
              <a:rPr lang="sl-SI" b="1" dirty="0"/>
              <a:t>. Medvedu se telesna temperatura zniža le za 6˚C, presnova pa se mu zelo malo upočasni. Odvisno od klime področja primanjkljaja hrane, rjavi medved v zimskem spanju preživi 3 ali več mesecev med katerimi zgubi 30-50 % skupne mase. Poleti in jeseni, ko so bogati z energijo, medvedi napolnijo rezerve masnega tkiva. V oktobru in novembru večina medvedov išče ugoden kraj za prespane zime. Prezimijo v brlogu, ki je pokrit z vejevjem in mahom.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AD1D7DD2-B260-4E30-9C80-9277B594D7ED}"/>
              </a:ext>
            </a:extLst>
          </p:cNvPr>
          <p:cNvSpPr>
            <a:spLocks noGrp="1"/>
          </p:cNvSpPr>
          <p:nvPr>
            <p:ph type="title"/>
          </p:nvPr>
        </p:nvSpPr>
        <p:spPr/>
        <p:txBody>
          <a:bodyPr/>
          <a:lstStyle/>
          <a:p>
            <a:r>
              <a:rPr lang="sl-SI" altLang="sl-SI" b="1"/>
              <a:t>Ogroženost:</a:t>
            </a:r>
            <a:endParaRPr lang="sl-SI" altLang="sl-SI"/>
          </a:p>
        </p:txBody>
      </p:sp>
      <p:sp>
        <p:nvSpPr>
          <p:cNvPr id="3" name="Ograda vsebine 2">
            <a:extLst>
              <a:ext uri="{FF2B5EF4-FFF2-40B4-BE49-F238E27FC236}">
                <a16:creationId xmlns:a16="http://schemas.microsoft.com/office/drawing/2014/main" id="{35E46A86-FD55-43C5-BB24-C517B98E0D09}"/>
              </a:ext>
            </a:extLst>
          </p:cNvPr>
          <p:cNvSpPr>
            <a:spLocks noGrp="1"/>
          </p:cNvSpPr>
          <p:nvPr>
            <p:ph idx="1"/>
          </p:nvPr>
        </p:nvSpPr>
        <p:spPr>
          <a:xfrm>
            <a:off x="428625" y="1600200"/>
            <a:ext cx="8258175" cy="5257800"/>
          </a:xfrm>
        </p:spPr>
        <p:txBody>
          <a:bodyPr rtlCol="0">
            <a:normAutofit lnSpcReduction="10000"/>
          </a:bodyPr>
          <a:lstStyle/>
          <a:p>
            <a:pPr fontAlgn="auto">
              <a:spcAft>
                <a:spcPts val="0"/>
              </a:spcAft>
              <a:defRPr/>
            </a:pPr>
            <a:r>
              <a:rPr lang="sl-SI" b="1" dirty="0"/>
              <a:t>Rjavi medved je uvrščena na Rdeči seznam ogroženih živalskih vrst. Zavarovan je tako s slovensko, evropsko kot tudi mednarodno zakonodajo, ki med drugim določajo obveznost spremljanja stanje ohranjenosti vrst, pri čemer posebno pozornost posvetijo prednostnim vrstam. Rjavi medved je določen kot prednostna vrsta.</a:t>
            </a:r>
          </a:p>
          <a:p>
            <a:pPr fontAlgn="auto">
              <a:spcAft>
                <a:spcPts val="0"/>
              </a:spcAft>
              <a:defRPr/>
            </a:pPr>
            <a:r>
              <a:rPr lang="sl-SI" b="1" dirty="0"/>
              <a:t>Rjavega medveda ogroža širjenje naselij na območja kjer živi, neurejena paša drobnice in cestni promet.</a:t>
            </a:r>
          </a:p>
          <a:p>
            <a:pPr fontAlgn="auto">
              <a:spcAft>
                <a:spcPts val="0"/>
              </a:spcAft>
              <a:defRPr/>
            </a:pPr>
            <a:endParaRPr lang="sl-SI"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grada vsebine 3" descr="medvedi 6.jpg">
            <a:extLst>
              <a:ext uri="{FF2B5EF4-FFF2-40B4-BE49-F238E27FC236}">
                <a16:creationId xmlns:a16="http://schemas.microsoft.com/office/drawing/2014/main" id="{C9F57904-F889-435A-B85F-06DF99331D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572000" cy="6858000"/>
          </a:xfrm>
        </p:spPr>
      </p:pic>
      <p:pic>
        <p:nvPicPr>
          <p:cNvPr id="19459" name="Picture 2" descr="http://hyde-park.si/sitefiles/1000/Rjavi_Medved.jpg">
            <a:hlinkClick r:id="rId3"/>
            <a:extLst>
              <a:ext uri="{FF2B5EF4-FFF2-40B4-BE49-F238E27FC236}">
                <a16:creationId xmlns:a16="http://schemas.microsoft.com/office/drawing/2014/main" id="{395D7203-1551-4C51-98DB-D2EE36123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pic>
        <p:nvPicPr>
          <p:cNvPr id="20482" name="Picture 2" descr="Slika:Bear-footprint.jpg">
            <a:hlinkClick r:id="rId2"/>
            <a:extLst>
              <a:ext uri="{FF2B5EF4-FFF2-40B4-BE49-F238E27FC236}">
                <a16:creationId xmlns:a16="http://schemas.microsoft.com/office/drawing/2014/main" id="{9E8F21E6-0F96-4C20-8CD9-6EC9BD174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88"/>
            <a:ext cx="91440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Naslov 4">
            <a:extLst>
              <a:ext uri="{FF2B5EF4-FFF2-40B4-BE49-F238E27FC236}">
                <a16:creationId xmlns:a16="http://schemas.microsoft.com/office/drawing/2014/main" id="{48AC77B2-165A-4EAA-95BE-25328F04B884}"/>
              </a:ext>
            </a:extLst>
          </p:cNvPr>
          <p:cNvSpPr>
            <a:spLocks noGrp="1"/>
          </p:cNvSpPr>
          <p:nvPr>
            <p:ph type="title"/>
          </p:nvPr>
        </p:nvSpPr>
        <p:spPr/>
        <p:txBody>
          <a:bodyPr/>
          <a:lstStyle/>
          <a:p>
            <a:r>
              <a:rPr lang="sl-SI" altLang="sl-SI" b="1"/>
              <a:t>Odtis stopala: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Ograda vsebine 2">
            <a:extLst>
              <a:ext uri="{FF2B5EF4-FFF2-40B4-BE49-F238E27FC236}">
                <a16:creationId xmlns:a16="http://schemas.microsoft.com/office/drawing/2014/main" id="{C3D277AB-6B03-4366-9455-7A3543278C4D}"/>
              </a:ext>
            </a:extLst>
          </p:cNvPr>
          <p:cNvSpPr>
            <a:spLocks noGrp="1"/>
          </p:cNvSpPr>
          <p:nvPr>
            <p:ph idx="1"/>
          </p:nvPr>
        </p:nvSpPr>
        <p:spPr>
          <a:xfrm>
            <a:off x="6500813" y="0"/>
            <a:ext cx="2643187" cy="6858000"/>
          </a:xfrm>
        </p:spPr>
        <p:txBody>
          <a:bodyPr/>
          <a:lstStyle/>
          <a:p>
            <a:r>
              <a:rPr lang="sl-SI" altLang="sl-SI" b="1">
                <a:solidFill>
                  <a:schemeClr val="bg1"/>
                </a:solidFill>
              </a:rPr>
              <a:t>Kraljestvo: Živali</a:t>
            </a:r>
          </a:p>
          <a:p>
            <a:r>
              <a:rPr lang="sl-SI" altLang="sl-SI" b="1">
                <a:solidFill>
                  <a:schemeClr val="bg1"/>
                </a:solidFill>
              </a:rPr>
              <a:t>Deblo: Strunarji</a:t>
            </a:r>
          </a:p>
          <a:p>
            <a:r>
              <a:rPr lang="sl-SI" altLang="sl-SI" b="1">
                <a:solidFill>
                  <a:schemeClr val="bg1"/>
                </a:solidFill>
              </a:rPr>
              <a:t>Razred: Sesalci</a:t>
            </a:r>
          </a:p>
          <a:p>
            <a:r>
              <a:rPr lang="sl-SI" altLang="sl-SI" b="1">
                <a:solidFill>
                  <a:schemeClr val="bg1"/>
                </a:solidFill>
              </a:rPr>
              <a:t>Red: </a:t>
            </a:r>
          </a:p>
          <a:p>
            <a:pPr>
              <a:buFont typeface="Arial" panose="020B0604020202020204" pitchFamily="34" charset="0"/>
              <a:buNone/>
            </a:pPr>
            <a:r>
              <a:rPr lang="sl-SI" altLang="sl-SI" b="1">
                <a:solidFill>
                  <a:schemeClr val="bg1"/>
                </a:solidFill>
              </a:rPr>
              <a:t>    Zveri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03F41302-025B-4C43-97E0-14C2DA36BF9A}"/>
              </a:ext>
            </a:extLst>
          </p:cNvPr>
          <p:cNvSpPr>
            <a:spLocks noGrp="1"/>
          </p:cNvSpPr>
          <p:nvPr>
            <p:ph type="title"/>
          </p:nvPr>
        </p:nvSpPr>
        <p:spPr>
          <a:xfrm>
            <a:off x="500063" y="142875"/>
            <a:ext cx="8229600" cy="1143000"/>
          </a:xfrm>
        </p:spPr>
        <p:txBody>
          <a:bodyPr/>
          <a:lstStyle/>
          <a:p>
            <a:r>
              <a:rPr lang="sl-SI" altLang="sl-SI" b="1"/>
              <a:t>Baribal ali ameriški črni medved:</a:t>
            </a:r>
            <a:endParaRPr lang="sl-SI" altLang="sl-SI"/>
          </a:p>
        </p:txBody>
      </p:sp>
      <p:sp>
        <p:nvSpPr>
          <p:cNvPr id="21507" name="Ograda vsebine 4">
            <a:extLst>
              <a:ext uri="{FF2B5EF4-FFF2-40B4-BE49-F238E27FC236}">
                <a16:creationId xmlns:a16="http://schemas.microsoft.com/office/drawing/2014/main" id="{A0146E78-EA26-4025-B5FD-8A823BE8C5B8}"/>
              </a:ext>
            </a:extLst>
          </p:cNvPr>
          <p:cNvSpPr>
            <a:spLocks noGrp="1"/>
          </p:cNvSpPr>
          <p:nvPr>
            <p:ph idx="1"/>
          </p:nvPr>
        </p:nvSpPr>
        <p:spPr>
          <a:xfrm>
            <a:off x="323850" y="1196975"/>
            <a:ext cx="8362950" cy="1703388"/>
          </a:xfrm>
        </p:spPr>
        <p:txBody>
          <a:bodyPr/>
          <a:lstStyle/>
          <a:p>
            <a:r>
              <a:rPr lang="sl-SI" altLang="sl-SI" b="1"/>
              <a:t>Ameriški črni medved (znanstveno ime </a:t>
            </a:r>
            <a:r>
              <a:rPr lang="sl-SI" altLang="sl-SI" b="1" i="1"/>
              <a:t>Ursus americanus</a:t>
            </a:r>
            <a:r>
              <a:rPr lang="sl-SI" altLang="sl-SI" b="1"/>
              <a:t>) je najbolj razširjena vrsta medveda, ki izvira iz Severne Amerike.</a:t>
            </a:r>
          </a:p>
        </p:txBody>
      </p:sp>
      <p:pic>
        <p:nvPicPr>
          <p:cNvPr id="21508" name="Picture 2" descr="Ameriški črni medved">
            <a:extLst>
              <a:ext uri="{FF2B5EF4-FFF2-40B4-BE49-F238E27FC236}">
                <a16:creationId xmlns:a16="http://schemas.microsoft.com/office/drawing/2014/main" id="{CF8F4CD9-0A56-4D61-B179-577640EEF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8938"/>
            <a:ext cx="91440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Naslov 1">
            <a:extLst>
              <a:ext uri="{FF2B5EF4-FFF2-40B4-BE49-F238E27FC236}">
                <a16:creationId xmlns:a16="http://schemas.microsoft.com/office/drawing/2014/main" id="{16541A39-7A31-420D-8B61-97988698E1EC}"/>
              </a:ext>
            </a:extLst>
          </p:cNvPr>
          <p:cNvSpPr>
            <a:spLocks noGrp="1"/>
          </p:cNvSpPr>
          <p:nvPr>
            <p:ph type="title"/>
          </p:nvPr>
        </p:nvSpPr>
        <p:spPr/>
        <p:txBody>
          <a:bodyPr/>
          <a:lstStyle/>
          <a:p>
            <a:r>
              <a:rPr lang="sl-SI" altLang="sl-SI" b="1"/>
              <a:t>Mačji panda:</a:t>
            </a:r>
            <a:endParaRPr lang="sl-SI" altLang="sl-SI"/>
          </a:p>
        </p:txBody>
      </p:sp>
      <p:sp>
        <p:nvSpPr>
          <p:cNvPr id="3" name="Ograda vsebine 2">
            <a:extLst>
              <a:ext uri="{FF2B5EF4-FFF2-40B4-BE49-F238E27FC236}">
                <a16:creationId xmlns:a16="http://schemas.microsoft.com/office/drawing/2014/main" id="{FF93D745-837C-4F98-9ACB-C96F50BA6463}"/>
              </a:ext>
            </a:extLst>
          </p:cNvPr>
          <p:cNvSpPr>
            <a:spLocks noGrp="1"/>
          </p:cNvSpPr>
          <p:nvPr>
            <p:ph idx="1"/>
          </p:nvPr>
        </p:nvSpPr>
        <p:spPr>
          <a:xfrm>
            <a:off x="250825" y="1412875"/>
            <a:ext cx="8435975" cy="5445125"/>
          </a:xfrm>
        </p:spPr>
        <p:txBody>
          <a:bodyPr rtlCol="0">
            <a:normAutofit fontScale="92500" lnSpcReduction="20000"/>
          </a:bodyPr>
          <a:lstStyle/>
          <a:p>
            <a:pPr fontAlgn="auto">
              <a:spcAft>
                <a:spcPts val="0"/>
              </a:spcAft>
              <a:defRPr/>
            </a:pPr>
            <a:r>
              <a:rPr lang="sl-SI" b="1" dirty="0"/>
              <a:t>Mačji panda ali rdeči panda (znanstveno ime </a:t>
            </a:r>
            <a:r>
              <a:rPr lang="sl-SI" b="1" i="1" dirty="0" err="1"/>
              <a:t>Ailurus</a:t>
            </a:r>
            <a:r>
              <a:rPr lang="sl-SI" b="1" i="1" dirty="0"/>
              <a:t> </a:t>
            </a:r>
            <a:r>
              <a:rPr lang="sl-SI" b="1" i="1" dirty="0" err="1"/>
              <a:t>fulgens</a:t>
            </a:r>
            <a:r>
              <a:rPr lang="sl-SI" b="1" dirty="0"/>
              <a:t>) je rastlinojedi sesalec, ki se v glavnem prehranjuje z bambusovimi vršički. Kljub imenu ni soroden orjaškemu pandi, saj ne sodi med medvede, temveč v ločeno družino, kjer je edini še živeči predstavnik. Razširjen je na obronkih Himalaje, najti jih je mogoče v Indiji, Nepalu, Butanu in na Kitajskem.</a:t>
            </a:r>
          </a:p>
          <a:p>
            <a:pPr fontAlgn="auto">
              <a:spcAft>
                <a:spcPts val="0"/>
              </a:spcAft>
              <a:defRPr/>
            </a:pPr>
            <a:r>
              <a:rPr lang="sl-SI" b="1" dirty="0"/>
              <a:t>Na svetu naj bi jih bilo le še okoli 2500, dodatno pa jih ogroža drobljenje življenjskega prostora. V živalskih vrtovih po svetu zato poskušajo vzgojiti čim več mladičev. Sydneyjski živalski vrt </a:t>
            </a:r>
            <a:r>
              <a:rPr lang="sl-SI" b="1" dirty="0" err="1"/>
              <a:t>Taronga</a:t>
            </a:r>
            <a:r>
              <a:rPr lang="sl-SI" b="1" dirty="0"/>
              <a:t> je pri tem med uspešnejšimi. Od leta 1977 se je tam rodilo 43 rdečih pand.</a:t>
            </a:r>
          </a:p>
          <a:p>
            <a:pPr fontAlgn="auto">
              <a:spcAft>
                <a:spcPts val="0"/>
              </a:spcAft>
              <a:defRPr/>
            </a:pPr>
            <a:endParaRPr lang="sl-SI"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upload.wikimedia.org/wikipedia/commons/thumb/f/fe/Ailurus_fulgens_RoterPanda_LesserPanda.jpg/220px-Ailurus_fulgens_RoterPanda_LesserPanda.jpg">
            <a:hlinkClick r:id="rId2"/>
            <a:extLst>
              <a:ext uri="{FF2B5EF4-FFF2-40B4-BE49-F238E27FC236}">
                <a16:creationId xmlns:a16="http://schemas.microsoft.com/office/drawing/2014/main" id="{29BD7786-4C9F-4DB6-B896-BDD6C359E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337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http://static.mojefotke.si/09f171064c50345c59da7822cf0842b015b6a452.jpg">
            <a:hlinkClick r:id="rId4"/>
            <a:extLst>
              <a:ext uri="{FF2B5EF4-FFF2-40B4-BE49-F238E27FC236}">
                <a16:creationId xmlns:a16="http://schemas.microsoft.com/office/drawing/2014/main" id="{A03F4146-D2F9-479F-8EE6-A327B9088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29063"/>
            <a:ext cx="91440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http://beta1.finance-on.net/pics/cache_ma/macji-panda_2.jpg">
            <a:hlinkClick r:id="rId6"/>
            <a:extLst>
              <a:ext uri="{FF2B5EF4-FFF2-40B4-BE49-F238E27FC236}">
                <a16:creationId xmlns:a16="http://schemas.microsoft.com/office/drawing/2014/main" id="{758EDAAE-4769-4267-96CA-E3260E417A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75" y="0"/>
            <a:ext cx="500062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4578" name="Naslov 1">
            <a:extLst>
              <a:ext uri="{FF2B5EF4-FFF2-40B4-BE49-F238E27FC236}">
                <a16:creationId xmlns:a16="http://schemas.microsoft.com/office/drawing/2014/main" id="{9EC9C5B7-203A-49D8-8829-A7DDF277079B}"/>
              </a:ext>
            </a:extLst>
          </p:cNvPr>
          <p:cNvSpPr>
            <a:spLocks noGrp="1"/>
          </p:cNvSpPr>
          <p:nvPr>
            <p:ph type="title"/>
          </p:nvPr>
        </p:nvSpPr>
        <p:spPr/>
        <p:txBody>
          <a:bodyPr/>
          <a:lstStyle/>
          <a:p>
            <a:r>
              <a:rPr lang="sl-SI" altLang="sl-SI" b="1"/>
              <a:t>Orjaški panda:</a:t>
            </a:r>
          </a:p>
        </p:txBody>
      </p:sp>
      <p:sp>
        <p:nvSpPr>
          <p:cNvPr id="3" name="Ograda vsebine 2">
            <a:extLst>
              <a:ext uri="{FF2B5EF4-FFF2-40B4-BE49-F238E27FC236}">
                <a16:creationId xmlns:a16="http://schemas.microsoft.com/office/drawing/2014/main" id="{ED3CA188-1A68-4755-8EA9-4B5991961C76}"/>
              </a:ext>
            </a:extLst>
          </p:cNvPr>
          <p:cNvSpPr>
            <a:spLocks noGrp="1"/>
          </p:cNvSpPr>
          <p:nvPr>
            <p:ph idx="1"/>
          </p:nvPr>
        </p:nvSpPr>
        <p:spPr>
          <a:xfrm>
            <a:off x="142875" y="1285875"/>
            <a:ext cx="8786813" cy="5572125"/>
          </a:xfrm>
        </p:spPr>
        <p:txBody>
          <a:bodyPr rtlCol="0">
            <a:normAutofit lnSpcReduction="10000"/>
          </a:bodyPr>
          <a:lstStyle/>
          <a:p>
            <a:pPr fontAlgn="auto">
              <a:spcAft>
                <a:spcPts val="0"/>
              </a:spcAft>
              <a:defRPr/>
            </a:pPr>
            <a:r>
              <a:rPr lang="sl-SI" b="1" dirty="0"/>
              <a:t>Orjaški panda je sesalec, ki ga navadno uvrščajo v družino medvedov. Danes živi samo v nekaj med seboj izoliranih populacijah v gorskih gozdovih osrednje Kitajske in je najbolj dragocen sesalec na svetu. Kljub temu mu v sedanjosti ne grozi neposredna nevarnost, da bi izumrl, ker so bile za njegovo rešitev organizirane mnoge dejavnosti.</a:t>
            </a:r>
          </a:p>
          <a:p>
            <a:pPr fontAlgn="auto">
              <a:spcAft>
                <a:spcPts val="0"/>
              </a:spcAft>
              <a:defRPr/>
            </a:pPr>
            <a:r>
              <a:rPr lang="sl-SI" b="1" dirty="0"/>
              <a:t>Življenje orjaškega pande ali bambusnega medveda v naravi ostaja še naprej velika uganka. Da bi lahko razvozlali njegov obstoj, moramo o njegovem načinu življenja vedeti čim več.</a:t>
            </a:r>
          </a:p>
          <a:p>
            <a:pPr fontAlgn="auto">
              <a:spcAft>
                <a:spcPts val="0"/>
              </a:spcAft>
              <a:defRPr/>
            </a:pPr>
            <a:endParaRPr lang="sl-SI"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descr="Slika:Giant Panda 2004-03-2.jpg">
            <a:hlinkClick r:id="rId3"/>
            <a:extLst>
              <a:ext uri="{FF2B5EF4-FFF2-40B4-BE49-F238E27FC236}">
                <a16:creationId xmlns:a16="http://schemas.microsoft.com/office/drawing/2014/main" id="{7EA42C90-FF46-4BA0-9CFF-CE8EC1070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3313"/>
            <a:ext cx="91440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Območje orjaškega pande">
            <a:hlinkClick r:id="rId5" tooltip="Območje orjaškega pande"/>
            <a:extLst>
              <a:ext uri="{FF2B5EF4-FFF2-40B4-BE49-F238E27FC236}">
                <a16:creationId xmlns:a16="http://schemas.microsoft.com/office/drawing/2014/main" id="{71B9F0F1-082F-464B-BDCA-54B70F3051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upload.wikimedia.org/wikipedia/commons/thumb/8/8d/Lightmatter_panda.jpg/250px-Lightmatter_panda.jpg">
            <a:hlinkClick r:id="rId2"/>
            <a:extLst>
              <a:ext uri="{FF2B5EF4-FFF2-40B4-BE49-F238E27FC236}">
                <a16:creationId xmlns:a16="http://schemas.microsoft.com/office/drawing/2014/main" id="{FDA96E85-9929-483D-8F4E-96D45C20B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8A2D233-6679-42B1-A0A0-83B2F0A1A308}"/>
              </a:ext>
            </a:extLst>
          </p:cNvPr>
          <p:cNvSpPr>
            <a:spLocks noGrp="1"/>
          </p:cNvSpPr>
          <p:nvPr>
            <p:ph type="title"/>
          </p:nvPr>
        </p:nvSpPr>
        <p:spPr/>
        <p:txBody>
          <a:bodyPr/>
          <a:lstStyle/>
          <a:p>
            <a:r>
              <a:rPr lang="sl-SI" altLang="sl-SI" b="1"/>
              <a:t>Severni ali beli medved:</a:t>
            </a:r>
            <a:endParaRPr lang="sl-SI" altLang="sl-SI"/>
          </a:p>
        </p:txBody>
      </p:sp>
      <p:sp>
        <p:nvSpPr>
          <p:cNvPr id="3" name="Ograda vsebine 2">
            <a:extLst>
              <a:ext uri="{FF2B5EF4-FFF2-40B4-BE49-F238E27FC236}">
                <a16:creationId xmlns:a16="http://schemas.microsoft.com/office/drawing/2014/main" id="{D076612A-C2F3-48D3-8625-D647DFEEC210}"/>
              </a:ext>
            </a:extLst>
          </p:cNvPr>
          <p:cNvSpPr>
            <a:spLocks noGrp="1"/>
          </p:cNvSpPr>
          <p:nvPr>
            <p:ph idx="1"/>
          </p:nvPr>
        </p:nvSpPr>
        <p:spPr>
          <a:xfrm>
            <a:off x="428625" y="1600200"/>
            <a:ext cx="8258175" cy="5043488"/>
          </a:xfrm>
        </p:spPr>
        <p:txBody>
          <a:bodyPr rtlCol="0">
            <a:normAutofit fontScale="92500" lnSpcReduction="10000"/>
          </a:bodyPr>
          <a:lstStyle/>
          <a:p>
            <a:pPr fontAlgn="auto">
              <a:spcAft>
                <a:spcPts val="0"/>
              </a:spcAft>
              <a:defRPr/>
            </a:pPr>
            <a:r>
              <a:rPr lang="sl-SI" b="1" dirty="0"/>
              <a:t>Severni, tudi beli ali polarni medved. Gre za </a:t>
            </a:r>
            <a:r>
              <a:rPr lang="sl-SI" b="1" dirty="0" err="1"/>
              <a:t>obpolarno</a:t>
            </a:r>
            <a:r>
              <a:rPr lang="sl-SI" b="1" dirty="0"/>
              <a:t> vrsto, ki jo najdemo v in ob Arktičnem oceanu in je največja zver na svetu. Odrasli samci tehtajo od 400 do 600 kg in občasno presežejo 800 kg. Samice so pol manjše od samcev in običajno tehtajo med 200 in 300 kg. Odrasli samci merijo 2,1 do 3,4 m, samice pa od 1,9 do 2,1 metra. Mladiči ob rojstvu tehtajo med 600 in 700 g. Svetovna populacija po ocenah obsega od 16.000 do 35.000 osebkov, od tega jih je 60 odstotkov v Kanadi.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Naslov 1">
            <a:extLst>
              <a:ext uri="{FF2B5EF4-FFF2-40B4-BE49-F238E27FC236}">
                <a16:creationId xmlns:a16="http://schemas.microsoft.com/office/drawing/2014/main" id="{1FAA6D13-2475-4A28-A1E8-3D108DE71B27}"/>
              </a:ext>
            </a:extLst>
          </p:cNvPr>
          <p:cNvSpPr>
            <a:spLocks noGrp="1"/>
          </p:cNvSpPr>
          <p:nvPr>
            <p:ph type="title"/>
          </p:nvPr>
        </p:nvSpPr>
        <p:spPr>
          <a:xfrm>
            <a:off x="642938" y="2714625"/>
            <a:ext cx="8229600" cy="1143000"/>
          </a:xfrm>
        </p:spPr>
        <p:txBody>
          <a:bodyPr/>
          <a:lstStyle/>
          <a:p>
            <a:r>
              <a:rPr lang="sl-SI" altLang="sl-SI" b="1"/>
              <a:t>KONEC!</a:t>
            </a:r>
          </a:p>
        </p:txBody>
      </p:sp>
      <p:sp>
        <p:nvSpPr>
          <p:cNvPr id="4" name="Zaokrožen pravokotni oblaček 3">
            <a:extLst>
              <a:ext uri="{FF2B5EF4-FFF2-40B4-BE49-F238E27FC236}">
                <a16:creationId xmlns:a16="http://schemas.microsoft.com/office/drawing/2014/main" id="{0D4506D6-1082-49C2-B223-AAEDC297CC56}"/>
              </a:ext>
            </a:extLst>
          </p:cNvPr>
          <p:cNvSpPr/>
          <p:nvPr/>
        </p:nvSpPr>
        <p:spPr>
          <a:xfrm>
            <a:off x="3643306" y="2714620"/>
            <a:ext cx="2286016" cy="1071570"/>
          </a:xfrm>
          <a:prstGeom prst="wedgeRoundRectCallout">
            <a:avLst>
              <a:gd name="adj1" fmla="val -88380"/>
              <a:gd name="adj2" fmla="val 55255"/>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KONEC!!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FA22BF81-2E6B-4784-8955-9B7EA00807EB}"/>
              </a:ext>
            </a:extLst>
          </p:cNvPr>
          <p:cNvSpPr>
            <a:spLocks noGrp="1"/>
          </p:cNvSpPr>
          <p:nvPr>
            <p:ph type="title"/>
          </p:nvPr>
        </p:nvSpPr>
        <p:spPr/>
        <p:txBody>
          <a:bodyPr/>
          <a:lstStyle/>
          <a:p>
            <a:r>
              <a:rPr lang="sl-SI" altLang="sl-SI" b="1"/>
              <a:t>Medvedi:</a:t>
            </a:r>
          </a:p>
        </p:txBody>
      </p:sp>
      <p:sp>
        <p:nvSpPr>
          <p:cNvPr id="3" name="Ograda vsebine 2">
            <a:extLst>
              <a:ext uri="{FF2B5EF4-FFF2-40B4-BE49-F238E27FC236}">
                <a16:creationId xmlns:a16="http://schemas.microsoft.com/office/drawing/2014/main" id="{E4118A94-7187-4974-A2E2-B4C542B2079F}"/>
              </a:ext>
            </a:extLst>
          </p:cNvPr>
          <p:cNvSpPr>
            <a:spLocks noGrp="1"/>
          </p:cNvSpPr>
          <p:nvPr>
            <p:ph idx="1"/>
          </p:nvPr>
        </p:nvSpPr>
        <p:spPr>
          <a:xfrm>
            <a:off x="0" y="1341438"/>
            <a:ext cx="9144000" cy="3311525"/>
          </a:xfrm>
        </p:spPr>
        <p:txBody>
          <a:bodyPr rtlCol="0">
            <a:normAutofit lnSpcReduction="10000"/>
          </a:bodyPr>
          <a:lstStyle/>
          <a:p>
            <a:pPr fontAlgn="auto">
              <a:spcAft>
                <a:spcPts val="0"/>
              </a:spcAft>
              <a:defRPr/>
            </a:pPr>
            <a:r>
              <a:rPr lang="sl-SI" b="1" dirty="0"/>
              <a:t>Medvedi (znanstveno ime </a:t>
            </a:r>
            <a:r>
              <a:rPr lang="sl-SI" b="1" dirty="0" err="1"/>
              <a:t>Ursidae</a:t>
            </a:r>
            <a:r>
              <a:rPr lang="sl-SI" b="1" dirty="0"/>
              <a:t>) so veliki sesalci iz reda zveri. Vsi so krepkega telesa, z veliko lobanjo, močnimi nogami in kratkim repom. Živijo v Evraziji in Severni Ameriki ter v delih Severne Afrike in Južne Amerike. Večinoma so gozdne živali. V nasprotju z večino zveri uživajo veliko rastlinske hrane.</a:t>
            </a:r>
          </a:p>
        </p:txBody>
      </p:sp>
      <p:pic>
        <p:nvPicPr>
          <p:cNvPr id="4100" name="Picture 2" descr="http://hyde-park.si/sitefiles/1000/Rjavi_Medved.jpg">
            <a:hlinkClick r:id="rId3"/>
            <a:extLst>
              <a:ext uri="{FF2B5EF4-FFF2-40B4-BE49-F238E27FC236}">
                <a16:creationId xmlns:a16="http://schemas.microsoft.com/office/drawing/2014/main" id="{FEB46EB4-461E-48E0-97CB-47486C5A4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52963"/>
            <a:ext cx="29384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http://shockwave.wz.cz/pozadi/medvedi_v.jpg">
            <a:hlinkClick r:id="rId5"/>
            <a:extLst>
              <a:ext uri="{FF2B5EF4-FFF2-40B4-BE49-F238E27FC236}">
                <a16:creationId xmlns:a16="http://schemas.microsoft.com/office/drawing/2014/main" id="{8C7D7B85-DE6E-417F-ADF6-DE4C2BA736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4075113"/>
            <a:ext cx="3708400"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Ograda vsebine 3" descr="medvedi 2.png">
            <a:extLst>
              <a:ext uri="{FF2B5EF4-FFF2-40B4-BE49-F238E27FC236}">
                <a16:creationId xmlns:a16="http://schemas.microsoft.com/office/drawing/2014/main" id="{E6457905-00B1-4E16-9545-7E7EFCF7D4A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2D8BD4EE-9C79-4600-8439-1ADCA4C5735E}"/>
              </a:ext>
            </a:extLst>
          </p:cNvPr>
          <p:cNvSpPr>
            <a:spLocks noGrp="1"/>
          </p:cNvSpPr>
          <p:nvPr>
            <p:ph type="title"/>
          </p:nvPr>
        </p:nvSpPr>
        <p:spPr>
          <a:xfrm>
            <a:off x="285750" y="274638"/>
            <a:ext cx="8401050" cy="868362"/>
          </a:xfrm>
        </p:spPr>
        <p:txBody>
          <a:bodyPr/>
          <a:lstStyle/>
          <a:p>
            <a:r>
              <a:rPr lang="sl-SI" altLang="sl-SI" b="1"/>
              <a:t>Vrste medvedov:</a:t>
            </a:r>
          </a:p>
        </p:txBody>
      </p:sp>
      <p:sp>
        <p:nvSpPr>
          <p:cNvPr id="6147" name="Ograda vsebine 2">
            <a:extLst>
              <a:ext uri="{FF2B5EF4-FFF2-40B4-BE49-F238E27FC236}">
                <a16:creationId xmlns:a16="http://schemas.microsoft.com/office/drawing/2014/main" id="{52FB0F75-F8E0-4737-9CAB-39A136B77B5F}"/>
              </a:ext>
            </a:extLst>
          </p:cNvPr>
          <p:cNvSpPr>
            <a:spLocks noGrp="1"/>
          </p:cNvSpPr>
          <p:nvPr>
            <p:ph idx="1"/>
          </p:nvPr>
        </p:nvSpPr>
        <p:spPr>
          <a:xfrm>
            <a:off x="285750" y="1357313"/>
            <a:ext cx="8401050" cy="5357812"/>
          </a:xfrm>
        </p:spPr>
        <p:txBody>
          <a:bodyPr/>
          <a:lstStyle/>
          <a:p>
            <a:r>
              <a:rPr lang="sl-SI" altLang="sl-SI" b="1"/>
              <a:t>Termitski medved ali šobar,</a:t>
            </a:r>
          </a:p>
          <a:p>
            <a:r>
              <a:rPr lang="sl-SI" altLang="sl-SI" b="1"/>
              <a:t>Himalajski medved ogrličar,</a:t>
            </a:r>
          </a:p>
          <a:p>
            <a:r>
              <a:rPr lang="sl-SI" altLang="sl-SI" b="1"/>
              <a:t>Rjavi medved,</a:t>
            </a:r>
          </a:p>
          <a:p>
            <a:r>
              <a:rPr lang="sl-SI" altLang="sl-SI" b="1"/>
              <a:t>Baribal ali ameriški črni medved,</a:t>
            </a:r>
          </a:p>
          <a:p>
            <a:r>
              <a:rPr lang="sl-SI" altLang="sl-SI" b="1"/>
              <a:t>Severni ali beli medved,</a:t>
            </a:r>
          </a:p>
          <a:p>
            <a:r>
              <a:rPr lang="sl-SI" altLang="sl-SI" b="1"/>
              <a:t>Antski medved očalar, </a:t>
            </a:r>
          </a:p>
          <a:p>
            <a:r>
              <a:rPr lang="sl-SI" altLang="sl-SI" b="1"/>
              <a:t>Malajski medved,</a:t>
            </a:r>
          </a:p>
          <a:p>
            <a:r>
              <a:rPr lang="sl-SI" altLang="sl-SI" b="1"/>
              <a:t>Pasji medvedič,</a:t>
            </a:r>
          </a:p>
          <a:p>
            <a:r>
              <a:rPr lang="sl-SI" altLang="sl-SI" b="1"/>
              <a:t>Veliki ali orjaški panda,</a:t>
            </a:r>
          </a:p>
          <a:p>
            <a:endParaRPr lang="sl-SI" altLang="sl-S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Ograda vsebine 2">
            <a:extLst>
              <a:ext uri="{FF2B5EF4-FFF2-40B4-BE49-F238E27FC236}">
                <a16:creationId xmlns:a16="http://schemas.microsoft.com/office/drawing/2014/main" id="{95F51E72-0DA6-4796-9BF5-EC7FCDE46F7A}"/>
              </a:ext>
            </a:extLst>
          </p:cNvPr>
          <p:cNvSpPr>
            <a:spLocks noGrp="1"/>
          </p:cNvSpPr>
          <p:nvPr>
            <p:ph idx="1"/>
          </p:nvPr>
        </p:nvSpPr>
        <p:spPr>
          <a:xfrm>
            <a:off x="395288" y="285750"/>
            <a:ext cx="8291512" cy="4079875"/>
          </a:xfrm>
        </p:spPr>
        <p:txBody>
          <a:bodyPr/>
          <a:lstStyle/>
          <a:p>
            <a:r>
              <a:rPr lang="sl-SI" altLang="sl-SI" b="1"/>
              <a:t>Južnoameriški rakun,</a:t>
            </a:r>
          </a:p>
          <a:p>
            <a:r>
              <a:rPr lang="sl-SI" altLang="sl-SI" b="1"/>
              <a:t>Vitorepi medved,</a:t>
            </a:r>
          </a:p>
          <a:p>
            <a:r>
              <a:rPr lang="sl-SI" altLang="sl-SI" b="1"/>
              <a:t>Severnoameriški podlasičji medved,</a:t>
            </a:r>
          </a:p>
          <a:p>
            <a:r>
              <a:rPr lang="sl-SI" altLang="sl-SI" b="1"/>
              <a:t>Severnoameriški rakun,</a:t>
            </a:r>
          </a:p>
          <a:p>
            <a:r>
              <a:rPr lang="sl-SI" altLang="sl-SI" b="1"/>
              <a:t>Koati,</a:t>
            </a:r>
          </a:p>
          <a:p>
            <a:r>
              <a:rPr lang="sl-SI" altLang="sl-SI" b="1"/>
              <a:t>Mačji panda.</a:t>
            </a:r>
          </a:p>
        </p:txBody>
      </p:sp>
      <p:pic>
        <p:nvPicPr>
          <p:cNvPr id="7171" name="Picture 2" descr="http://www.hidephotography.com/pic/Tamas.Imre.HidePhotography.com.Nasua.narica.White-nosed.Coati.Feherorru.koati1.jpg">
            <a:hlinkClick r:id="rId3"/>
            <a:extLst>
              <a:ext uri="{FF2B5EF4-FFF2-40B4-BE49-F238E27FC236}">
                <a16:creationId xmlns:a16="http://schemas.microsoft.com/office/drawing/2014/main" id="{302442AC-2D30-4FA8-8F73-C2F941EDC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550" y="3357563"/>
            <a:ext cx="52514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4200000"/>
        </a:gradFill>
        <a:effectLst/>
      </p:bgPr>
    </p:bg>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C3E84EF1-BB1C-46DC-A10C-185B73E138E3}"/>
              </a:ext>
            </a:extLst>
          </p:cNvPr>
          <p:cNvSpPr>
            <a:spLocks noGrp="1"/>
          </p:cNvSpPr>
          <p:nvPr>
            <p:ph type="title"/>
          </p:nvPr>
        </p:nvSpPr>
        <p:spPr>
          <a:xfrm>
            <a:off x="142875" y="0"/>
            <a:ext cx="8472488" cy="1011238"/>
          </a:xfrm>
        </p:spPr>
        <p:txBody>
          <a:bodyPr/>
          <a:lstStyle/>
          <a:p>
            <a:r>
              <a:rPr lang="sl-SI" altLang="sl-SI" b="1"/>
              <a:t>Termitski medved ali šobar:</a:t>
            </a:r>
            <a:endParaRPr lang="sl-SI" altLang="sl-SI"/>
          </a:p>
        </p:txBody>
      </p:sp>
      <p:sp>
        <p:nvSpPr>
          <p:cNvPr id="8195" name="Ograda vsebine 2">
            <a:extLst>
              <a:ext uri="{FF2B5EF4-FFF2-40B4-BE49-F238E27FC236}">
                <a16:creationId xmlns:a16="http://schemas.microsoft.com/office/drawing/2014/main" id="{CF67ADC3-910C-472F-858D-18D01160CF59}"/>
              </a:ext>
            </a:extLst>
          </p:cNvPr>
          <p:cNvSpPr>
            <a:spLocks noGrp="1"/>
          </p:cNvSpPr>
          <p:nvPr>
            <p:ph idx="1"/>
          </p:nvPr>
        </p:nvSpPr>
        <p:spPr>
          <a:xfrm>
            <a:off x="214313" y="1071563"/>
            <a:ext cx="8472487" cy="5572125"/>
          </a:xfrm>
        </p:spPr>
        <p:txBody>
          <a:bodyPr/>
          <a:lstStyle/>
          <a:p>
            <a:r>
              <a:rPr lang="sl-SI" altLang="sl-SI" b="1"/>
              <a:t>Se zelo razlikujejo od ostalih vrst medvedov: zaradi dolge in sršate dlake ter mesnatih in gibčnih ustnic, od katerih je spodnja podaljšana, spominja na opico. Najdemo ga na Cejlonu in na jugu Indije. Živi v gozdovih in nižinskih savanah porastlih z drevesi. Prehranjuje se tako z rastlinami kot živalsko hrano. Poleti išče čebelje panje, ki jih razkoplje in poje med, ličinke ter včasih tudi čebele. Napada tudi bivališča termitov, ki z usti izsesa.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6BA1889A-4EFD-4EFC-B4A8-AC690D5DFED1}"/>
              </a:ext>
            </a:extLst>
          </p:cNvPr>
          <p:cNvSpPr>
            <a:spLocks noGrp="1"/>
          </p:cNvSpPr>
          <p:nvPr>
            <p:ph type="title"/>
          </p:nvPr>
        </p:nvSpPr>
        <p:spPr>
          <a:xfrm>
            <a:off x="428625" y="0"/>
            <a:ext cx="8229600" cy="1143000"/>
          </a:xfrm>
        </p:spPr>
        <p:txBody>
          <a:bodyPr/>
          <a:lstStyle/>
          <a:p>
            <a:r>
              <a:rPr lang="sl-SI" altLang="sl-SI" b="1"/>
              <a:t>Himalajski medved ogrličar:</a:t>
            </a:r>
            <a:endParaRPr lang="sl-SI" altLang="sl-SI"/>
          </a:p>
        </p:txBody>
      </p:sp>
      <p:sp>
        <p:nvSpPr>
          <p:cNvPr id="9219" name="Ograda vsebine 6">
            <a:extLst>
              <a:ext uri="{FF2B5EF4-FFF2-40B4-BE49-F238E27FC236}">
                <a16:creationId xmlns:a16="http://schemas.microsoft.com/office/drawing/2014/main" id="{F5CCE778-0551-4C22-BF4E-AE3EA86966EF}"/>
              </a:ext>
            </a:extLst>
          </p:cNvPr>
          <p:cNvSpPr>
            <a:spLocks noGrp="1"/>
          </p:cNvSpPr>
          <p:nvPr>
            <p:ph idx="1"/>
          </p:nvPr>
        </p:nvSpPr>
        <p:spPr>
          <a:xfrm>
            <a:off x="500063" y="1000125"/>
            <a:ext cx="8186737" cy="5643563"/>
          </a:xfrm>
        </p:spPr>
        <p:txBody>
          <a:bodyPr/>
          <a:lstStyle/>
          <a:p>
            <a:r>
              <a:rPr lang="sl-SI" altLang="sl-SI" b="1"/>
              <a:t>Je dobil ime po dolgih dlakah na ramah, zatilju in vratu ter značilnem belem vzorcu v obliki črke Y, ki izstopa na črnem kožuhu. Živi v azijskih gozdovih med 1400 in 3000 metrov nadmorske višine. Kot odličen plezalec večino časa preživi na drevju. Pozimi se spusti v dolino kjer lažje najde hrano. Prehranjuje se predvsem z jagodičevjem sadjem, poganki in listjem.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lika 3" descr="medvedi 4.jpg">
            <a:extLst>
              <a:ext uri="{FF2B5EF4-FFF2-40B4-BE49-F238E27FC236}">
                <a16:creationId xmlns:a16="http://schemas.microsoft.com/office/drawing/2014/main" id="{4A96F9FF-FD0A-4554-AF44-F91F85A496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29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Slika 4" descr="medvedi 5.jpg">
            <a:extLst>
              <a:ext uri="{FF2B5EF4-FFF2-40B4-BE49-F238E27FC236}">
                <a16:creationId xmlns:a16="http://schemas.microsoft.com/office/drawing/2014/main" id="{EDA4BDC9-26BF-4E24-ACA4-619D2A80D3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0"/>
            <a:ext cx="4214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On-screen Show (4:3)</PresentationFormat>
  <Paragraphs>60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Officeova tema</vt:lpstr>
      <vt:lpstr>MEDVEDI</vt:lpstr>
      <vt:lpstr>PowerPoint Presentation</vt:lpstr>
      <vt:lpstr>Medvedi:</vt:lpstr>
      <vt:lpstr>PowerPoint Presentation</vt:lpstr>
      <vt:lpstr>Vrste medvedov:</vt:lpstr>
      <vt:lpstr>PowerPoint Presentation</vt:lpstr>
      <vt:lpstr>Termitski medved ali šobar:</vt:lpstr>
      <vt:lpstr>Himalajski medved ogrličar:</vt:lpstr>
      <vt:lpstr>PowerPoint Presentation</vt:lpstr>
      <vt:lpstr>PowerPoint Presentation</vt:lpstr>
      <vt:lpstr>Osnovni podatki:</vt:lpstr>
      <vt:lpstr>Razširjenost:</vt:lpstr>
      <vt:lpstr>PowerPoint Presentation</vt:lpstr>
      <vt:lpstr>Razmnoževanje:</vt:lpstr>
      <vt:lpstr>Prehranjevanje:</vt:lpstr>
      <vt:lpstr>Zimsko spanje:</vt:lpstr>
      <vt:lpstr>Ogroženost:</vt:lpstr>
      <vt:lpstr>PowerPoint Presentation</vt:lpstr>
      <vt:lpstr>Odtis stopala:</vt:lpstr>
      <vt:lpstr>Baribal ali ameriški črni medved:</vt:lpstr>
      <vt:lpstr>Mačji panda:</vt:lpstr>
      <vt:lpstr>PowerPoint Presentation</vt:lpstr>
      <vt:lpstr>Orjaški panda:</vt:lpstr>
      <vt:lpstr>PowerPoint Presentation</vt:lpstr>
      <vt:lpstr>PowerPoint Presentation</vt:lpstr>
      <vt:lpstr>Severni ali beli medved:</vt:lpstr>
      <vt:lpstr>KONEC!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2019-05-30T09:31:53Z</dcterms:created>
  <dcterms:modified xsi:type="dcterms:W3CDTF">2019-05-30T09:31:53Z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