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5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E36"/>
    <a:srgbClr val="25F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9E13A60-3B85-481A-8D13-73289388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C0A3-32C5-4FD9-8884-6A693C47116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C8DF2EA-C1BC-4DCD-AAA2-B4065D61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91AD620-3373-4475-A429-EED24A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1F46-291A-499D-8D39-96B4A8E666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450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192F676-1C2D-47CC-AF09-4C2B1D76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6A76-689F-48A1-9E7C-887F0FFFE29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341F416-8EEB-4D6D-BD5E-DB6185F5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6D784DA-D49D-4266-A2A1-63042403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8CFF6-7EF6-4B9A-840A-2FFBDEC620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918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E26BDC3-531F-4CC8-A883-BD879958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3FDF-E3E2-47B1-9E24-2F07C5AC06A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7126DE2-746F-4EED-AFAD-FE05B7FD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C16F72D-9A9D-4955-9403-B6B6AFBE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4A994-84D7-4313-8A7E-5E27257DE6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645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B2912B3-104E-4308-941D-02F7EAA4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94D1-D184-4877-9F52-86520C845B6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313B532-789C-41DB-9CEA-FF81A28E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AAA74B1-304A-4935-BCBD-322B91B4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32A8D-AD32-4D98-91BC-06A9E0E447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744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1062416-C29E-4BAD-B269-0F4FD571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3E21-FCAB-4F0E-9197-EAD66F22BB3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35533E4-8C8F-4EC3-A8DF-EC97BA08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70AD18B-71DA-4417-B724-CFC65FDC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71BE9-6430-4DE2-9477-54CBE57831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3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E5F4612-02A0-44DD-9DF9-09B728A3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E372-6713-441D-884A-F619562E9F1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46A5F98-A466-452B-911C-DC02C07F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806DBAD-B008-4B76-B360-D1F623B7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55037-8488-4B5B-A768-DD7FCA7297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026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3D61FE8-8D2A-4AEE-93CD-6A3FCED2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55A1-EB56-4E6D-BF71-19E8A0BBD1D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9B4527F-D6C1-4F38-BCF9-AC984822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FDF65238-33BF-4AC7-B1D7-06E6FDD6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4D50-AC9F-4995-8835-A25935F75C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240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F72B794-6F88-4059-A990-4614CB7C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4DB7-443C-4782-B33B-4EAB9B5858E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CE279C9-278E-466D-A2B9-26BC9895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83D582D-D18D-46FC-B397-F4951BBD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9109-0D9F-4FD7-8092-B045E57455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589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DC8062AB-13E2-41EA-A14F-C9D8EA1D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3E78-3A19-44C7-B621-187D6981585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4D2A3889-4E6F-4E92-992A-8E4837E0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9B417F5-9975-4ED1-B734-483CFDF7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0B6B-1781-4A1C-84E1-A781842F06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991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B8E1D25-F283-4A67-AF1F-138DE8CB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EE72-4F1A-43EA-9368-943FF52AABB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F2A1A1B-3BF1-41C5-AE7B-2EDFC987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ECFB221-3A11-4F78-B9C3-391ADD89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417DD-5FD6-4303-8747-85AFD5BE5E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956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C167172-234E-4514-8466-DA4B8855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F2F6-00D9-4EFD-9AD6-56B15A26915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7719002-9647-417B-AA18-E4D1E45F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3518DDF-C3F1-4C9C-B973-54BF4A8E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A1F96-BB66-4576-BFD8-0D23E52137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758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F0245B4E-EB84-4401-88DC-39FC4B9ED9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EC29EE7F-28C9-4769-89D5-3649390D9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34C947D-0F12-48FE-87DA-F00E015FB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EBC7D5-BE6C-4F86-B08D-C5FE36D21BD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42941FB-B617-478D-B34A-61362B174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7E4EFC2-0F08-46B1-8C4C-11732FAA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D78D8A-7683-4C1A-9AD5-F92B04ECDFA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emf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F4C46A35-DEDA-450A-8204-28C4C193A3A7}"/>
              </a:ext>
            </a:extLst>
          </p:cNvPr>
          <p:cNvSpPr/>
          <p:nvPr/>
        </p:nvSpPr>
        <p:spPr>
          <a:xfrm>
            <a:off x="2771800" y="2204864"/>
            <a:ext cx="6148285" cy="27699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MEDVRSTNI ODNOSI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ZAJEDAVSTVO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AMENZALIZEM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TEKMOVANJE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4A6F8FB-70FA-4B82-BA22-BC2171DA9399}"/>
              </a:ext>
            </a:extLst>
          </p:cNvPr>
          <p:cNvSpPr txBox="1"/>
          <p:nvPr/>
        </p:nvSpPr>
        <p:spPr>
          <a:xfrm>
            <a:off x="6300788" y="5526088"/>
            <a:ext cx="261937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13B6A8-0225-460B-B394-F4199701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70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4343908-8D82-4536-ABFE-90E44E69585A}"/>
              </a:ext>
            </a:extLst>
          </p:cNvPr>
          <p:cNvSpPr/>
          <p:nvPr/>
        </p:nvSpPr>
        <p:spPr>
          <a:xfrm>
            <a:off x="107504" y="116632"/>
            <a:ext cx="7848872" cy="1595505"/>
          </a:xfrm>
          <a:custGeom>
            <a:avLst/>
            <a:gdLst>
              <a:gd name="connsiteX0" fmla="*/ 0 w 7848872"/>
              <a:gd name="connsiteY0" fmla="*/ 0 h 2215991"/>
              <a:gd name="connsiteX1" fmla="*/ 7848872 w 7848872"/>
              <a:gd name="connsiteY1" fmla="*/ 0 h 2215991"/>
              <a:gd name="connsiteX2" fmla="*/ 7848872 w 7848872"/>
              <a:gd name="connsiteY2" fmla="*/ 2215991 h 2215991"/>
              <a:gd name="connsiteX3" fmla="*/ 0 w 7848872"/>
              <a:gd name="connsiteY3" fmla="*/ 2215991 h 2215991"/>
              <a:gd name="connsiteX4" fmla="*/ 0 w 7848872"/>
              <a:gd name="connsiteY4" fmla="*/ 0 h 2215991"/>
              <a:gd name="connsiteX0" fmla="*/ 0 w 7848872"/>
              <a:gd name="connsiteY0" fmla="*/ 0 h 2215991"/>
              <a:gd name="connsiteX1" fmla="*/ 7848872 w 7848872"/>
              <a:gd name="connsiteY1" fmla="*/ 0 h 2215991"/>
              <a:gd name="connsiteX2" fmla="*/ 7827101 w 7848872"/>
              <a:gd name="connsiteY2" fmla="*/ 1595505 h 2215991"/>
              <a:gd name="connsiteX3" fmla="*/ 0 w 7848872"/>
              <a:gd name="connsiteY3" fmla="*/ 2215991 h 2215991"/>
              <a:gd name="connsiteX4" fmla="*/ 0 w 7848872"/>
              <a:gd name="connsiteY4" fmla="*/ 0 h 2215991"/>
              <a:gd name="connsiteX0" fmla="*/ 0 w 7848872"/>
              <a:gd name="connsiteY0" fmla="*/ 0 h 1595505"/>
              <a:gd name="connsiteX1" fmla="*/ 7848872 w 7848872"/>
              <a:gd name="connsiteY1" fmla="*/ 0 h 1595505"/>
              <a:gd name="connsiteX2" fmla="*/ 7827101 w 7848872"/>
              <a:gd name="connsiteY2" fmla="*/ 1595505 h 1595505"/>
              <a:gd name="connsiteX3" fmla="*/ 0 w 7848872"/>
              <a:gd name="connsiteY3" fmla="*/ 1584619 h 1595505"/>
              <a:gd name="connsiteX4" fmla="*/ 0 w 7848872"/>
              <a:gd name="connsiteY4" fmla="*/ 0 h 159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8872" h="1595505">
                <a:moveTo>
                  <a:pt x="0" y="0"/>
                </a:moveTo>
                <a:lnTo>
                  <a:pt x="7848872" y="0"/>
                </a:lnTo>
                <a:lnTo>
                  <a:pt x="7827101" y="1595505"/>
                </a:lnTo>
                <a:lnTo>
                  <a:pt x="0" y="15846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/>
                <a:solidFill>
                  <a:schemeClr val="accent3"/>
                </a:solidFill>
              </a:rPr>
              <a:t>ZAJEDAVSTVO ALI PARAZITIZEM  je pravzaprav le poseben primer </a:t>
            </a:r>
            <a:r>
              <a:rPr lang="sl-SI" sz="2800" b="1" dirty="0" err="1">
                <a:ln/>
                <a:solidFill>
                  <a:schemeClr val="accent3"/>
                </a:solidFill>
              </a:rPr>
              <a:t>plenilstva</a:t>
            </a:r>
            <a:r>
              <a:rPr lang="sl-SI" sz="2800" b="1" dirty="0">
                <a:ln/>
                <a:solidFill>
                  <a:schemeClr val="accent3"/>
                </a:solidFill>
              </a:rPr>
              <a:t>, kjer plenilec plena ne ubije takoj in ga ne požre naenkrat.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6720302-49B2-40D3-9573-7CD9ED10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93688"/>
            <a:ext cx="67468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36E6915A-D77E-41D4-82CB-C6FA95E9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022475"/>
            <a:ext cx="70612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F07C988D-9E7C-4C10-9E35-0C6176DAAE0B}"/>
              </a:ext>
            </a:extLst>
          </p:cNvPr>
          <p:cNvSpPr/>
          <p:nvPr/>
        </p:nvSpPr>
        <p:spPr>
          <a:xfrm>
            <a:off x="2313784" y="2132856"/>
            <a:ext cx="342792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PRIMERI ZAJEDAVCEV</a:t>
            </a:r>
          </a:p>
        </p:txBody>
      </p:sp>
      <p:pic>
        <p:nvPicPr>
          <p:cNvPr id="3079" name="Picture 5">
            <a:extLst>
              <a:ext uri="{FF2B5EF4-FFF2-40B4-BE49-F238E27FC236}">
                <a16:creationId xmlns:a16="http://schemas.microsoft.com/office/drawing/2014/main" id="{E17CE0CE-9331-4A20-A68D-8E726D88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29702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6">
            <a:extLst>
              <a:ext uri="{FF2B5EF4-FFF2-40B4-BE49-F238E27FC236}">
                <a16:creationId xmlns:a16="http://schemas.microsoft.com/office/drawing/2014/main" id="{C8A9F61C-2EF4-4CC7-A310-ED758DB7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997200"/>
            <a:ext cx="3163888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484901A-FB39-45CC-B99C-7464E5981270}"/>
              </a:ext>
            </a:extLst>
          </p:cNvPr>
          <p:cNvSpPr/>
          <p:nvPr/>
        </p:nvSpPr>
        <p:spPr>
          <a:xfrm>
            <a:off x="1094091" y="5488715"/>
            <a:ext cx="243938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Navadni lusnec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1DD255F-BDB7-4BC5-AF5F-F79C2B1BFBDD}"/>
              </a:ext>
            </a:extLst>
          </p:cNvPr>
          <p:cNvSpPr/>
          <p:nvPr/>
        </p:nvSpPr>
        <p:spPr>
          <a:xfrm>
            <a:off x="4988088" y="5504521"/>
            <a:ext cx="125143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Metljaj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4311824-EEF6-4F61-B414-1088BD33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70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4">
            <a:extLst>
              <a:ext uri="{FF2B5EF4-FFF2-40B4-BE49-F238E27FC236}">
                <a16:creationId xmlns:a16="http://schemas.microsoft.com/office/drawing/2014/main" id="{09A18696-398B-4545-9915-8F05CEB3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69913"/>
            <a:ext cx="3530600" cy="60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>
            <a:extLst>
              <a:ext uri="{FF2B5EF4-FFF2-40B4-BE49-F238E27FC236}">
                <a16:creationId xmlns:a16="http://schemas.microsoft.com/office/drawing/2014/main" id="{AB57182A-2013-4FEB-B1AC-43AAEECC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66738"/>
            <a:ext cx="3535362" cy="603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8FC8D8BF-B14D-4831-87E8-A574C75E5F55}"/>
              </a:ext>
            </a:extLst>
          </p:cNvPr>
          <p:cNvSpPr/>
          <p:nvPr/>
        </p:nvSpPr>
        <p:spPr>
          <a:xfrm>
            <a:off x="514794" y="620688"/>
            <a:ext cx="3431389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MIKROPARAZITI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9076D50-2EAB-48A9-A122-B246E5829D87}"/>
              </a:ext>
            </a:extLst>
          </p:cNvPr>
          <p:cNvSpPr/>
          <p:nvPr/>
        </p:nvSpPr>
        <p:spPr>
          <a:xfrm>
            <a:off x="4184226" y="601313"/>
            <a:ext cx="3596497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MAKROPARAZITI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5184A768-DED5-45CC-8BD7-FB363436A1B2}"/>
              </a:ext>
            </a:extLst>
          </p:cNvPr>
          <p:cNvSpPr/>
          <p:nvPr/>
        </p:nvSpPr>
        <p:spPr>
          <a:xfrm>
            <a:off x="532995" y="1412775"/>
            <a:ext cx="3439468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majhni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živijo znotraj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       gostiteljske celice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 bakterije, virusi,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       </a:t>
            </a:r>
            <a:r>
              <a:rPr lang="sl-SI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protozoji</a:t>
            </a:r>
            <a:endParaRPr lang="sl-SI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4" name="Picture 3">
            <a:extLst>
              <a:ext uri="{FF2B5EF4-FFF2-40B4-BE49-F238E27FC236}">
                <a16:creationId xmlns:a16="http://schemas.microsoft.com/office/drawing/2014/main" id="{538AC6A4-E0DB-4ED2-9D0C-F4890C02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806950"/>
            <a:ext cx="13620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4">
            <a:extLst>
              <a:ext uri="{FF2B5EF4-FFF2-40B4-BE49-F238E27FC236}">
                <a16:creationId xmlns:a16="http://schemas.microsoft.com/office/drawing/2014/main" id="{CABD0CBD-1F0E-42F8-B3A3-17040B4F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29175"/>
            <a:ext cx="12954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3542FC20-6A5A-48BD-B4B9-F7A1A622E310}"/>
              </a:ext>
            </a:extLst>
          </p:cNvPr>
          <p:cNvSpPr/>
          <p:nvPr/>
        </p:nvSpPr>
        <p:spPr>
          <a:xfrm>
            <a:off x="3937443" y="1399521"/>
            <a:ext cx="3886577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živijo na telesu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gostitelja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ne potrebujejo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  posebnih mehanizmov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za razširjanje</a:t>
            </a:r>
          </a:p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plesni, pijavke,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klopi, uši, bolhe…</a:t>
            </a:r>
          </a:p>
        </p:txBody>
      </p:sp>
      <p:pic>
        <p:nvPicPr>
          <p:cNvPr id="4107" name="Picture 5">
            <a:extLst>
              <a:ext uri="{FF2B5EF4-FFF2-40B4-BE49-F238E27FC236}">
                <a16:creationId xmlns:a16="http://schemas.microsoft.com/office/drawing/2014/main" id="{284D140B-E25F-4ED9-9567-9C43626E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54638"/>
            <a:ext cx="1122362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6">
            <a:extLst>
              <a:ext uri="{FF2B5EF4-FFF2-40B4-BE49-F238E27FC236}">
                <a16:creationId xmlns:a16="http://schemas.microsoft.com/office/drawing/2014/main" id="{81BDDD71-DB37-4B11-8DC3-B4C72654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40350"/>
            <a:ext cx="11049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8AACCDA-724C-4F90-9DCC-28F34CD4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70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A223D349-D12A-4BE0-911C-00572649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6738"/>
            <a:ext cx="7180263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B587EFFB-B37C-4685-94F6-F797D3C0EC24}"/>
              </a:ext>
            </a:extLst>
          </p:cNvPr>
          <p:cNvSpPr/>
          <p:nvPr/>
        </p:nvSpPr>
        <p:spPr>
          <a:xfrm>
            <a:off x="1293174" y="592428"/>
            <a:ext cx="56623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SOCIALNI PARAZITIZEM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A7101C4-7555-4507-A75B-1F4A151E2507}"/>
              </a:ext>
            </a:extLst>
          </p:cNvPr>
          <p:cNvSpPr/>
          <p:nvPr/>
        </p:nvSpPr>
        <p:spPr>
          <a:xfrm>
            <a:off x="981802" y="1518787"/>
            <a:ext cx="6416372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Parazit se ne okorišča z gostiteljevimi deli,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pač pa z njegovim delom.</a:t>
            </a:r>
          </a:p>
        </p:txBody>
      </p:sp>
      <p:pic>
        <p:nvPicPr>
          <p:cNvPr id="5126" name="Picture 2">
            <a:extLst>
              <a:ext uri="{FF2B5EF4-FFF2-40B4-BE49-F238E27FC236}">
                <a16:creationId xmlns:a16="http://schemas.microsoft.com/office/drawing/2014/main" id="{5597CFE8-BDFB-47D4-8248-A6A5D9BDD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877888"/>
            <a:ext cx="67627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FC0DC9B-BEAE-42BE-8E3E-63BF1C1C1B42}"/>
              </a:ext>
            </a:extLst>
          </p:cNvPr>
          <p:cNvSpPr/>
          <p:nvPr/>
        </p:nvSpPr>
        <p:spPr>
          <a:xfrm>
            <a:off x="981802" y="2636912"/>
            <a:ext cx="4804392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Vrste: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kraja ali </a:t>
            </a:r>
            <a:r>
              <a:rPr lang="sl-SI" sz="28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kleptoparazitizem</a:t>
            </a:r>
            <a:endParaRPr lang="sl-SI" sz="28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suženjstvo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gnezditveni </a:t>
            </a:r>
            <a:r>
              <a:rPr lang="sl-SI" sz="28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parazitizem</a:t>
            </a:r>
            <a:endParaRPr lang="sl-SI" sz="28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5128" name="Slika 4">
            <a:extLst>
              <a:ext uri="{FF2B5EF4-FFF2-40B4-BE49-F238E27FC236}">
                <a16:creationId xmlns:a16="http://schemas.microsoft.com/office/drawing/2014/main" id="{60E78208-9CB5-480D-BCFB-074B1B0CE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830638"/>
            <a:ext cx="228123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PoljeZBesedilom 5">
            <a:extLst>
              <a:ext uri="{FF2B5EF4-FFF2-40B4-BE49-F238E27FC236}">
                <a16:creationId xmlns:a16="http://schemas.microsoft.com/office/drawing/2014/main" id="{64F38074-B07B-4E5E-9CEA-1CAA4D97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5589588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>
                <a:solidFill>
                  <a:schemeClr val="bg1"/>
                </a:solidFill>
              </a:rPr>
              <a:t>Gnezditveni parazitizem kukavice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5B4F1F2-4E4F-414B-9A55-103A29E4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70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Slika 4">
            <a:extLst>
              <a:ext uri="{FF2B5EF4-FFF2-40B4-BE49-F238E27FC236}">
                <a16:creationId xmlns:a16="http://schemas.microsoft.com/office/drawing/2014/main" id="{E230B7AB-6BDB-4F9F-969C-B25D15324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761523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55826528-FE8D-4BA7-92EA-1CCDCB0EDCEC}"/>
              </a:ext>
            </a:extLst>
          </p:cNvPr>
          <p:cNvSpPr/>
          <p:nvPr/>
        </p:nvSpPr>
        <p:spPr>
          <a:xfrm>
            <a:off x="402279" y="5733256"/>
            <a:ext cx="731238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ZEMLJEVID KAŽE RAZŠIRJENOST IN POGOSTOST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OKUŽB S KLOPNIM MENINGITISOM V SLOVENIJI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0983F55-08F5-443B-833A-4C49592E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70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4">
            <a:extLst>
              <a:ext uri="{FF2B5EF4-FFF2-40B4-BE49-F238E27FC236}">
                <a16:creationId xmlns:a16="http://schemas.microsoft.com/office/drawing/2014/main" id="{F26187F8-622B-4948-99EE-B35E63EB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6738"/>
            <a:ext cx="7180263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5549775-71B5-41E8-B9E0-BEAB0DE3C524}"/>
              </a:ext>
            </a:extLst>
          </p:cNvPr>
          <p:cNvSpPr/>
          <p:nvPr/>
        </p:nvSpPr>
        <p:spPr>
          <a:xfrm>
            <a:off x="1763688" y="692696"/>
            <a:ext cx="45064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AMENZALIZEM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1C3EAE82-98CC-4BF2-B5AA-32F568EE44F6}"/>
              </a:ext>
            </a:extLst>
          </p:cNvPr>
          <p:cNvSpPr/>
          <p:nvPr/>
        </p:nvSpPr>
        <p:spPr>
          <a:xfrm>
            <a:off x="683568" y="1746018"/>
            <a:ext cx="67687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Je odnos, v katerem ena vrsta škoduje drugi in od tega nima neposredne koristi.</a:t>
            </a:r>
            <a:endParaRPr lang="sl-SI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4" name="Picture 2">
            <a:extLst>
              <a:ext uri="{FF2B5EF4-FFF2-40B4-BE49-F238E27FC236}">
                <a16:creationId xmlns:a16="http://schemas.microsoft.com/office/drawing/2014/main" id="{4487411A-9379-44EF-AE28-9E4F58D8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82663"/>
            <a:ext cx="649288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3">
            <a:extLst>
              <a:ext uri="{FF2B5EF4-FFF2-40B4-BE49-F238E27FC236}">
                <a16:creationId xmlns:a16="http://schemas.microsoft.com/office/drawing/2014/main" id="{D3A55E2E-271D-4E6D-8137-E6396DA9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3190875"/>
            <a:ext cx="54070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16734834-D97D-4A5B-8ECF-450482F71566}"/>
              </a:ext>
            </a:extLst>
          </p:cNvPr>
          <p:cNvSpPr/>
          <p:nvPr/>
        </p:nvSpPr>
        <p:spPr>
          <a:xfrm>
            <a:off x="2907153" y="5567469"/>
            <a:ext cx="27262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Primer: cvetenje alg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D379FE2-4524-4F7E-B614-7E6E7FB5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70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>
            <a:extLst>
              <a:ext uri="{FF2B5EF4-FFF2-40B4-BE49-F238E27FC236}">
                <a16:creationId xmlns:a16="http://schemas.microsoft.com/office/drawing/2014/main" id="{8B1C64CA-74A4-4821-9B2E-C924A249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71786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962C1A52-8013-49A7-8449-738B804143F5}"/>
              </a:ext>
            </a:extLst>
          </p:cNvPr>
          <p:cNvSpPr/>
          <p:nvPr/>
        </p:nvSpPr>
        <p:spPr>
          <a:xfrm>
            <a:off x="522480" y="427629"/>
            <a:ext cx="680391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TEKMOVANJE ALI KOMPETICIJA je odnos,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pri katerem utrpita škodo obe vrsti.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D494B7EE-23FD-47F7-87E5-B617377A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965325"/>
            <a:ext cx="71818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DA890560-3BB6-46EC-B5B9-225B7A483499}"/>
              </a:ext>
            </a:extLst>
          </p:cNvPr>
          <p:cNvSpPr/>
          <p:nvPr/>
        </p:nvSpPr>
        <p:spPr>
          <a:xfrm>
            <a:off x="522480" y="2134936"/>
            <a:ext cx="6515310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Rastline med seboj tekmujejo za vodo,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hranilne snovi, svetlobo…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Živali pa med seboj tekmujejo za hrano, vodo,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samci za samice, skrivališča…</a:t>
            </a:r>
          </a:p>
        </p:txBody>
      </p:sp>
      <p:pic>
        <p:nvPicPr>
          <p:cNvPr id="8199" name="Picture 3">
            <a:extLst>
              <a:ext uri="{FF2B5EF4-FFF2-40B4-BE49-F238E27FC236}">
                <a16:creationId xmlns:a16="http://schemas.microsoft.com/office/drawing/2014/main" id="{AC6263D7-5C5F-4F1E-AF34-CAD57626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681538"/>
            <a:ext cx="31162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4">
            <a:extLst>
              <a:ext uri="{FF2B5EF4-FFF2-40B4-BE49-F238E27FC236}">
                <a16:creationId xmlns:a16="http://schemas.microsoft.com/office/drawing/2014/main" id="{4E362E3A-6361-468C-B804-0120857A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2438"/>
            <a:ext cx="23034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5">
            <a:extLst>
              <a:ext uri="{FF2B5EF4-FFF2-40B4-BE49-F238E27FC236}">
                <a16:creationId xmlns:a16="http://schemas.microsoft.com/office/drawing/2014/main" id="{94CF71B3-4B7B-4D02-9C98-717D4427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49275"/>
            <a:ext cx="64611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BD4AADC-1398-412B-9DEF-95D507C1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70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6F3E5D37-6902-4F27-BAD2-5C93FAAF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839788"/>
            <a:ext cx="7662862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PoljeZBesedilom 3">
            <a:extLst>
              <a:ext uri="{FF2B5EF4-FFF2-40B4-BE49-F238E27FC236}">
                <a16:creationId xmlns:a16="http://schemas.microsoft.com/office/drawing/2014/main" id="{C4E6D295-E95E-46EC-8B34-1550F628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052513"/>
            <a:ext cx="3603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000" b="1"/>
              <a:t>A</a:t>
            </a:r>
          </a:p>
        </p:txBody>
      </p:sp>
      <p:sp>
        <p:nvSpPr>
          <p:cNvPr id="9221" name="PoljeZBesedilom 4">
            <a:extLst>
              <a:ext uri="{FF2B5EF4-FFF2-40B4-BE49-F238E27FC236}">
                <a16:creationId xmlns:a16="http://schemas.microsoft.com/office/drawing/2014/main" id="{5F7DC450-B3B8-48ED-AD5B-3AB163F2B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3586163"/>
            <a:ext cx="323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000" b="1"/>
              <a:t>B</a:t>
            </a:r>
          </a:p>
        </p:txBody>
      </p:sp>
      <p:sp>
        <p:nvSpPr>
          <p:cNvPr id="9222" name="PoljeZBesedilom 5">
            <a:extLst>
              <a:ext uri="{FF2B5EF4-FFF2-40B4-BE49-F238E27FC236}">
                <a16:creationId xmlns:a16="http://schemas.microsoft.com/office/drawing/2014/main" id="{C8EEDFB3-5E62-468F-8BEC-B52AC44703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04875" y="2717800"/>
            <a:ext cx="259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Število osebkov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2019-05-30T09:31:55Z</dcterms:created>
  <dcterms:modified xsi:type="dcterms:W3CDTF">2019-05-30T09:31:56Z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