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 varScale="1">
        <p:scale>
          <a:sx n="106" d="100"/>
          <a:sy n="106" d="100"/>
        </p:scale>
        <p:origin x="1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6BFDA-E9F5-4711-B1ED-66EC40052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B35F1-2718-4C20-B31D-E164D76DC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F1E9A-A50F-41D0-B03C-62099B6CC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7DECE-E411-4B84-B195-87CD59C10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B126D-184C-4858-8DF5-44ADCD79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3CFD9-5635-4AC1-973F-8AA38472E8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260806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92DFA-DE91-4385-8014-84613987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18FB1-12C9-4C27-B0CD-2D6D9953D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3D2DF-E9A4-4159-9951-A1B1A2B06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D7FD2-0C35-458B-804B-758CD0CBC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9BB16-AB0E-495A-A482-A7D6AA70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77170-9BD6-4C8F-8590-C200991F75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55632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EB9F6-E997-4E6A-868C-6BD1AFBC3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BA637-FE82-413E-9741-EA9BE4BAA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CE0D4-CDE2-4770-8BC1-6B9FB8128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CE997-60D9-478B-B97C-323AD2B3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B218F-07E9-4A3A-80D8-FEAA5FDD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65723-F707-4469-ACB4-08624D7814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595633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E2E87-F612-4E42-AF2A-3F43BFDE9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3B07A-0B46-4FD6-8071-643B0621993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F06D0-9C9A-4DD2-BDA2-3C6B207ED2C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1AD42C-CBC1-451A-A631-8693ED25491F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A5069D-687F-47FF-AD11-BFD6E64EDA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038B8A5-A1EA-4374-9515-0CFE1426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9EBDB1-FA47-4E7E-947B-0A07BE86D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B3FE8D5-BA8C-4DCD-B908-CDD8E341E1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6438651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A0E1E-D1F1-4D31-8286-92031C1D1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12365-EA8E-4E89-B13F-A8B5F5C4A8D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18B26-69E3-410B-9057-D093E9938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95392-B46C-427D-A0C1-DBFE4B2DC9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78C2E-C8E8-49BC-9EC6-8CDB80B2F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D298E-3F8E-46DC-B534-229BBC0D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8E264D-A197-4B6E-824F-BED88DDE4E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668279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2B0F-448A-4BA8-AE65-8E9186AEA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F9805-3507-451D-96DD-3CFF13AB52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62B21-B162-4A3D-B6A7-E5640E13AB7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735FD8-1A87-4BF7-BD1C-6BBD41646374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BB5CDA-8701-47C8-9F6C-AA72BF701F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AD4FB0-EC68-47B5-B25F-D68E94D1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CA6E7AD-31E9-4519-8798-1DCAA02F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56AFD4-663B-41E0-8485-D5F8B05D69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11718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E66B-1482-44DB-920E-02D04B3A3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F6D4C-5F4E-4E95-B49B-95C7F1C9D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D934E-DC6B-44E9-ABCC-FD8DA75D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74602-2001-435D-ACC4-0AD52A9E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3C7D-CFDB-465E-BF4F-A7C2311C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7691E-4853-4ADA-AE0C-46C7A4140AB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29986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9AB25-6D50-40ED-A6D2-0D82F033F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B828F-35B7-4B98-8E9B-B3ACFDA54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4FB08-DB6D-431C-BC95-52211A7F3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38D7E-A9F7-4A2A-AA22-B37E48AB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A7EDF-90D3-4D70-A346-4DEFD61F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C45F7-0662-489C-AD06-5487528DDF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117053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705E9-A8C4-4F5E-97B1-9B00E78CD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C51D1-AA14-480C-90D0-40F570BE6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D43BA-E5FB-4115-8441-177478928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EB6CA6-F97A-4A9B-86BA-9EE552AE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B2872-1C8F-4788-A623-BDBA20DD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52441-7D5F-4685-B3D2-8E2AEEC2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5A08C-85B2-48FF-AA31-AF7406F2787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00199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B69D4-4475-4A7E-A99E-72D247C2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A8D2E-09CC-4639-B08B-816B3B3E7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6C841-E91F-4406-AF6C-799BD79AD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9A33E-DCA2-4C58-85F1-E8F131D53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6B511-159F-4FB7-96E0-E05FC3493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7EFAEA-BB98-42B7-B6C1-ED8EDCCE2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B1B70D-4FD9-4994-919C-5E07D415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3A512D-181E-419D-A654-CBC4E13A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80D8F-EE9C-43AB-BC38-9CF02278D3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805590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315E-1B05-4E3F-83D5-59074C6A2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84DEAA-2451-4D85-BD46-89F302E9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8CA14-CDBF-4E95-A02C-F1AC2AF5A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C805-0456-478E-B7E9-D62DB7795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D6D70-C09D-4B8B-B2C1-6D942613D8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212810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85F28-11FF-4261-9025-405AC48D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458CF1-EA9D-488C-937B-FB3D69E9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ADC3CE-7898-448B-8A16-9C9E08B3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2F4E8-4527-4FDD-9D80-FA9020EAA4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4521081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D15C2-42EC-4FEC-A277-48E4FE32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00F28-B1F0-4777-9F64-8B3142F51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7D536-1544-4497-9660-92DDF34AA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1A052-1E95-42D5-9F29-8C2720E0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BCC95-A2D3-45D6-BFA5-C6CB370D3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4F78E-F9C1-4679-9476-4FCB5867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9D6AA-6884-414B-823D-7291C67452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396615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18E22-A1C5-4D84-AE45-3700928F4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0E986-D374-49B6-94D6-A79F616EB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064CA-4BEB-463F-A30A-4524E9F48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76F59-7406-4B66-A99C-F960E059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7939F-4EB7-4F22-AAFA-F25760C5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7BA9E-0A3C-4357-89BC-2019F8F1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6C01E-6CF2-4515-921E-E83FD690DC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664777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4422E8C-63D1-4564-8531-5E90E7CC1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5B98C5-93D5-4A65-B353-D4E2F4177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08BE16-C138-4782-8E69-6CC3AED5A2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CA189D-31FD-4938-85B4-CD163CA8AA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5DEC2DF-83D5-43B5-A23C-D25F9CB330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44B87C70-FACA-4C66-8510-456D4E2DDC9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5E3EAF0-3B5F-48E5-A322-F01149398B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908050"/>
            <a:ext cx="7772400" cy="1470025"/>
          </a:xfrm>
        </p:spPr>
        <p:txBody>
          <a:bodyPr anchor="ctr"/>
          <a:lstStyle/>
          <a:p>
            <a:r>
              <a:rPr lang="sl-SI" altLang="sl-SI" sz="4800" b="1">
                <a:solidFill>
                  <a:schemeClr val="bg1"/>
                </a:solidFill>
                <a:latin typeface="Bookman Old Style" panose="02050604050505020204" pitchFamily="18" charset="0"/>
              </a:rPr>
              <a:t>MOTNJE HRANJENJA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185DC3A-EAD8-41A4-9CD8-5C007E1DCD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2781300"/>
            <a:ext cx="6400800" cy="1368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4800" b="1">
                <a:solidFill>
                  <a:srgbClr val="FF0000"/>
                </a:solidFill>
                <a:latin typeface="Bookman Old Style" panose="02050604050505020204" pitchFamily="18" charset="0"/>
              </a:rPr>
              <a:t>ANOREKSIJA</a:t>
            </a:r>
          </a:p>
          <a:p>
            <a:pPr>
              <a:lnSpc>
                <a:spcPct val="80000"/>
              </a:lnSpc>
            </a:pPr>
            <a:r>
              <a:rPr lang="sl-SI" altLang="sl-SI" sz="4800" b="1">
                <a:solidFill>
                  <a:srgbClr val="FF0000"/>
                </a:solidFill>
                <a:latin typeface="Bookman Old Style" panose="02050604050505020204" pitchFamily="18" charset="0"/>
              </a:rPr>
              <a:t>NERVOZA</a:t>
            </a:r>
          </a:p>
          <a:p>
            <a:pPr>
              <a:lnSpc>
                <a:spcPct val="80000"/>
              </a:lnSpc>
            </a:pPr>
            <a:endParaRPr lang="sl-SI" altLang="sl-SI" sz="4800" b="1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5B49ECFA-DB65-47F0-BB2E-0DFAC3C81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084763"/>
            <a:ext cx="2663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1600" dirty="0"/>
              <a:t>Mentor:</a:t>
            </a:r>
          </a:p>
          <a:p>
            <a:pPr algn="ctr">
              <a:spcBef>
                <a:spcPct val="50000"/>
              </a:spcBef>
            </a:pPr>
            <a:endParaRPr lang="sl-SI" altLang="sl-SI" sz="1600" dirty="0"/>
          </a:p>
          <a:p>
            <a:pPr algn="ctr">
              <a:spcBef>
                <a:spcPct val="50000"/>
              </a:spcBef>
            </a:pPr>
            <a:r>
              <a:rPr lang="sl-SI" altLang="sl-SI" sz="1600" b="1" dirty="0"/>
              <a:t> 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B24AEAEA-4D9C-4942-BF68-548DC910E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5084763"/>
            <a:ext cx="25923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1600" dirty="0"/>
              <a:t>Avtorici:</a:t>
            </a:r>
          </a:p>
          <a:p>
            <a:pPr algn="ctr">
              <a:spcBef>
                <a:spcPct val="50000"/>
              </a:spcBef>
            </a:pPr>
            <a:r>
              <a:rPr lang="sl-SI" altLang="sl-SI" sz="1600" b="1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/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8C33449-2FF5-4E57-B7FE-E472A64C2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>
                <a:solidFill>
                  <a:schemeClr val="bg1"/>
                </a:solidFill>
                <a:latin typeface="Bookman Old Style" panose="02050604050505020204" pitchFamily="18" charset="0"/>
              </a:rPr>
              <a:t>USTANOVE in ORGANIZACIJE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A528210-2088-43BC-96EC-5D5B68C40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1200" b="1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☼  </a:t>
            </a:r>
            <a: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</a:rPr>
              <a:t>Center za zdravljenje bolezni otrok </a:t>
            </a:r>
            <a:b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  <a:t>Šentvid pri Stični 44; 1296 Šentvid pri Stični; Tel: 061 785 006</a:t>
            </a:r>
            <a:b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endParaRPr lang="sl-SI" altLang="sl-SI" sz="1600" b="1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☼ </a:t>
            </a:r>
            <a: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</a:rPr>
              <a:t>Svetovalni center za otroke, mladostnike in starše</a:t>
            </a:r>
            <a:b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  <a:t>Gotska 18; 1000 Ljubljana</a:t>
            </a:r>
            <a:b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</a:br>
            <a:endParaRPr lang="sl-SI" altLang="sl-SI" sz="1600" b="1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☼ </a:t>
            </a:r>
            <a: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</a:rPr>
              <a:t>Univerzitetni klinični center</a:t>
            </a:r>
            <a:b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  <a:t>Pediatrična klinika</a:t>
            </a:r>
            <a:b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  <a:t>Vrazov trg 1; 1000 Ljubljana; Tel:061 132 4124</a:t>
            </a:r>
            <a:b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</a:br>
            <a:endParaRPr lang="sl-SI" altLang="sl-SI" sz="1600" b="1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☼ </a:t>
            </a:r>
            <a: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</a:rPr>
              <a:t>Univerzitetni klinični center</a:t>
            </a:r>
            <a:b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  <a:t>Psihiatrična klinika Ljubljana – Polje</a:t>
            </a:r>
            <a:b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  <a:t>Center za izvenbolnišnične psihiatrične dejavnosti</a:t>
            </a:r>
            <a:b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  <a:t>Njegoševa 4;1000 Ljubljana</a:t>
            </a:r>
            <a:b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</a:br>
            <a:endParaRPr lang="sl-SI" altLang="sl-SI" sz="1600" b="1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☼ </a:t>
            </a:r>
            <a: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</a:rPr>
              <a:t>Univerzitetni klinični center</a:t>
            </a:r>
            <a:br>
              <a:rPr lang="sl-SI" altLang="sl-SI" sz="1600" b="1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  <a:t>sihiatrična klinika Ljubljana – Polje</a:t>
            </a:r>
            <a:b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  <a:t>Center za mentalno zdravje</a:t>
            </a:r>
            <a:b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sl-SI" altLang="sl-SI" sz="1600">
                <a:solidFill>
                  <a:schemeClr val="bg1"/>
                </a:solidFill>
                <a:latin typeface="Bookman Old Style" panose="02050604050505020204" pitchFamily="18" charset="0"/>
              </a:rPr>
              <a:t>Poljanski nasip 58;1000 Ljubljana; Tel: 061 317 755</a:t>
            </a:r>
            <a:endParaRPr lang="sl-SI" altLang="sl-SI" sz="160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522E5D8-67B5-478D-8936-95DC1E8AA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latin typeface="Bookman Old Style" panose="02050604050505020204" pitchFamily="18" charset="0"/>
              </a:rPr>
              <a:t>VIRI IN LITERATURA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38E4FB1-41E0-4B7A-8805-ED1F1C492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Colclough, Beechy (2000): Ne kaj ješ – kaj te žene, da ješ, umetnost vojskovanja s prehransko motenjostjo, Ljubljana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Mag. Sternad, Dragica (2001): Motnje hranjenja, Od besed, ki ranijo k besedam, ki celijo, Ljubljana</a:t>
            </a:r>
            <a:endParaRPr lang="sl-SI" altLang="sl-SI" sz="2000" i="1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Revija Smrklja, št. 5, maj 2004. Stran 30/31. </a:t>
            </a:r>
            <a:endParaRPr lang="sl-SI" altLang="sl-SI" sz="2000" b="1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http://www.spekteronline.net/clanek.asp?id=8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http://med.over.net/zasvojenost/hranjenje/anoreksija.htm</a:t>
            </a:r>
            <a:endParaRPr lang="sl-SI" altLang="sl-SI" sz="2000" i="1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http://www.neuropsychiatria.pl/zdjecia/Anorexia/ano_3.jpg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http://rt001a24.eresmas.net/blogalia/anorexia.jpg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http://omeuescape.blogs.sapo.pt/arquivo/anorexia41.jpg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http://omeuescape.blogs.sapo.pt/arquivo/anorexia1.jpg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http://casadesign.free.fr/images/anorexia_1.jpg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http://www.alu.ua.es/s/sm12/anorexia1.jpg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>
            <a:extLst>
              <a:ext uri="{FF2B5EF4-FFF2-40B4-BE49-F238E27FC236}">
                <a16:creationId xmlns:a16="http://schemas.microsoft.com/office/drawing/2014/main" id="{7F5BDBE7-2771-4920-BD3C-6B8187994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196975"/>
            <a:ext cx="7056438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5400" b="1">
                <a:solidFill>
                  <a:srgbClr val="FF0000"/>
                </a:solidFill>
              </a:rPr>
              <a:t>HVALA</a:t>
            </a:r>
          </a:p>
          <a:p>
            <a:pPr algn="ctr">
              <a:spcBef>
                <a:spcPct val="50000"/>
              </a:spcBef>
            </a:pPr>
            <a:r>
              <a:rPr lang="sl-SI" altLang="sl-SI" sz="5400" b="1">
                <a:solidFill>
                  <a:srgbClr val="FF0000"/>
                </a:solidFill>
              </a:rPr>
              <a:t> ZA </a:t>
            </a:r>
          </a:p>
          <a:p>
            <a:pPr algn="ctr">
              <a:spcBef>
                <a:spcPct val="50000"/>
              </a:spcBef>
            </a:pPr>
            <a:r>
              <a:rPr lang="sl-SI" altLang="sl-SI" sz="5400" b="1">
                <a:solidFill>
                  <a:srgbClr val="FF0000"/>
                </a:solidFill>
              </a:rPr>
              <a:t>POZORNOST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>
            <a:extLst>
              <a:ext uri="{FF2B5EF4-FFF2-40B4-BE49-F238E27FC236}">
                <a16:creationId xmlns:a16="http://schemas.microsoft.com/office/drawing/2014/main" id="{D8D5FE45-C401-44EB-8E47-5B96C7DB1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latin typeface="Bookman Old Style" panose="02050604050505020204" pitchFamily="18" charset="0"/>
              </a:rPr>
              <a:t>MOTNJE HRANJENJA</a:t>
            </a:r>
          </a:p>
        </p:txBody>
      </p:sp>
      <p:sp>
        <p:nvSpPr>
          <p:cNvPr id="8210" name="Rectangle 18">
            <a:extLst>
              <a:ext uri="{FF2B5EF4-FFF2-40B4-BE49-F238E27FC236}">
                <a16:creationId xmlns:a16="http://schemas.microsoft.com/office/drawing/2014/main" id="{75F817CE-E7D6-4FCC-B3CC-F3D0A2E4B6B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sl-SI" altLang="sl-SI" sz="240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sl-SI" altLang="sl-SI" sz="2400">
                <a:solidFill>
                  <a:schemeClr val="bg1"/>
                </a:solidFill>
                <a:latin typeface="Bookman Old Style" panose="02050604050505020204" pitchFamily="18" charset="0"/>
              </a:rPr>
              <a:t>Anoreksija nervoza</a:t>
            </a:r>
          </a:p>
          <a:p>
            <a:endParaRPr lang="sl-SI" altLang="sl-SI" sz="240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endParaRPr lang="sl-SI" altLang="sl-SI" sz="240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sl-SI" altLang="sl-SI" sz="2400">
                <a:solidFill>
                  <a:schemeClr val="bg1"/>
                </a:solidFill>
                <a:latin typeface="Bookman Old Style" panose="02050604050505020204" pitchFamily="18" charset="0"/>
              </a:rPr>
              <a:t>Bulimija nervoza</a:t>
            </a:r>
          </a:p>
          <a:p>
            <a:endParaRPr lang="sl-SI" altLang="sl-SI" sz="240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endParaRPr lang="sl-SI" altLang="sl-SI" sz="240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sl-SI" altLang="sl-SI" sz="2400">
                <a:solidFill>
                  <a:schemeClr val="bg1"/>
                </a:solidFill>
                <a:latin typeface="Bookman Old Style" panose="02050604050505020204" pitchFamily="18" charset="0"/>
              </a:rPr>
              <a:t>Kompulzivno prenajedanje</a:t>
            </a:r>
          </a:p>
        </p:txBody>
      </p:sp>
      <p:pic>
        <p:nvPicPr>
          <p:cNvPr id="8212" name="Picture 20" descr="slika_1">
            <a:extLst>
              <a:ext uri="{FF2B5EF4-FFF2-40B4-BE49-F238E27FC236}">
                <a16:creationId xmlns:a16="http://schemas.microsoft.com/office/drawing/2014/main" id="{DA2D7B6D-B094-4CFD-BA55-7F29D58F0BE0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4500" y="1835150"/>
            <a:ext cx="2286000" cy="1714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14" name="Picture 22" descr="bulimija">
            <a:extLst>
              <a:ext uri="{FF2B5EF4-FFF2-40B4-BE49-F238E27FC236}">
                <a16:creationId xmlns:a16="http://schemas.microsoft.com/office/drawing/2014/main" id="{804E457A-2790-4351-939C-BF0FCE5D662A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4221163"/>
            <a:ext cx="2301875" cy="2016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/>
      <p:bldP spid="8210" grpId="0" uiExpand="1" build="p"/>
      <p:bldP spid="8212" grpId="0" build="p"/>
      <p:bldP spid="82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5" name="Rectangle 93">
            <a:extLst>
              <a:ext uri="{FF2B5EF4-FFF2-40B4-BE49-F238E27FC236}">
                <a16:creationId xmlns:a16="http://schemas.microsoft.com/office/drawing/2014/main" id="{BA33DB29-B29C-441B-BF94-1FFCEB057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latin typeface="Bookman Old Style" panose="02050604050505020204" pitchFamily="18" charset="0"/>
              </a:rPr>
              <a:t>VZROKI</a:t>
            </a:r>
          </a:p>
        </p:txBody>
      </p:sp>
      <p:sp>
        <p:nvSpPr>
          <p:cNvPr id="18526" name="Text Box 94">
            <a:extLst>
              <a:ext uri="{FF2B5EF4-FFF2-40B4-BE49-F238E27FC236}">
                <a16:creationId xmlns:a16="http://schemas.microsoft.com/office/drawing/2014/main" id="{53F2D779-917D-4655-A804-456B5B380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5733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1800" b="1"/>
              <a:t>Družinski:</a:t>
            </a:r>
          </a:p>
        </p:txBody>
      </p:sp>
      <p:sp>
        <p:nvSpPr>
          <p:cNvPr id="18527" name="Text Box 95">
            <a:extLst>
              <a:ext uri="{FF2B5EF4-FFF2-40B4-BE49-F238E27FC236}">
                <a16:creationId xmlns:a16="http://schemas.microsoft.com/office/drawing/2014/main" id="{04D596D6-D8C1-4812-9AA4-43482B990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33600"/>
            <a:ext cx="2376488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1600">
                <a:cs typeface="Arial" panose="020B0604020202020204" pitchFamily="34" charset="0"/>
              </a:rPr>
              <a:t> življenje v svetu nenehnih diet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1600">
                <a:cs typeface="Arial" panose="020B0604020202020204" pitchFamily="34" charset="0"/>
              </a:rPr>
              <a:t> nefunkcionalen partnerski odnos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1600">
                <a:cs typeface="Arial" panose="020B0604020202020204" pitchFamily="34" charset="0"/>
              </a:rPr>
              <a:t> nefunkcionalno starševstvo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1600">
                <a:cs typeface="Arial" panose="020B0604020202020204" pitchFamily="34" charset="0"/>
              </a:rPr>
              <a:t> nekompatibilnost med starši in otroci</a:t>
            </a:r>
          </a:p>
          <a:p>
            <a:pPr>
              <a:spcBef>
                <a:spcPct val="50000"/>
              </a:spcBef>
            </a:pPr>
            <a:endParaRPr lang="sl-SI" altLang="sl-SI" sz="1600">
              <a:cs typeface="Arial" panose="020B0604020202020204" pitchFamily="34" charset="0"/>
            </a:endParaRPr>
          </a:p>
        </p:txBody>
      </p:sp>
      <p:sp>
        <p:nvSpPr>
          <p:cNvPr id="18529" name="Text Box 97">
            <a:extLst>
              <a:ext uri="{FF2B5EF4-FFF2-40B4-BE49-F238E27FC236}">
                <a16:creationId xmlns:a16="http://schemas.microsoft.com/office/drawing/2014/main" id="{FBF5C0E7-7787-4BF8-A4BB-F8B950A52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55733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1800" b="1"/>
              <a:t>Družbeni:</a:t>
            </a:r>
            <a:endParaRPr lang="sl-SI" altLang="sl-SI" sz="1800" b="1">
              <a:solidFill>
                <a:schemeClr val="tx1"/>
              </a:solidFill>
            </a:endParaRPr>
          </a:p>
        </p:txBody>
      </p:sp>
      <p:sp>
        <p:nvSpPr>
          <p:cNvPr id="18530" name="Text Box 98">
            <a:extLst>
              <a:ext uri="{FF2B5EF4-FFF2-40B4-BE49-F238E27FC236}">
                <a16:creationId xmlns:a16="http://schemas.microsoft.com/office/drawing/2014/main" id="{6ABE1314-F749-4EC7-A92F-3C993D718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2133600"/>
            <a:ext cx="2376488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1600">
                <a:cs typeface="Arial" panose="020B0604020202020204" pitchFamily="34" charset="0"/>
              </a:rPr>
              <a:t> mediji; podoba idealnega dekleta ali ženske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1600">
                <a:cs typeface="Arial" panose="020B0604020202020204" pitchFamily="34" charset="0"/>
              </a:rPr>
              <a:t> spremenjena vloga ženske v današnjem svetu</a:t>
            </a:r>
          </a:p>
          <a:p>
            <a:pPr>
              <a:spcBef>
                <a:spcPct val="50000"/>
              </a:spcBef>
            </a:pPr>
            <a:endParaRPr lang="sl-SI" altLang="sl-SI" sz="1600">
              <a:cs typeface="Arial" panose="020B0604020202020204" pitchFamily="34" charset="0"/>
            </a:endParaRPr>
          </a:p>
        </p:txBody>
      </p:sp>
      <p:sp>
        <p:nvSpPr>
          <p:cNvPr id="18531" name="Text Box 99">
            <a:extLst>
              <a:ext uri="{FF2B5EF4-FFF2-40B4-BE49-F238E27FC236}">
                <a16:creationId xmlns:a16="http://schemas.microsoft.com/office/drawing/2014/main" id="{5ED732A7-E359-4C38-9490-509FE7901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55733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1800" b="1"/>
              <a:t>Biološki:</a:t>
            </a:r>
            <a:endParaRPr lang="sl-SI" altLang="sl-SI" sz="1800" b="1">
              <a:solidFill>
                <a:schemeClr val="tx1"/>
              </a:solidFill>
            </a:endParaRPr>
          </a:p>
        </p:txBody>
      </p:sp>
      <p:sp>
        <p:nvSpPr>
          <p:cNvPr id="18532" name="Text Box 100">
            <a:extLst>
              <a:ext uri="{FF2B5EF4-FFF2-40B4-BE49-F238E27FC236}">
                <a16:creationId xmlns:a16="http://schemas.microsoft.com/office/drawing/2014/main" id="{613276D4-C7A4-431C-A93C-0AB29BDEF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205038"/>
            <a:ext cx="2016125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1600">
                <a:cs typeface="Arial" panose="020B0604020202020204" pitchFamily="34" charset="0"/>
              </a:rPr>
              <a:t> novorojenčke, s prekomerno te</a:t>
            </a:r>
            <a:r>
              <a:rPr lang="en-US" altLang="sl-SI" sz="1600">
                <a:cs typeface="Arial" panose="020B0604020202020204" pitchFamily="34" charset="0"/>
              </a:rPr>
              <a:t>ž</a:t>
            </a:r>
            <a:r>
              <a:rPr lang="sl-SI" altLang="sl-SI" sz="1600">
                <a:cs typeface="Arial" panose="020B0604020202020204" pitchFamily="34" charset="0"/>
              </a:rPr>
              <a:t>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l-SI" altLang="sl-SI" sz="1600">
                <a:cs typeface="Arial" panose="020B0604020202020204" pitchFamily="34" charset="0"/>
              </a:rPr>
              <a:t> podedovane osebnostne lastnosti</a:t>
            </a:r>
          </a:p>
          <a:p>
            <a:pPr>
              <a:spcBef>
                <a:spcPct val="50000"/>
              </a:spcBef>
            </a:pPr>
            <a:r>
              <a:rPr lang="sl-SI" altLang="sl-SI" sz="1600">
                <a:cs typeface="Arial" panose="020B0604020202020204" pitchFamily="34" charset="0"/>
              </a:rPr>
              <a:t>(pridnost, storilnost, uspešnost, odločanje…)</a:t>
            </a:r>
          </a:p>
        </p:txBody>
      </p:sp>
      <p:pic>
        <p:nvPicPr>
          <p:cNvPr id="18533" name="Picture 101" descr="slika_6">
            <a:extLst>
              <a:ext uri="{FF2B5EF4-FFF2-40B4-BE49-F238E27FC236}">
                <a16:creationId xmlns:a16="http://schemas.microsoft.com/office/drawing/2014/main" id="{1C0A4CC6-D280-4867-B456-3869D6166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941888"/>
            <a:ext cx="7019925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25" grpId="0"/>
      <p:bldP spid="18526" grpId="0"/>
      <p:bldP spid="18529" grpId="0"/>
      <p:bldP spid="185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>
            <a:extLst>
              <a:ext uri="{FF2B5EF4-FFF2-40B4-BE49-F238E27FC236}">
                <a16:creationId xmlns:a16="http://schemas.microsoft.com/office/drawing/2014/main" id="{AE227A85-25AC-4CB5-8389-C6208DBEB6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latin typeface="Bookman Old Style" panose="02050604050505020204" pitchFamily="18" charset="0"/>
              </a:rPr>
              <a:t>ANOREKSIJA</a:t>
            </a:r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3F28065B-CD8D-4CAC-8E09-6113BAE02D8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sl-SI" altLang="sl-SI" sz="2000">
              <a:solidFill>
                <a:schemeClr val="bg1"/>
              </a:solidFill>
            </a:endParaRPr>
          </a:p>
          <a:p>
            <a:endParaRPr lang="sl-SI" altLang="sl-SI" sz="2000">
              <a:solidFill>
                <a:schemeClr val="bg1"/>
              </a:solidFill>
            </a:endParaRPr>
          </a:p>
          <a:p>
            <a:endParaRPr lang="sl-SI" altLang="sl-SI" sz="2000">
              <a:solidFill>
                <a:schemeClr val="bg1"/>
              </a:solidFill>
            </a:endParaRPr>
          </a:p>
          <a:p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Dva tipa anoreksije</a:t>
            </a:r>
          </a:p>
          <a:p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Pomen </a:t>
            </a:r>
          </a:p>
          <a:p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Začetek</a:t>
            </a:r>
          </a:p>
          <a:p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Slabo počutje</a:t>
            </a:r>
          </a:p>
          <a:p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Okolica</a:t>
            </a:r>
          </a:p>
          <a:p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Fizična aktivnost</a:t>
            </a:r>
          </a:p>
          <a:p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Interes v hrani</a:t>
            </a:r>
          </a:p>
          <a:p>
            <a:endParaRPr lang="sl-SI" altLang="sl-SI" sz="200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7183" name="Picture 15" descr="slika_2">
            <a:extLst>
              <a:ext uri="{FF2B5EF4-FFF2-40B4-BE49-F238E27FC236}">
                <a16:creationId xmlns:a16="http://schemas.microsoft.com/office/drawing/2014/main" id="{A1FFA8A2-5ABC-4EFF-B0B4-B21A949CBF6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625" y="1844675"/>
            <a:ext cx="2232025" cy="3960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 uiExpand="1" build="p"/>
      <p:bldP spid="71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8AE7F10-03AC-49E0-B3CE-19A6D48B5B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latin typeface="Bookman Old Style" panose="02050604050505020204" pitchFamily="18" charset="0"/>
              </a:rPr>
              <a:t>SIMPTOMI ANOREKSIJE</a:t>
            </a:r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D02668FF-ED10-415B-B365-86A8CF2928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420938"/>
            <a:ext cx="4175125" cy="381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Telesna teža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Suha koža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Izpadanje las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Cepljenje nohtov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Dlakavost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Izostajanje menstruacije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Zaprtje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Cirkulacija in mrazenje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Srčni ritem &amp; krvni tlak</a:t>
            </a:r>
          </a:p>
          <a:p>
            <a:pPr>
              <a:lnSpc>
                <a:spcPct val="90000"/>
              </a:lnSpc>
            </a:pPr>
            <a:endParaRPr lang="sl-SI" altLang="sl-SI" sz="220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</a:pPr>
            <a:endParaRPr lang="sl-SI" altLang="sl-SI" sz="2200">
              <a:solidFill>
                <a:schemeClr val="bg1"/>
              </a:solidFill>
              <a:latin typeface="Bookman Old Style" panose="02050604050505020204" pitchFamily="18" charset="0"/>
              <a:sym typeface="Wingdings" panose="05000000000000000000" pitchFamily="2" charset="2"/>
            </a:endParaRPr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3C2FF4DD-0812-4349-B182-1D0328986F8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332038"/>
            <a:ext cx="4500562" cy="3402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Motnje spanja in nemir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Glavoboli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Plitko dihanje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Omedlevica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Slabotnost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Dehidracija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Spolno poželenje (zmanjševanje)</a:t>
            </a:r>
          </a:p>
          <a:p>
            <a:pPr>
              <a:lnSpc>
                <a:spcPct val="90000"/>
              </a:lnSpc>
            </a:pP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</a:rPr>
              <a:t>V skrajnem primeru </a:t>
            </a:r>
            <a:r>
              <a:rPr lang="sl-SI" altLang="sl-SI" sz="2200">
                <a:solidFill>
                  <a:schemeClr val="bg1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SMRT</a:t>
            </a:r>
          </a:p>
        </p:txBody>
      </p:sp>
      <p:sp>
        <p:nvSpPr>
          <p:cNvPr id="37897" name="Text Box 9">
            <a:extLst>
              <a:ext uri="{FF2B5EF4-FFF2-40B4-BE49-F238E27FC236}">
                <a16:creationId xmlns:a16="http://schemas.microsoft.com/office/drawing/2014/main" id="{4F36E080-7638-4581-A73C-9D0673202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628775"/>
            <a:ext cx="5041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000" b="1"/>
              <a:t>Telesni znaki: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8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8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8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8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8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8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8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8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8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8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7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7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7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78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78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78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78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78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78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78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6" grpId="0" uiExpand="1" build="p"/>
      <p:bldP spid="37895" grpId="0" build="p"/>
      <p:bldP spid="3789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>
            <a:extLst>
              <a:ext uri="{FF2B5EF4-FFF2-40B4-BE49-F238E27FC236}">
                <a16:creationId xmlns:a16="http://schemas.microsoft.com/office/drawing/2014/main" id="{0ACB8DEE-E604-408E-8E9D-12B878523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sl-SI" altLang="sl-SI" sz="3600" b="1">
                <a:solidFill>
                  <a:schemeClr val="bg1"/>
                </a:solidFill>
                <a:latin typeface="Bookman Old Style" panose="02050604050505020204" pitchFamily="18" charset="0"/>
              </a:rPr>
              <a:t>VEDENJSKE in PSIHIČNE SPREMEMBE</a:t>
            </a:r>
          </a:p>
        </p:txBody>
      </p:sp>
      <p:sp>
        <p:nvSpPr>
          <p:cNvPr id="41992" name="Rectangle 8">
            <a:extLst>
              <a:ext uri="{FF2B5EF4-FFF2-40B4-BE49-F238E27FC236}">
                <a16:creationId xmlns:a16="http://schemas.microsoft.com/office/drawing/2014/main" id="{C0726F5F-1386-4637-85E7-DE6AD34D33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Telovadba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Rituali ob hranjenju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Diete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Odvajala &amp; občasno bruhanje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Široka oblačila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Strah pred povišano telesno težo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Motnje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Zanikanje težav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Ukvarjanje s prehranjevanjem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Nihanja razpoloženja</a:t>
            </a:r>
          </a:p>
        </p:txBody>
      </p:sp>
      <p:pic>
        <p:nvPicPr>
          <p:cNvPr id="41994" name="Picture 10" descr="slika_4">
            <a:extLst>
              <a:ext uri="{FF2B5EF4-FFF2-40B4-BE49-F238E27FC236}">
                <a16:creationId xmlns:a16="http://schemas.microsoft.com/office/drawing/2014/main" id="{5E676524-3FF9-4227-9F4E-906D1331BDE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1700213"/>
            <a:ext cx="2808288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9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9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9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9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9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9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9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9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9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9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9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9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9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9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9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9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9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9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9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9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2" grpId="0" uiExpand="1" build="p"/>
      <p:bldP spid="419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D2437EB-C8FA-4434-B245-1890C7E48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sl-SI" altLang="sl-SI" sz="4000" b="1">
                <a:solidFill>
                  <a:schemeClr val="bg1"/>
                </a:solidFill>
                <a:latin typeface="Bookman Old Style" panose="02050604050505020204" pitchFamily="18" charset="0"/>
              </a:rPr>
              <a:t>PREPOZNAVANJE in ZDRAVLJENJE</a:t>
            </a:r>
            <a:r>
              <a:rPr lang="sl-SI" altLang="sl-SI" sz="4000" b="1"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8377A10-E33B-4412-A27A-11916A206522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Metode</a:t>
            </a:r>
          </a:p>
          <a:p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Zdravniška pomoč na začetku</a:t>
            </a:r>
          </a:p>
          <a:p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Uspešnost je odvisno od stopnje</a:t>
            </a:r>
          </a:p>
          <a:p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Želja premagati anoreksijo</a:t>
            </a:r>
          </a:p>
          <a:p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Zapiranje vase, molk, nemoč,…</a:t>
            </a:r>
          </a:p>
        </p:txBody>
      </p:sp>
      <p:pic>
        <p:nvPicPr>
          <p:cNvPr id="45064" name="Picture 8" descr="slika_9">
            <a:extLst>
              <a:ext uri="{FF2B5EF4-FFF2-40B4-BE49-F238E27FC236}">
                <a16:creationId xmlns:a16="http://schemas.microsoft.com/office/drawing/2014/main" id="{CE7FEBC9-DC68-4DE6-863F-B668E537D000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8963" y="3938588"/>
            <a:ext cx="1235075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066" name="Picture 10" descr="slika_10">
            <a:extLst>
              <a:ext uri="{FF2B5EF4-FFF2-40B4-BE49-F238E27FC236}">
                <a16:creationId xmlns:a16="http://schemas.microsoft.com/office/drawing/2014/main" id="{3A837A41-A312-40F6-A12A-02A7AAF8F354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5925" y="1600200"/>
            <a:ext cx="1579563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uiExpand="1" build="p"/>
      <p:bldP spid="45064" grpId="0" build="p"/>
      <p:bldP spid="4506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575FBDF-DF25-4C99-9D39-E33DB985F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chemeClr val="bg1"/>
                </a:solidFill>
                <a:latin typeface="Bookman Old Style" panose="02050604050505020204" pitchFamily="18" charset="0"/>
              </a:rPr>
              <a:t>SAMOPOMOČ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70A7ECA-2ACA-44A7-9962-912D3A180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Prve samopomočne skupine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     (Clifford BEERS </a:t>
            </a:r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      The mind that found itself)</a:t>
            </a:r>
            <a:endParaRPr lang="sl-SI" altLang="sl-SI" sz="280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</a:pPr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Samopomočne organizacije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Dve skupini (namen)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Značilnosti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Najpomembnejše funkcije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solidFill>
                  <a:schemeClr val="bg1"/>
                </a:solidFill>
                <a:latin typeface="Bookman Old Style" panose="02050604050505020204" pitchFamily="18" charset="0"/>
              </a:rPr>
              <a:t>Skupine za samopomoč pri motnjah hranjenja v Sloveniji</a:t>
            </a:r>
          </a:p>
        </p:txBody>
      </p:sp>
      <p:pic>
        <p:nvPicPr>
          <p:cNvPr id="48132" name="Picture 4" descr="milka">
            <a:extLst>
              <a:ext uri="{FF2B5EF4-FFF2-40B4-BE49-F238E27FC236}">
                <a16:creationId xmlns:a16="http://schemas.microsoft.com/office/drawing/2014/main" id="{AAA6C033-DD92-4185-B7EC-B3F3A5884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844675"/>
            <a:ext cx="16192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62B2CBB-62A8-4EEC-BDCC-77FF63C98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bg1"/>
                </a:solidFill>
                <a:latin typeface="Bookman Old Style" panose="02050604050505020204" pitchFamily="18" charset="0"/>
              </a:rPr>
              <a:t>ANOREKSIJA DANES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349ECA9B-279E-4F3A-9C15-D14B1B8DE94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  <a:latin typeface="Bookman Old Style" panose="02050604050505020204" pitchFamily="18" charset="0"/>
              </a:rPr>
              <a:t>8 milijonov kliničnih primerov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  <a:latin typeface="Bookman Old Style" panose="02050604050505020204" pitchFamily="18" charset="0"/>
              </a:rPr>
              <a:t>Resnično število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solidFill>
                  <a:schemeClr val="bg1"/>
                </a:solidFill>
                <a:latin typeface="Bookman Old Style" panose="02050604050505020204" pitchFamily="18" charset="0"/>
              </a:rPr>
              <a:t>Raziskave na vzorcu 40 dijakinj</a:t>
            </a:r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DF5A9836-39D4-41B8-B051-015828D5595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85% na dieti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“Brzdanje” pri hrani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Strah pred visoko težo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Žalost, napetost, jeza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Depresivnost, občutki manjvrednosti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Čustva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Intimnost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Čustveno nestabilne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Negativen odnos do svojega telesa</a:t>
            </a:r>
          </a:p>
          <a:p>
            <a:pPr>
              <a:lnSpc>
                <a:spcPct val="90000"/>
              </a:lnSpc>
            </a:pPr>
            <a:r>
              <a:rPr lang="sl-SI" altLang="sl-SI" sz="2000">
                <a:solidFill>
                  <a:schemeClr val="bg1"/>
                </a:solidFill>
                <a:latin typeface="Bookman Old Style" panose="02050604050505020204" pitchFamily="18" charset="0"/>
              </a:rPr>
              <a:t>Vitkost</a:t>
            </a:r>
          </a:p>
          <a:p>
            <a:pPr>
              <a:lnSpc>
                <a:spcPct val="90000"/>
              </a:lnSpc>
            </a:pPr>
            <a:endParaRPr lang="sl-SI" altLang="sl-SI" sz="200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9158" name="Picture 6" descr="slika_7">
            <a:extLst>
              <a:ext uri="{FF2B5EF4-FFF2-40B4-BE49-F238E27FC236}">
                <a16:creationId xmlns:a16="http://schemas.microsoft.com/office/drawing/2014/main" id="{E5B8E143-3DCB-4A49-8CEF-F50DE20CC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933825"/>
            <a:ext cx="28797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9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9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9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9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9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9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9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6" grpId="0" uiExpand="1" build="p"/>
      <p:bldP spid="49159" grpId="0" uiExpand="1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ookman Old Style" panose="020506040505050202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Bookman Old Style" panose="02050604050505020204" pitchFamily="18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Bookman Old Style</vt:lpstr>
      <vt:lpstr>Privzeti načrt</vt:lpstr>
      <vt:lpstr>MOTNJE HRANJENJA</vt:lpstr>
      <vt:lpstr>MOTNJE HRANJENJA</vt:lpstr>
      <vt:lpstr>VZROKI</vt:lpstr>
      <vt:lpstr>ANOREKSIJA</vt:lpstr>
      <vt:lpstr>SIMPTOMI ANOREKSIJE</vt:lpstr>
      <vt:lpstr>VEDENJSKE in PSIHIČNE SPREMEMBE</vt:lpstr>
      <vt:lpstr>PREPOZNAVANJE in ZDRAVLJENJE </vt:lpstr>
      <vt:lpstr>SAMOPOMOČ</vt:lpstr>
      <vt:lpstr>ANOREKSIJA DANES</vt:lpstr>
      <vt:lpstr>USTANOVE in ORGANIZACIJE</vt:lpstr>
      <vt:lpstr>VIRI IN LITERATURA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2019-05-30T09:32:32Z</dcterms:created>
  <dcterms:modified xsi:type="dcterms:W3CDTF">2019-05-30T09:32:33Z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