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64F75C8-784B-4B99-940A-C6C301D5E1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5F48F62-4F30-4555-B4BA-4E61A73888D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438A97D-ECC4-4F61-9DAD-8B8BDFB5717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278D091-698A-4A96-8E32-3274F95539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F082E52B-5B37-4DA2-974A-CB262EAA30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C14ED90-4579-4F57-9250-66521DD79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7B7F70A-B540-4B8C-97EA-853E771DAA9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D00940-F424-48FD-9BC7-537D95FF52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90734-13C7-4D69-95E8-7807F0770CF5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3CEF8DF0-E289-4E45-A004-13162A1230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C82D557-EBC9-4E6A-AAD5-C1D59E695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541D3-1718-484E-BCB0-4DCC7014C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20665-4AF6-4A6A-A066-A567689B1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ED7D1-3CF0-4307-B252-1A135AE9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EFA25-E6A1-44EF-85D5-3B6C5656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E6A72-3FC1-445C-824C-186B4E1B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47E16-D3B3-482C-B953-D4F61E5604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527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DD5E-3B1B-428C-8C98-2A2A7F7D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28D48-2CA6-48AD-8D43-B8991EC63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2D137-A3E0-4593-B472-72282BFD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D37B1-3EE3-4A7F-BFBC-B0C93C63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FA323-0424-4C7B-8710-0FE1C6BB8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41608-734C-4B01-88C1-C74139027B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429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B86E7D-C6B3-4A0A-83D0-8A3355D72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AC144-A8E5-490F-B284-185DEA10C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6BA3F-8EB0-41EC-9CDB-D14A6D870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C02D9-334C-44B2-836B-C0D50ECF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D0161-8A32-4280-9180-F66AEC6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A4636-5C25-4C10-B8D7-D82742E980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59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3579-46D3-4755-AE09-F9B34EA0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11CD5-ED36-44C8-B643-2564503CB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2C2BA-55FA-4574-BAD1-64FEC2B6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85884-4DE1-4942-BC95-7F0F8EFD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6CBCE-DBFF-4A67-910F-88EC9AF8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30E27-4605-405C-8139-8FF63265BE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689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27DF-2849-42E4-ACF7-B0017C6A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A290A-58A5-4423-9773-DDECB24C4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44D94-51C3-4FC9-916D-10B20077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DBB63-82E7-4640-8024-33C7ACB1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CD35B-B4A5-4267-A037-FA24E6DC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1053A-164F-4DE7-9426-B0BB8EA2B9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9359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1AD2-0887-452A-87CA-22756CD3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A9B8E-4821-4DEC-A1CE-C56760624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EEDEE-9858-4887-B098-06984F3E0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367A0-B3CD-4031-8E87-12D50441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00DB9-12E2-49B7-ADFF-198AFDC9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768B3-8298-47D3-8ED3-4857E346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BAB1B-0AC5-4C1B-8E04-33417AC294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100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1AAE-3D93-45A6-90E2-F2E8EF81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5E75B-E5B5-4BE3-B77A-C89696EA7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4D3E9-DF9C-4A89-8CF9-CEB778514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2698E-F706-4CE2-AC71-B229AA5FF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F2D89-EDB6-492B-9597-CC3F7E344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A917C-9C18-4688-8052-C5379D4A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68BC8B-CC50-411D-97E5-4EAE4D04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405AC-4E95-4096-9EB7-8E79DED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2E94A-AA18-4FB9-AB31-A64700DA04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551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C22A-BC4E-4D7D-A8E2-FEE10694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17099-B1D4-4126-AF38-3F383BF1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B7DB0-2A3A-49DC-9F7F-C9A21C0E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E12B8-7F7D-4737-8652-D492E93F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E627A-2E48-4F1F-86EE-AB58AC9E7D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256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0E206E-7546-453E-8D32-D91275216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9173F-FFC4-4784-A18F-23F1A5CB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BB23E-920E-44B3-8F6A-A7DFD418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6422-568E-4DA8-9834-3BE59AA2B6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008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F765-6763-4AD9-A977-F5BB9531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305E9-65B4-4B14-A3DC-77AF6F1EA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EB4AD-3C73-429F-B4B5-0F8EEDD63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F9AE3-FD4B-41D8-B59E-A6348D21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02419-6634-411F-A167-49BFC4A9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978F8-E882-409C-9844-10B89116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C6AF1-04EC-4315-A279-C459AE819A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842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0B26-3B68-43F8-803B-3F8BC248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2743EA-ED06-4CF6-8659-2C39161AA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16EC2-B5B5-4552-AEA3-1C5D5E3FB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B19A5-4986-452A-ACBE-9DA5C1A6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1E8AB-1DB3-4C5B-9629-27C39972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42AD2-F1D2-4CBD-B3C3-F4E49C86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C61F1-012F-4093-A351-F166BD449C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440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FA5104-35DB-4BFB-8F3D-34CFBAFBB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727429-617A-4D31-A4E9-C8718FCC3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4590FC-26EA-4F5F-AF32-5FC9DAF426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DAEE22-C231-4A1B-93C5-8D7886D787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C83336-F3CC-4721-AA5B-8A2B72B6AA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D6AE965-456B-4074-8DED-E5475633CF7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3542A6B-4D8E-4D56-B511-1E53871F84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sl-SI" altLang="sl-SI" sz="7200">
                <a:latin typeface="Comic Sans MS" panose="030F0702030302020204" pitchFamily="66" charset="0"/>
              </a:rPr>
              <a:t> 1. MRAVLJE</a:t>
            </a:r>
            <a:br>
              <a:rPr lang="sl-SI" altLang="sl-SI" sz="7200">
                <a:latin typeface="Comic Sans MS" panose="030F0702030302020204" pitchFamily="66" charset="0"/>
              </a:rPr>
            </a:br>
            <a:endParaRPr lang="sl-SI" altLang="sl-SI" sz="7200">
              <a:latin typeface="Comic Sans MS" panose="030F0702030302020204" pitchFamily="66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4F50B13-30C4-4C4E-9D28-1EA8B801DC3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2708275"/>
            <a:ext cx="6400800" cy="1752600"/>
          </a:xfrm>
        </p:spPr>
        <p:txBody>
          <a:bodyPr/>
          <a:lstStyle/>
          <a:p>
            <a:r>
              <a:rPr lang="sl-SI" altLang="sl-SI" sz="3200">
                <a:latin typeface="Comic Sans MS" panose="030F0702030302020204" pitchFamily="66" charset="0"/>
              </a:rPr>
              <a:t>Formicidae</a:t>
            </a:r>
          </a:p>
          <a:p>
            <a:endParaRPr lang="sl-SI" altLang="sl-SI" sz="3200">
              <a:latin typeface="Comic Sans MS" panose="030F0702030302020204" pitchFamily="66" charset="0"/>
            </a:endParaRPr>
          </a:p>
        </p:txBody>
      </p:sp>
      <p:pic>
        <p:nvPicPr>
          <p:cNvPr id="2052" name="Picture 4" descr="bulletant">
            <a:extLst>
              <a:ext uri="{FF2B5EF4-FFF2-40B4-BE49-F238E27FC236}">
                <a16:creationId xmlns:a16="http://schemas.microsoft.com/office/drawing/2014/main" id="{AFB85997-B173-4D9A-8BED-7C68420A4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90925"/>
            <a:ext cx="30956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ants-abbott">
            <a:extLst>
              <a:ext uri="{FF2B5EF4-FFF2-40B4-BE49-F238E27FC236}">
                <a16:creationId xmlns:a16="http://schemas.microsoft.com/office/drawing/2014/main" id="{9D12CB48-B7C0-4D75-A430-5404D1233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141663"/>
            <a:ext cx="3132138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SC03910">
            <a:extLst>
              <a:ext uri="{FF2B5EF4-FFF2-40B4-BE49-F238E27FC236}">
                <a16:creationId xmlns:a16="http://schemas.microsoft.com/office/drawing/2014/main" id="{5DEE4FEC-E96A-406F-B3BF-B498A48AE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E4C25D02-44C9-467D-9899-41D5F40ED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latin typeface="Comic Sans MS" panose="030F0702030302020204" pitchFamily="66" charset="0"/>
              </a:rPr>
              <a:t>2. ŽIVLJENJSKO </a:t>
            </a:r>
            <a:br>
              <a:rPr lang="sl-SI" altLang="sl-SI" sz="4000">
                <a:latin typeface="Comic Sans MS" panose="030F0702030302020204" pitchFamily="66" charset="0"/>
              </a:rPr>
            </a:br>
            <a:r>
              <a:rPr lang="sl-SI" altLang="sl-SI" sz="4000">
                <a:latin typeface="Comic Sans MS" panose="030F0702030302020204" pitchFamily="66" charset="0"/>
              </a:rPr>
              <a:t>OKOLJE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A530394-B7C4-4FFE-BBBA-5591341FE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altLang="sl-SI" sz="2400">
                <a:latin typeface="Comic Sans MS" panose="030F0702030302020204" pitchFamily="66" charset="0"/>
              </a:rPr>
              <a:t>Živijo v mravljiščih</a:t>
            </a:r>
          </a:p>
          <a:p>
            <a:pPr>
              <a:buFontTx/>
              <a:buChar char="-"/>
            </a:pPr>
            <a:r>
              <a:rPr lang="sl-SI" altLang="sl-SI" sz="2400">
                <a:latin typeface="Comic Sans MS" panose="030F0702030302020204" pitchFamily="66" charset="0"/>
              </a:rPr>
              <a:t>Mravljišča so v gozdu in na travnikih</a:t>
            </a:r>
          </a:p>
          <a:p>
            <a:pPr>
              <a:buFontTx/>
              <a:buChar char="-"/>
            </a:pPr>
            <a:r>
              <a:rPr lang="sl-SI" altLang="sl-SI" sz="2400">
                <a:latin typeface="Comic Sans MS" panose="030F0702030302020204" pitchFamily="66" charset="0"/>
              </a:rPr>
              <a:t>Lahko so zelo velika</a:t>
            </a:r>
          </a:p>
          <a:p>
            <a:pPr>
              <a:buFontTx/>
              <a:buChar char="-"/>
            </a:pPr>
            <a:r>
              <a:rPr lang="sl-SI" altLang="sl-SI" sz="2400">
                <a:latin typeface="Comic Sans MS" panose="030F0702030302020204" pitchFamily="66" charset="0"/>
              </a:rPr>
              <a:t>Gradijo si jih iz vejic,trave,listov in palčic</a:t>
            </a:r>
          </a:p>
          <a:p>
            <a:pPr>
              <a:buFontTx/>
              <a:buChar char="-"/>
            </a:pPr>
            <a:r>
              <a:rPr lang="sl-SI" altLang="sl-SI" sz="2400">
                <a:latin typeface="Comic Sans MS" panose="030F0702030302020204" pitchFamily="66" charset="0"/>
              </a:rPr>
              <a:t>Živijo skupaj in si pomagajo</a:t>
            </a:r>
          </a:p>
        </p:txBody>
      </p:sp>
      <p:pic>
        <p:nvPicPr>
          <p:cNvPr id="4104" name="Picture 8" descr="03936x">
            <a:extLst>
              <a:ext uri="{FF2B5EF4-FFF2-40B4-BE49-F238E27FC236}">
                <a16:creationId xmlns:a16="http://schemas.microsoft.com/office/drawing/2014/main" id="{34676937-C15E-428B-BE02-4F88D591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44900"/>
            <a:ext cx="3984625" cy="29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arpenter-ants-3">
            <a:extLst>
              <a:ext uri="{FF2B5EF4-FFF2-40B4-BE49-F238E27FC236}">
                <a16:creationId xmlns:a16="http://schemas.microsoft.com/office/drawing/2014/main" id="{6A5B14B0-EC4E-4A7A-A3A0-ABCBE5F9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AutoShape 7">
            <a:extLst>
              <a:ext uri="{FF2B5EF4-FFF2-40B4-BE49-F238E27FC236}">
                <a16:creationId xmlns:a16="http://schemas.microsoft.com/office/drawing/2014/main" id="{5525F6A1-E0C7-42D6-AF77-90D60F872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844675"/>
            <a:ext cx="2951162" cy="2087563"/>
          </a:xfrm>
          <a:prstGeom prst="wedgeRoundRectCallout">
            <a:avLst>
              <a:gd name="adj1" fmla="val -134829"/>
              <a:gd name="adj2" fmla="val -22394"/>
              <a:gd name="adj3" fmla="val 16667"/>
            </a:avLst>
          </a:prstGeom>
          <a:solidFill>
            <a:srgbClr val="66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l-SI" altLang="sl-SI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CA1738B-99FD-4F14-A06C-01B811A21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altLang="sl-SI" sz="4000">
                <a:latin typeface="Comic Sans MS" panose="030F0702030302020204" pitchFamily="66" charset="0"/>
              </a:rPr>
              <a:t>3. ZGRADBA TELESA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E3FF6D4-8CF1-4AD0-92BC-AB675325D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/>
              <a:t>-</a:t>
            </a:r>
            <a:r>
              <a:rPr lang="sl-SI" altLang="sl-SI" sz="2400">
                <a:latin typeface="Comic Sans MS" panose="030F0702030302020204" pitchFamily="66" charset="0"/>
              </a:rPr>
              <a:t>Zadnji del oprsja je sčlenjen</a:t>
            </a:r>
          </a:p>
          <a:p>
            <a:pPr>
              <a:buFontTx/>
              <a:buChar char="-"/>
            </a:pPr>
            <a:r>
              <a:rPr lang="sl-SI" altLang="sl-SI" sz="2400">
                <a:latin typeface="Comic Sans MS" panose="030F0702030302020204" pitchFamily="66" charset="0"/>
              </a:rPr>
              <a:t>Dolge so 2-15 mm</a:t>
            </a:r>
          </a:p>
          <a:p>
            <a:pPr>
              <a:buFontTx/>
              <a:buChar char="-"/>
            </a:pPr>
            <a:r>
              <a:rPr lang="sl-SI" altLang="sl-SI" sz="2400">
                <a:latin typeface="Comic Sans MS" panose="030F0702030302020204" pitchFamily="66" charset="0"/>
              </a:rPr>
              <a:t>So črne ali rjave</a:t>
            </a:r>
          </a:p>
          <a:p>
            <a:pPr>
              <a:buFontTx/>
              <a:buChar char="-"/>
            </a:pPr>
            <a:r>
              <a:rPr lang="sl-SI" altLang="sl-SI" sz="2400">
                <a:latin typeface="Comic Sans MS" panose="030F0702030302020204" pitchFamily="66" charset="0"/>
              </a:rPr>
              <a:t>Imajo sestavljene oči</a:t>
            </a:r>
          </a:p>
          <a:p>
            <a:pPr>
              <a:buFontTx/>
              <a:buChar char="-"/>
            </a:pPr>
            <a:r>
              <a:rPr lang="sl-SI" altLang="sl-SI" sz="2400">
                <a:latin typeface="Comic Sans MS" panose="030F0702030302020204" pitchFamily="66" charset="0"/>
              </a:rPr>
              <a:t>Imajo tipalke</a:t>
            </a:r>
          </a:p>
          <a:p>
            <a:pPr>
              <a:buFontTx/>
              <a:buNone/>
            </a:pPr>
            <a:endParaRPr lang="sl-SI" altLang="sl-SI" sz="240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endParaRPr lang="sl-SI" altLang="sl-SI" sz="2400">
              <a:latin typeface="Comic Sans MS" panose="030F0702030302020204" pitchFamily="66" charset="0"/>
            </a:endParaRPr>
          </a:p>
        </p:txBody>
      </p:sp>
      <p:pic>
        <p:nvPicPr>
          <p:cNvPr id="7172" name="Picture 4" descr="Odorous_House_ant">
            <a:extLst>
              <a:ext uri="{FF2B5EF4-FFF2-40B4-BE49-F238E27FC236}">
                <a16:creationId xmlns:a16="http://schemas.microsoft.com/office/drawing/2014/main" id="{32840D86-4C1C-4A38-9034-6279D53B7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860800"/>
            <a:ext cx="56165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ravlje-velikost">
            <a:extLst>
              <a:ext uri="{FF2B5EF4-FFF2-40B4-BE49-F238E27FC236}">
                <a16:creationId xmlns:a16="http://schemas.microsoft.com/office/drawing/2014/main" id="{BBCC6309-72FA-482F-B176-9D4E5FEF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89138"/>
            <a:ext cx="2684463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trap-jaw-ants-580x386">
            <a:extLst>
              <a:ext uri="{FF2B5EF4-FFF2-40B4-BE49-F238E27FC236}">
                <a16:creationId xmlns:a16="http://schemas.microsoft.com/office/drawing/2014/main" id="{E59559B2-8D04-4855-A8E0-1ADEB1153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E1D87020-0F63-4E70-BEA2-117884364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6613"/>
            <a:ext cx="8374063" cy="1719262"/>
          </a:xfrm>
        </p:spPr>
        <p:txBody>
          <a:bodyPr/>
          <a:lstStyle/>
          <a:p>
            <a:r>
              <a:rPr lang="sl-SI" altLang="sl-SI" sz="4000">
                <a:latin typeface="Comic Sans MS" panose="030F0702030302020204" pitchFamily="66" charset="0"/>
              </a:rPr>
              <a:t>4. DIHANJE </a:t>
            </a:r>
            <a:br>
              <a:rPr lang="sl-SI" altLang="sl-SI" sz="4000">
                <a:latin typeface="Comic Sans MS" panose="030F0702030302020204" pitchFamily="66" charset="0"/>
              </a:rPr>
            </a:br>
            <a:r>
              <a:rPr lang="sl-SI" altLang="sl-SI" sz="4000">
                <a:latin typeface="Comic Sans MS" panose="030F0702030302020204" pitchFamily="66" charset="0"/>
              </a:rPr>
              <a:t>IN</a:t>
            </a:r>
            <a:br>
              <a:rPr lang="sl-SI" altLang="sl-SI" sz="4000">
                <a:latin typeface="Comic Sans MS" panose="030F0702030302020204" pitchFamily="66" charset="0"/>
              </a:rPr>
            </a:br>
            <a:r>
              <a:rPr lang="sl-SI" altLang="sl-SI" sz="4000">
                <a:latin typeface="Comic Sans MS" panose="030F0702030302020204" pitchFamily="66" charset="0"/>
              </a:rPr>
              <a:t>5. TELESNA TEMPERATURA</a:t>
            </a:r>
            <a:br>
              <a:rPr lang="sl-SI" altLang="sl-SI" sz="4000">
                <a:latin typeface="Comic Sans MS" panose="030F0702030302020204" pitchFamily="66" charset="0"/>
              </a:rPr>
            </a:br>
            <a:endParaRPr lang="sl-SI" altLang="sl-SI" sz="4000">
              <a:latin typeface="Comic Sans MS" panose="030F0702030302020204" pitchFamily="66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0E6A89F-A30A-4429-81DC-B14D2549E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3357563"/>
            <a:ext cx="8229600" cy="4525962"/>
          </a:xfrm>
        </p:spPr>
        <p:txBody>
          <a:bodyPr/>
          <a:lstStyle/>
          <a:p>
            <a:r>
              <a:rPr lang="sl-SI" altLang="sl-SI" sz="2400">
                <a:latin typeface="Comic Sans MS" panose="030F0702030302020204" pitchFamily="66" charset="0"/>
              </a:rPr>
              <a:t> Dihajo skozi dihalnice in ne skozi usta</a:t>
            </a:r>
          </a:p>
          <a:p>
            <a:r>
              <a:rPr lang="sl-SI" altLang="sl-SI" sz="2400">
                <a:latin typeface="Comic Sans MS" panose="030F0702030302020204" pitchFamily="66" charset="0"/>
              </a:rPr>
              <a:t>So hladnokrvna bitja</a:t>
            </a:r>
          </a:p>
          <a:p>
            <a:endParaRPr lang="sl-SI" altLang="sl-SI" sz="2400">
              <a:latin typeface="Comic Sans MS" panose="030F0702030302020204" pitchFamily="66" charset="0"/>
            </a:endParaRPr>
          </a:p>
        </p:txBody>
      </p:sp>
      <p:pic>
        <p:nvPicPr>
          <p:cNvPr id="8196" name="Picture 4" descr="Odorous_House_ant">
            <a:extLst>
              <a:ext uri="{FF2B5EF4-FFF2-40B4-BE49-F238E27FC236}">
                <a16:creationId xmlns:a16="http://schemas.microsoft.com/office/drawing/2014/main" id="{96E269E9-DEFA-4572-9A2E-3AA518629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3860800"/>
            <a:ext cx="5330825" cy="26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C1E9796-F148-4BB7-AE0E-4DA29C898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6. PREHRANJEVANJE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24E8BED-9A63-44E2-81D4-D1F8B35B1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latin typeface="Comic Sans MS" panose="030F0702030302020204" pitchFamily="66" charset="0"/>
              </a:rPr>
              <a:t>Več mravelj napade eno žival</a:t>
            </a:r>
          </a:p>
          <a:p>
            <a:r>
              <a:rPr lang="sl-SI" altLang="sl-SI" sz="2400">
                <a:latin typeface="Comic Sans MS" panose="030F0702030302020204" pitchFamily="66" charset="0"/>
              </a:rPr>
              <a:t>Ko žival ubijejo jo odnesejo v mravljišče</a:t>
            </a:r>
          </a:p>
          <a:p>
            <a:r>
              <a:rPr lang="sl-SI" altLang="sl-SI" sz="2400">
                <a:latin typeface="Comic Sans MS" panose="030F0702030302020204" pitchFamily="66" charset="0"/>
              </a:rPr>
              <a:t>Nekatere vrste mravelj ( Faraonke) pridejo v človeške domove in tam jedo hrano  ter jo nesejo v mravljišče</a:t>
            </a:r>
          </a:p>
          <a:p>
            <a:r>
              <a:rPr lang="sl-SI" altLang="sl-SI" sz="2400">
                <a:latin typeface="Comic Sans MS" panose="030F0702030302020204" pitchFamily="66" charset="0"/>
              </a:rPr>
              <a:t>Prehranjevalna veriga:</a:t>
            </a:r>
          </a:p>
          <a:p>
            <a:r>
              <a:rPr lang="sl-SI" altLang="sl-SI" sz="2400">
                <a:latin typeface="Comic Sans MS" panose="030F0702030302020204" pitchFamily="66" charset="0"/>
              </a:rPr>
              <a:t>Banana -</a:t>
            </a:r>
            <a:r>
              <a:rPr lang="sl-SI" altLang="sl-SI" sz="2400">
                <a:latin typeface="Comic Sans MS" panose="030F0702030302020204" pitchFamily="66" charset="0"/>
                <a:sym typeface="Wingdings" panose="05000000000000000000" pitchFamily="2" charset="2"/>
              </a:rPr>
              <a:t> Mravlje- Mravljinčar-- Tiger  Razkrojevalci</a:t>
            </a:r>
            <a:endParaRPr lang="sl-SI" altLang="sl-SI" sz="2400">
              <a:latin typeface="Comic Sans MS" panose="030F0702030302020204" pitchFamily="66" charset="0"/>
            </a:endParaRPr>
          </a:p>
        </p:txBody>
      </p:sp>
      <p:pic>
        <p:nvPicPr>
          <p:cNvPr id="9221" name="Picture 5" descr="6210875">
            <a:extLst>
              <a:ext uri="{FF2B5EF4-FFF2-40B4-BE49-F238E27FC236}">
                <a16:creationId xmlns:a16="http://schemas.microsoft.com/office/drawing/2014/main" id="{0BA1E241-BB52-4F76-98CA-EA0B8646F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97425"/>
            <a:ext cx="2332038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20091011070400!Ants_eating_fruit">
            <a:extLst>
              <a:ext uri="{FF2B5EF4-FFF2-40B4-BE49-F238E27FC236}">
                <a16:creationId xmlns:a16="http://schemas.microsoft.com/office/drawing/2014/main" id="{94F1C7DA-8882-408F-B836-CBEB44D22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68863"/>
            <a:ext cx="3059113" cy="16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_Ant-nest">
            <a:extLst>
              <a:ext uri="{FF2B5EF4-FFF2-40B4-BE49-F238E27FC236}">
                <a16:creationId xmlns:a16="http://schemas.microsoft.com/office/drawing/2014/main" id="{948C4997-2024-481F-A97B-571CBDD3F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5688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1411635D-A77C-4A57-BF73-46B1F5DA1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7. RAZMNOŽEVANJE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B912F40-BA1F-46A3-BBA4-8DF0FAF5A7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>
                <a:latin typeface="Comic Sans MS" panose="030F0702030302020204" pitchFamily="66" charset="0"/>
              </a:rPr>
              <a:t>Razmnožujejo se z ličinkami</a:t>
            </a:r>
          </a:p>
          <a:p>
            <a:r>
              <a:rPr lang="sl-SI" altLang="sl-SI" sz="2400">
                <a:latin typeface="Comic Sans MS" panose="030F0702030302020204" pitchFamily="66" charset="0"/>
              </a:rPr>
              <a:t>Ličinke potem postanejo bube</a:t>
            </a:r>
          </a:p>
          <a:p>
            <a:r>
              <a:rPr lang="sl-SI" altLang="sl-SI" sz="2400">
                <a:latin typeface="Comic Sans MS" panose="030F0702030302020204" pitchFamily="66" charset="0"/>
              </a:rPr>
              <a:t>Bube se spremenijo v odrasle žuželke</a:t>
            </a:r>
          </a:p>
          <a:p>
            <a:r>
              <a:rPr lang="sl-SI" altLang="sl-SI" sz="2400">
                <a:latin typeface="Comic Sans MS" panose="030F0702030302020204" pitchFamily="66" charset="0"/>
              </a:rPr>
              <a:t>Vali jih matica</a:t>
            </a:r>
          </a:p>
          <a:p>
            <a:r>
              <a:rPr lang="sl-SI" altLang="sl-SI" sz="2400">
                <a:latin typeface="Comic Sans MS" panose="030F0702030302020204" pitchFamily="66" charset="0"/>
              </a:rPr>
              <a:t>Jajčeca so bele barve</a:t>
            </a:r>
          </a:p>
          <a:p>
            <a:endParaRPr lang="sl-SI" altLang="sl-SI"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Image4">
            <a:extLst>
              <a:ext uri="{FF2B5EF4-FFF2-40B4-BE49-F238E27FC236}">
                <a16:creationId xmlns:a16="http://schemas.microsoft.com/office/drawing/2014/main" id="{68B26906-DDDD-405A-994A-CA62FAA1B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B9E631FF-6ADA-418A-B555-34BD3D6AE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374063" cy="2322513"/>
          </a:xfrm>
        </p:spPr>
        <p:txBody>
          <a:bodyPr/>
          <a:lstStyle/>
          <a:p>
            <a:r>
              <a:rPr lang="sl-SI" altLang="sl-SI" sz="4000">
                <a:latin typeface="Comic Sans MS" panose="030F0702030302020204" pitchFamily="66" charset="0"/>
              </a:rPr>
              <a:t>8. UVRSTITEV </a:t>
            </a:r>
            <a:br>
              <a:rPr lang="sl-SI" altLang="sl-SI" sz="4000">
                <a:latin typeface="Comic Sans MS" panose="030F0702030302020204" pitchFamily="66" charset="0"/>
              </a:rPr>
            </a:br>
            <a:r>
              <a:rPr lang="sl-SI" altLang="sl-SI" sz="4000">
                <a:latin typeface="Comic Sans MS" panose="030F0702030302020204" pitchFamily="66" charset="0"/>
              </a:rPr>
              <a:t>V</a:t>
            </a:r>
            <a:br>
              <a:rPr lang="sl-SI" altLang="sl-SI" sz="4000">
                <a:latin typeface="Comic Sans MS" panose="030F0702030302020204" pitchFamily="66" charset="0"/>
              </a:rPr>
            </a:br>
            <a:r>
              <a:rPr lang="sl-SI" altLang="sl-SI" sz="4000">
                <a:latin typeface="Comic Sans MS" panose="030F0702030302020204" pitchFamily="66" charset="0"/>
              </a:rPr>
              <a:t>SISTEM</a:t>
            </a:r>
            <a:br>
              <a:rPr lang="sl-SI" altLang="sl-SI" sz="4000">
                <a:latin typeface="Comic Sans MS" panose="030F0702030302020204" pitchFamily="66" charset="0"/>
              </a:rPr>
            </a:br>
            <a:endParaRPr lang="sl-SI" altLang="sl-SI" sz="4000">
              <a:latin typeface="Comic Sans MS" panose="030F0702030302020204" pitchFamily="66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1771744-94A8-4C2F-AFEE-FB71914A3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085137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>
                <a:latin typeface="Comic Sans MS" panose="030F0702030302020204" pitchFamily="66" charset="0"/>
              </a:rPr>
              <a:t>Mravlje uvrščamo med členonožce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latin typeface="Comic Sans MS" panose="030F0702030302020204" pitchFamily="66" charset="0"/>
              </a:rPr>
              <a:t>Kraljestvo živali</a:t>
            </a:r>
          </a:p>
          <a:p>
            <a:pPr>
              <a:lnSpc>
                <a:spcPct val="80000"/>
              </a:lnSpc>
            </a:pPr>
            <a:endParaRPr lang="sl-SI" altLang="sl-SI" sz="28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sl-SI" altLang="sl-SI" sz="28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sl-SI" altLang="sl-SI" sz="28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4800">
                <a:latin typeface="Comic Sans MS" panose="030F0702030302020204" pitchFamily="66" charset="0"/>
              </a:rPr>
              <a:t>              9. SORODNIKI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l-SI" altLang="sl-SI" sz="2800">
                <a:latin typeface="Comic Sans MS" panose="030F0702030302020204" pitchFamily="66" charset="0"/>
              </a:rPr>
              <a:t>Termiti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l-SI" altLang="sl-SI" sz="2800">
                <a:latin typeface="Comic Sans MS" panose="030F0702030302020204" pitchFamily="66" charset="0"/>
              </a:rPr>
              <a:t>Rdeče mravlje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l-SI" altLang="sl-SI" sz="2800">
                <a:latin typeface="Comic Sans MS" panose="030F0702030302020204" pitchFamily="66" charset="0"/>
              </a:rPr>
              <a:t>Rumena travniška mravlja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bulletant">
            <a:extLst>
              <a:ext uri="{FF2B5EF4-FFF2-40B4-BE49-F238E27FC236}">
                <a16:creationId xmlns:a16="http://schemas.microsoft.com/office/drawing/2014/main" id="{2DC6E828-5C9D-4AC8-849B-3F10505C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8613"/>
            <a:ext cx="9144000" cy="75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5A4B6F48-F088-4529-B004-1516AEA84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10. Zanimivosti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42877D9-28ED-492D-9D0F-D0CEF2A38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400"/>
              <a:t>Delijo se na:</a:t>
            </a:r>
          </a:p>
          <a:p>
            <a:pPr>
              <a:buFontTx/>
              <a:buNone/>
            </a:pPr>
            <a:r>
              <a:rPr lang="sl-SI" altLang="sl-SI" sz="2400"/>
              <a:t>- Delavke (skrbijo za matico)</a:t>
            </a:r>
          </a:p>
          <a:p>
            <a:pPr>
              <a:buFontTx/>
              <a:buChar char="-"/>
            </a:pPr>
            <a:r>
              <a:rPr lang="sl-SI" altLang="sl-SI" sz="2400"/>
              <a:t>Vojščake (branijo mravljišče)</a:t>
            </a:r>
          </a:p>
          <a:p>
            <a:r>
              <a:rPr lang="sl-SI" altLang="sl-SI" sz="2400"/>
              <a:t>Živijo v simbiozi z listnimi ušmi</a:t>
            </a:r>
          </a:p>
          <a:p>
            <a:r>
              <a:rPr lang="sl-SI" altLang="sl-SI" sz="2400"/>
              <a:t>O mravljah obstaja posebna veda Mirekomologija</a:t>
            </a:r>
          </a:p>
          <a:p>
            <a:endParaRPr lang="sl-SI" altLang="sl-SI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A65FE88-66A9-4C0C-A391-8E69A5A14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713788" cy="2592388"/>
          </a:xfrm>
        </p:spPr>
        <p:txBody>
          <a:bodyPr/>
          <a:lstStyle/>
          <a:p>
            <a:r>
              <a:rPr lang="sl-SI" altLang="sl-SI" sz="4000" dirty="0">
                <a:latin typeface="Comic Sans MS" panose="030F0702030302020204" pitchFamily="66" charset="0"/>
              </a:rPr>
              <a:t> 11.  </a:t>
            </a:r>
            <a:br>
              <a:rPr lang="sl-SI" altLang="sl-SI" sz="4000" dirty="0">
                <a:latin typeface="Comic Sans MS" panose="030F0702030302020204" pitchFamily="66" charset="0"/>
              </a:rPr>
            </a:br>
            <a:r>
              <a:rPr lang="sl-SI" altLang="sl-SI" sz="4000" dirty="0">
                <a:latin typeface="Comic Sans MS" panose="030F0702030302020204" pitchFamily="66" charset="0"/>
              </a:rPr>
              <a:t>VIRI: internet (</a:t>
            </a:r>
            <a:r>
              <a:rPr lang="sl-SI" altLang="sl-SI" sz="4000" dirty="0" err="1">
                <a:latin typeface="Comic Sans MS" panose="030F0702030302020204" pitchFamily="66" charset="0"/>
              </a:rPr>
              <a:t>wikipedija</a:t>
            </a:r>
            <a:r>
              <a:rPr lang="sl-SI" altLang="sl-SI" sz="4000" dirty="0">
                <a:latin typeface="Comic Sans MS" panose="030F0702030302020204" pitchFamily="66" charset="0"/>
              </a:rPr>
              <a:t>)</a:t>
            </a:r>
            <a:br>
              <a:rPr lang="sl-SI" altLang="sl-SI" sz="4000" dirty="0">
                <a:latin typeface="Comic Sans MS" panose="030F0702030302020204" pitchFamily="66" charset="0"/>
              </a:rPr>
            </a:br>
            <a:r>
              <a:rPr lang="sl-SI" altLang="sl-SI" sz="4000" dirty="0">
                <a:latin typeface="Comic Sans MS" panose="030F0702030302020204" pitchFamily="66" charset="0"/>
              </a:rPr>
              <a:t>Knjige: Enciklopedija za vedoželjne</a:t>
            </a:r>
          </a:p>
        </p:txBody>
      </p:sp>
      <p:pic>
        <p:nvPicPr>
          <p:cNvPr id="14342" name="Picture 6" descr="ants-img2">
            <a:extLst>
              <a:ext uri="{FF2B5EF4-FFF2-40B4-BE49-F238E27FC236}">
                <a16:creationId xmlns:a16="http://schemas.microsoft.com/office/drawing/2014/main" id="{7D3E5040-1D3E-4E05-B61F-32EBC99C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924175"/>
            <a:ext cx="27241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mravlje">
            <a:extLst>
              <a:ext uri="{FF2B5EF4-FFF2-40B4-BE49-F238E27FC236}">
                <a16:creationId xmlns:a16="http://schemas.microsoft.com/office/drawing/2014/main" id="{5BE20D97-2048-44BC-ABDC-63AA6F1D6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4175"/>
            <a:ext cx="4465637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0</TotalTime>
  <Words>201</Words>
  <Application>Microsoft Office PowerPoint</Application>
  <PresentationFormat>On-screen Show (4:3)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Comic Sans MS</vt:lpstr>
      <vt:lpstr>Default Design</vt:lpstr>
      <vt:lpstr> 1. MRAVLJE </vt:lpstr>
      <vt:lpstr>2. ŽIVLJENJSKO  OKOLJE</vt:lpstr>
      <vt:lpstr>3. ZGRADBA TELESA</vt:lpstr>
      <vt:lpstr>4. DIHANJE  IN 5. TELESNA TEMPERATURA </vt:lpstr>
      <vt:lpstr>6. PREHRANJEVANJE</vt:lpstr>
      <vt:lpstr>7. RAZMNOŽEVANJE</vt:lpstr>
      <vt:lpstr>8. UVRSTITEV  V SISTEM </vt:lpstr>
      <vt:lpstr>10. Zanimivosti</vt:lpstr>
      <vt:lpstr> 11.   VIRI: internet (wikipedija) Knjige: Enciklopedija za vedoželjne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2019-05-30T09:32:41Z</dcterms:created>
  <dcterms:modified xsi:type="dcterms:W3CDTF">2019-05-30T09:32:42Z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