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60FB8BB-AE90-482A-ACB8-0420AEE97F70}" type="datetimeFigureOut">
              <a:rPr lang="sl-SI" smtClean="0"/>
              <a:t>1. 07. 2019</a:t>
            </a:fld>
            <a:endParaRPr lang="sl-SI"/>
          </a:p>
        </p:txBody>
      </p:sp>
      <p:sp>
        <p:nvSpPr>
          <p:cNvPr id="19" name="Footer Placeholder 18"/>
          <p:cNvSpPr>
            <a:spLocks noGrp="1"/>
          </p:cNvSpPr>
          <p:nvPr>
            <p:ph type="ftr" sz="quarter" idx="11"/>
          </p:nvPr>
        </p:nvSpPr>
        <p:spPr/>
        <p:txBody>
          <a:bodyPr/>
          <a:lstStyle/>
          <a:p>
            <a:endParaRPr lang="sl-SI"/>
          </a:p>
        </p:txBody>
      </p:sp>
      <p:sp>
        <p:nvSpPr>
          <p:cNvPr id="27" name="Slide Number Placeholder 26"/>
          <p:cNvSpPr>
            <a:spLocks noGrp="1"/>
          </p:cNvSpPr>
          <p:nvPr>
            <p:ph type="sldNum" sz="quarter" idx="12"/>
          </p:nvPr>
        </p:nvSpPr>
        <p:spPr/>
        <p:txBody>
          <a:bodyPr/>
          <a:lstStyle/>
          <a:p>
            <a:fld id="{C5230204-A9B8-48CE-8DC6-ECD5AA1F3851}" type="slidenum">
              <a:rPr lang="sl-SI" smtClean="0"/>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0FB8BB-AE90-482A-ACB8-0420AEE97F70}" type="datetimeFigureOut">
              <a:rPr lang="sl-SI" smtClean="0"/>
              <a:t>1. 07. 2019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C5230204-A9B8-48CE-8DC6-ECD5AA1F3851}"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0FB8BB-AE90-482A-ACB8-0420AEE97F70}" type="datetimeFigureOut">
              <a:rPr lang="sl-SI" smtClean="0"/>
              <a:t>1. 07. 2019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C5230204-A9B8-48CE-8DC6-ECD5AA1F3851}"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0FB8BB-AE90-482A-ACB8-0420AEE97F70}" type="datetimeFigureOut">
              <a:rPr lang="sl-SI" smtClean="0"/>
              <a:t>1. 07. 2019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C5230204-A9B8-48CE-8DC6-ECD5AA1F3851}"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60FB8BB-AE90-482A-ACB8-0420AEE97F70}" type="datetimeFigureOut">
              <a:rPr lang="sl-SI" smtClean="0"/>
              <a:t>1. 07. 2019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C5230204-A9B8-48CE-8DC6-ECD5AA1F3851}" type="slidenum">
              <a:rPr lang="sl-SI" smtClean="0"/>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0FB8BB-AE90-482A-ACB8-0420AEE97F70}" type="datetimeFigureOut">
              <a:rPr lang="sl-SI" smtClean="0"/>
              <a:t>1. 07. 2019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C5230204-A9B8-48CE-8DC6-ECD5AA1F3851}"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60FB8BB-AE90-482A-ACB8-0420AEE97F70}" type="datetimeFigureOut">
              <a:rPr lang="sl-SI" smtClean="0"/>
              <a:t>1. 07. 2019</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C5230204-A9B8-48CE-8DC6-ECD5AA1F3851}"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60FB8BB-AE90-482A-ACB8-0420AEE97F70}" type="datetimeFigureOut">
              <a:rPr lang="sl-SI" smtClean="0"/>
              <a:t>1. 07. 2019</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C5230204-A9B8-48CE-8DC6-ECD5AA1F3851}"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FB8BB-AE90-482A-ACB8-0420AEE97F70}" type="datetimeFigureOut">
              <a:rPr lang="sl-SI" smtClean="0"/>
              <a:t>1. 07. 2019</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C5230204-A9B8-48CE-8DC6-ECD5AA1F3851}"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0FB8BB-AE90-482A-ACB8-0420AEE97F70}" type="datetimeFigureOut">
              <a:rPr lang="sl-SI" smtClean="0"/>
              <a:t>1. 07. 2019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C5230204-A9B8-48CE-8DC6-ECD5AA1F3851}"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60FB8BB-AE90-482A-ACB8-0420AEE97F70}" type="datetimeFigureOut">
              <a:rPr lang="sl-SI" smtClean="0"/>
              <a:t>1. 07. 2019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a:xfrm>
            <a:off x="8077200" y="6356350"/>
            <a:ext cx="609600" cy="365125"/>
          </a:xfrm>
        </p:spPr>
        <p:txBody>
          <a:bodyPr/>
          <a:lstStyle/>
          <a:p>
            <a:fld id="{C5230204-A9B8-48CE-8DC6-ECD5AA1F3851}" type="slidenum">
              <a:rPr lang="sl-SI" smtClean="0"/>
              <a:t>‹#›</a:t>
            </a:fld>
            <a:endParaRPr lang="sl-SI"/>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0FB8BB-AE90-482A-ACB8-0420AEE97F70}" type="datetimeFigureOut">
              <a:rPr lang="sl-SI" smtClean="0"/>
              <a:t>1. 07. 2019</a:t>
            </a:fld>
            <a:endParaRPr lang="sl-SI"/>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l-SI"/>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230204-A9B8-48CE-8DC6-ECD5AA1F3851}" type="slidenum">
              <a:rPr lang="sl-SI" smtClean="0"/>
              <a:t>‹#›</a:t>
            </a:fld>
            <a:endParaRPr lang="sl-SI"/>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mss.svarog.si/biologija/MSS/index.php?page_id=11391" TargetMode="External"/><Relationship Id="rId2" Type="http://schemas.openxmlformats.org/officeDocument/2006/relationships/hyperlink" Target="http://mss.svarog.si/biologija/MSS/index.php?page_id=11390" TargetMode="External"/><Relationship Id="rId1" Type="http://schemas.openxmlformats.org/officeDocument/2006/relationships/slideLayout" Target="../slideLayouts/slideLayout2.xml"/><Relationship Id="rId6" Type="http://schemas.openxmlformats.org/officeDocument/2006/relationships/hyperlink" Target="http://mss.svarog.si/biologija/MSS/index.php?page_id=11399" TargetMode="External"/><Relationship Id="rId5" Type="http://schemas.openxmlformats.org/officeDocument/2006/relationships/hyperlink" Target="http://mss.svarog.si/biologija/MSS/index.php?page_id=11393" TargetMode="External"/><Relationship Id="rId4" Type="http://schemas.openxmlformats.org/officeDocument/2006/relationships/hyperlink" Target="http://mss.svarog.si/biologija/MSS/index.php?page_id=1139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dirty="0"/>
              <a:t>NASTANEK NOVIH VRST</a:t>
            </a:r>
          </a:p>
        </p:txBody>
      </p:sp>
      <p:sp>
        <p:nvSpPr>
          <p:cNvPr id="5" name="Subtitle 4">
            <a:extLst>
              <a:ext uri="{FF2B5EF4-FFF2-40B4-BE49-F238E27FC236}">
                <a16:creationId xmlns:a16="http://schemas.microsoft.com/office/drawing/2014/main" id="{38A2982F-53E4-4A14-9420-ED8C1ACB4ADA}"/>
              </a:ext>
            </a:extLst>
          </p:cNvPr>
          <p:cNvSpPr>
            <a:spLocks noGrp="1"/>
          </p:cNvSpPr>
          <p:nvPr>
            <p:ph type="subTitle" idx="1"/>
          </p:nvPr>
        </p:nvSpPr>
        <p:spPr/>
        <p:txBody>
          <a:bodyPr/>
          <a:lstStyle/>
          <a:p>
            <a:endParaRPr lang="sl-SI"/>
          </a:p>
        </p:txBody>
      </p:sp>
    </p:spTree>
    <p:extLst>
      <p:ext uri="{BB962C8B-B14F-4D97-AF65-F5344CB8AC3E}">
        <p14:creationId xmlns:p14="http://schemas.microsoft.com/office/powerpoint/2010/main" val="2556226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PERIPATRIČNA SPECIACIJA</a:t>
            </a:r>
          </a:p>
        </p:txBody>
      </p:sp>
      <p:sp>
        <p:nvSpPr>
          <p:cNvPr id="3" name="Content Placeholder 2"/>
          <p:cNvSpPr>
            <a:spLocks noGrp="1"/>
          </p:cNvSpPr>
          <p:nvPr>
            <p:ph idx="1"/>
          </p:nvPr>
        </p:nvSpPr>
        <p:spPr/>
        <p:txBody>
          <a:bodyPr/>
          <a:lstStyle/>
          <a:p>
            <a:pPr marL="0" indent="0">
              <a:buNone/>
            </a:pPr>
            <a:r>
              <a:rPr lang="sl-SI" dirty="0"/>
              <a:t>Je podoben alopatrični, le, da je izoliran manjši del popuacij številčno mnogo manjši od matične populacije. Speciacija je hitrejša zaradi delovanja selekcije na majhen genski sklad.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3933056"/>
            <a:ext cx="7116131" cy="1656184"/>
          </a:xfrm>
          <a:prstGeom prst="rect">
            <a:avLst/>
          </a:prstGeom>
        </p:spPr>
      </p:pic>
    </p:spTree>
    <p:extLst>
      <p:ext uri="{BB962C8B-B14F-4D97-AF65-F5344CB8AC3E}">
        <p14:creationId xmlns:p14="http://schemas.microsoft.com/office/powerpoint/2010/main" val="4203862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PARAPATRIČNA SPECIACIJA</a:t>
            </a:r>
          </a:p>
        </p:txBody>
      </p:sp>
      <p:sp>
        <p:nvSpPr>
          <p:cNvPr id="3" name="Content Placeholder 2"/>
          <p:cNvSpPr>
            <a:spLocks noGrp="1"/>
          </p:cNvSpPr>
          <p:nvPr>
            <p:ph idx="1"/>
          </p:nvPr>
        </p:nvSpPr>
        <p:spPr/>
        <p:txBody>
          <a:bodyPr/>
          <a:lstStyle/>
          <a:p>
            <a:pPr marL="0" indent="0">
              <a:buNone/>
            </a:pPr>
            <a:r>
              <a:rPr lang="sl-SI" dirty="0"/>
              <a:t>Je podobna peripatrični speciaciji. Tudi tu gre za majhno populacijo, ki poseli nov habitat, le, da med populacijama ni fizične ovire. Speciacija je posledica razvoja mehanizmov, ki preprečujejo  pretok genov med njima. To se največkrat zgodi, kadar pride do drastične spremembe v novem habitatu.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4869160"/>
            <a:ext cx="6787173" cy="1512168"/>
          </a:xfrm>
          <a:prstGeom prst="rect">
            <a:avLst/>
          </a:prstGeom>
        </p:spPr>
      </p:pic>
    </p:spTree>
    <p:extLst>
      <p:ext uri="{BB962C8B-B14F-4D97-AF65-F5344CB8AC3E}">
        <p14:creationId xmlns:p14="http://schemas.microsoft.com/office/powerpoint/2010/main" val="3249223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5517232"/>
            <a:ext cx="6703840" cy="1340768"/>
          </a:xfrm>
          <a:prstGeom prst="rect">
            <a:avLst/>
          </a:prstGeom>
        </p:spPr>
      </p:pic>
      <p:sp>
        <p:nvSpPr>
          <p:cNvPr id="2" name="Title 1"/>
          <p:cNvSpPr>
            <a:spLocks noGrp="1"/>
          </p:cNvSpPr>
          <p:nvPr>
            <p:ph type="title"/>
          </p:nvPr>
        </p:nvSpPr>
        <p:spPr/>
        <p:txBody>
          <a:bodyPr/>
          <a:lstStyle/>
          <a:p>
            <a:r>
              <a:rPr lang="sl-SI" dirty="0"/>
              <a:t>SIMPATRIČNA SPECIACIJA</a:t>
            </a:r>
          </a:p>
        </p:txBody>
      </p:sp>
      <p:sp>
        <p:nvSpPr>
          <p:cNvPr id="3" name="Content Placeholder 2"/>
          <p:cNvSpPr>
            <a:spLocks noGrp="1"/>
          </p:cNvSpPr>
          <p:nvPr>
            <p:ph idx="1"/>
          </p:nvPr>
        </p:nvSpPr>
        <p:spPr/>
        <p:txBody>
          <a:bodyPr>
            <a:normAutofit/>
          </a:bodyPr>
          <a:lstStyle/>
          <a:p>
            <a:pPr marL="0" indent="0">
              <a:buNone/>
            </a:pPr>
            <a:r>
              <a:rPr lang="sl-SI" dirty="0"/>
              <a:t>Je redek pojav kjer se vrsti ločita brez geografske izolacije ali sprememb v habitatu. Da lahko pride do reproduktivne izolacije v teh pogojih mora znotraj vrste nastati polimorfizem in se razviti nenaključno parjenje z eno ali drugo obliko.                                                                                                                      </a:t>
            </a:r>
            <a:r>
              <a:rPr lang="sl-SI" b="1" dirty="0"/>
              <a:t>Polimorfizem: </a:t>
            </a:r>
            <a:r>
              <a:rPr lang="sl-SI" dirty="0"/>
              <a:t>je prisotnost več različnih fenotipov v populaciji zaradi prisotnosti različnih alelov enega gena v genskem skladu populacije. Vendar pa mora biti različen alel prisoten v več kot 1% populacije, drugače kot mutacija.</a:t>
            </a:r>
            <a:endParaRPr lang="en-US" dirty="0"/>
          </a:p>
          <a:p>
            <a:pPr marL="0" indent="0">
              <a:buNone/>
            </a:pPr>
            <a:endParaRPr lang="sl-SI" dirty="0"/>
          </a:p>
        </p:txBody>
      </p:sp>
    </p:spTree>
    <p:extLst>
      <p:ext uri="{BB962C8B-B14F-4D97-AF65-F5344CB8AC3E}">
        <p14:creationId xmlns:p14="http://schemas.microsoft.com/office/powerpoint/2010/main" val="4076556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062348"/>
            <a:ext cx="2627784" cy="1795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sl-SI" dirty="0"/>
              <a:t>GALAPAŠKI ŠČINKAVCI</a:t>
            </a:r>
          </a:p>
        </p:txBody>
      </p:sp>
      <p:sp>
        <p:nvSpPr>
          <p:cNvPr id="3" name="Content Placeholder 2"/>
          <p:cNvSpPr>
            <a:spLocks noGrp="1"/>
          </p:cNvSpPr>
          <p:nvPr>
            <p:ph idx="1"/>
          </p:nvPr>
        </p:nvSpPr>
        <p:spPr/>
        <p:txBody>
          <a:bodyPr>
            <a:normAutofit/>
          </a:bodyPr>
          <a:lstStyle/>
          <a:p>
            <a:pPr marL="0" indent="0">
              <a:buNone/>
            </a:pPr>
            <a:r>
              <a:rPr lang="sl-SI" dirty="0"/>
              <a:t>Dovolj hrane in ugodne življenske razmere za prežvitje</a:t>
            </a:r>
          </a:p>
          <a:p>
            <a:pPr marL="0" indent="0">
              <a:buNone/>
            </a:pPr>
            <a:r>
              <a:rPr lang="sl-SI" dirty="0"/>
              <a:t>Galapaški ščinkavci niso dobri letalci na daljše razdalje                                                                      Različna hrana in različna bivališča                                        V manj kot tri milijone let dolgem obdobju je iz ene same predniške vrste nastalo  14 različnih vrst, ki se med seboj razlikujejo. </a:t>
            </a:r>
            <a:endParaRPr lang="en-US" dirty="0"/>
          </a:p>
          <a:p>
            <a:pPr marL="0" indent="0">
              <a:buNone/>
            </a:pPr>
            <a:endParaRPr lang="sl-SI"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82074"/>
            <a:ext cx="3563888" cy="237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4077072"/>
            <a:ext cx="2952328" cy="2763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2796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l-SI"/>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240" y="476672"/>
            <a:ext cx="9042977" cy="5997415"/>
          </a:xfrm>
        </p:spPr>
      </p:pic>
    </p:spTree>
    <p:extLst>
      <p:ext uri="{BB962C8B-B14F-4D97-AF65-F5344CB8AC3E}">
        <p14:creationId xmlns:p14="http://schemas.microsoft.com/office/powerpoint/2010/main" val="2924925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IZUMRTJE</a:t>
            </a:r>
          </a:p>
        </p:txBody>
      </p:sp>
      <p:sp>
        <p:nvSpPr>
          <p:cNvPr id="3" name="Content Placeholder 2"/>
          <p:cNvSpPr>
            <a:spLocks noGrp="1"/>
          </p:cNvSpPr>
          <p:nvPr>
            <p:ph idx="1"/>
          </p:nvPr>
        </p:nvSpPr>
        <p:spPr/>
        <p:txBody>
          <a:bodyPr/>
          <a:lstStyle/>
          <a:p>
            <a:pPr marL="0" indent="0">
              <a:buNone/>
            </a:pPr>
            <a:r>
              <a:rPr lang="sl-SI" dirty="0"/>
              <a:t>Je naravni proces.</a:t>
            </a:r>
          </a:p>
          <a:p>
            <a:pPr marL="0" indent="0">
              <a:buNone/>
            </a:pPr>
            <a:r>
              <a:rPr lang="sl-SI" dirty="0"/>
              <a:t>Vrsta je izumrla, če ni nobenega dvoma je propadel zadnji osebek te vrste.</a:t>
            </a:r>
          </a:p>
          <a:p>
            <a:pPr marL="0" indent="0">
              <a:buNone/>
            </a:pPr>
            <a:r>
              <a:rPr lang="sl-SI" dirty="0"/>
              <a:t>Množično izumrtje </a:t>
            </a:r>
          </a:p>
          <a:p>
            <a:pPr marL="0" indent="0">
              <a:buNone/>
            </a:pPr>
            <a:r>
              <a:rPr lang="sl-SI" dirty="0"/>
              <a:t>Lokalno izumrtje</a:t>
            </a:r>
          </a:p>
          <a:p>
            <a:pPr marL="0" indent="0">
              <a:buNone/>
            </a:pPr>
            <a:endParaRPr lang="sl-SI" dirty="0"/>
          </a:p>
          <a:p>
            <a:pPr marL="0" indent="0">
              <a:buNone/>
            </a:pPr>
            <a:endParaRPr lang="sl-SI" dirty="0"/>
          </a:p>
        </p:txBody>
      </p:sp>
    </p:spTree>
    <p:extLst>
      <p:ext uri="{BB962C8B-B14F-4D97-AF65-F5344CB8AC3E}">
        <p14:creationId xmlns:p14="http://schemas.microsoft.com/office/powerpoint/2010/main" val="1719442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VIRI</a:t>
            </a:r>
          </a:p>
        </p:txBody>
      </p:sp>
      <p:sp>
        <p:nvSpPr>
          <p:cNvPr id="3" name="Content Placeholder 2"/>
          <p:cNvSpPr>
            <a:spLocks noGrp="1"/>
          </p:cNvSpPr>
          <p:nvPr>
            <p:ph idx="1"/>
          </p:nvPr>
        </p:nvSpPr>
        <p:spPr/>
        <p:txBody>
          <a:bodyPr>
            <a:normAutofit/>
          </a:bodyPr>
          <a:lstStyle/>
          <a:p>
            <a:pPr marL="0" indent="0">
              <a:buNone/>
            </a:pPr>
            <a:r>
              <a:rPr lang="sl-SI" sz="2000" dirty="0"/>
              <a:t>Starčič Erjavec Marjanca, Klokočovnik Vesna (2013). </a:t>
            </a:r>
            <a:r>
              <a:rPr lang="sl-SI" sz="2000" i="1" dirty="0"/>
              <a:t>Dotik življenja 9: učbenik za biologijo v 9. razredu osnovne šole. </a:t>
            </a:r>
            <a:r>
              <a:rPr lang="sl-SI" sz="2000" dirty="0"/>
              <a:t>str. 87,88,90,91.Ljubljana:Rokus Klett</a:t>
            </a:r>
          </a:p>
          <a:p>
            <a:pPr marL="0" indent="0">
              <a:buNone/>
            </a:pPr>
            <a:r>
              <a:rPr lang="sl-SI" sz="2000" i="1" dirty="0"/>
              <a:t>Definicija vrste. </a:t>
            </a:r>
            <a:r>
              <a:rPr lang="sl-SI" sz="2000" dirty="0"/>
              <a:t>Pridobljeno 28.02.2017 s spletne strani: </a:t>
            </a:r>
            <a:r>
              <a:rPr lang="sl-SI" sz="2000" dirty="0">
                <a:hlinkClick r:id="rId2"/>
              </a:rPr>
              <a:t>http://mss.svarog.si/biologija/MSS/index.php?page_id=11390</a:t>
            </a:r>
            <a:endParaRPr lang="sl-SI" sz="2000" dirty="0"/>
          </a:p>
          <a:p>
            <a:pPr marL="0" indent="0">
              <a:buNone/>
            </a:pPr>
            <a:r>
              <a:rPr lang="sl-SI" sz="2000" i="1" dirty="0"/>
              <a:t>Proces nastajanja vrst. </a:t>
            </a:r>
            <a:r>
              <a:rPr lang="sl-SI" sz="2000" dirty="0"/>
              <a:t>Pridobljeno 28.02.2017 s spletne strani: </a:t>
            </a:r>
            <a:r>
              <a:rPr lang="sl-SI" sz="2000" dirty="0">
                <a:hlinkClick r:id="rId3"/>
              </a:rPr>
              <a:t>http://mss.svarog.si/biologija/MSS/index.php?page_id=11391</a:t>
            </a:r>
            <a:endParaRPr lang="sl-SI" sz="2000" dirty="0"/>
          </a:p>
          <a:p>
            <a:pPr marL="0" indent="0">
              <a:buNone/>
            </a:pPr>
            <a:r>
              <a:rPr lang="sl-SI" sz="2000" i="1" dirty="0"/>
              <a:t>Oblike izolacij. </a:t>
            </a:r>
            <a:r>
              <a:rPr lang="sl-SI" sz="2000" dirty="0"/>
              <a:t>Pridobljeno 28.02.2017 s spletne strani: </a:t>
            </a:r>
            <a:r>
              <a:rPr lang="sl-SI" sz="2000" dirty="0">
                <a:hlinkClick r:id="rId4"/>
              </a:rPr>
              <a:t>http://mss.svarog.si/biologija/MSS/index.php?page_id=11392</a:t>
            </a:r>
            <a:endParaRPr lang="sl-SI" sz="2000" dirty="0"/>
          </a:p>
          <a:p>
            <a:pPr marL="0" indent="0">
              <a:buNone/>
            </a:pPr>
            <a:r>
              <a:rPr lang="sl-SI" sz="2000" i="1" dirty="0"/>
              <a:t>Evolucija adaptacij. </a:t>
            </a:r>
            <a:r>
              <a:rPr lang="sl-SI" sz="2000" dirty="0"/>
              <a:t>Pridobljeno 28.02.2017 s spletne strani: </a:t>
            </a:r>
            <a:r>
              <a:rPr lang="sl-SI" sz="2000" dirty="0">
                <a:hlinkClick r:id="rId5"/>
              </a:rPr>
              <a:t>http://mss.svarog.si/biologija/MSS/index.php?page_id=11393</a:t>
            </a:r>
            <a:endParaRPr lang="sl-SI" sz="2000" dirty="0"/>
          </a:p>
          <a:p>
            <a:pPr marL="0" indent="0">
              <a:buNone/>
            </a:pPr>
            <a:r>
              <a:rPr lang="sl-SI" sz="2000" i="1" dirty="0"/>
              <a:t>Speciacija. </a:t>
            </a:r>
            <a:r>
              <a:rPr lang="sl-SI" sz="2000" dirty="0"/>
              <a:t>Pridobljeno 28.02.2017 s spletne strani: </a:t>
            </a:r>
            <a:r>
              <a:rPr lang="sl-SI" sz="2000" dirty="0">
                <a:hlinkClick r:id="rId6"/>
              </a:rPr>
              <a:t>http://mss.svarog.si/biologija/MSS/index.php?page_id=11399</a:t>
            </a:r>
            <a:endParaRPr lang="sl-SI" sz="2000" dirty="0"/>
          </a:p>
          <a:p>
            <a:pPr marL="0" indent="0">
              <a:buNone/>
            </a:pPr>
            <a:endParaRPr lang="sl-SI" sz="2000" dirty="0"/>
          </a:p>
          <a:p>
            <a:pPr marL="0" indent="0">
              <a:buNone/>
            </a:pPr>
            <a:endParaRPr lang="sl-SI" sz="2000" i="1" dirty="0"/>
          </a:p>
          <a:p>
            <a:pPr marL="0" indent="0">
              <a:buNone/>
            </a:pPr>
            <a:endParaRPr lang="sl-SI" sz="2000" i="1" dirty="0"/>
          </a:p>
          <a:p>
            <a:pPr marL="0" indent="0">
              <a:buNone/>
            </a:pPr>
            <a:endParaRPr lang="sl-SI" sz="2000" i="1" dirty="0"/>
          </a:p>
          <a:p>
            <a:pPr marL="0" indent="0">
              <a:buNone/>
            </a:pPr>
            <a:endParaRPr lang="sl-SI" sz="2000" i="1" dirty="0"/>
          </a:p>
        </p:txBody>
      </p:sp>
    </p:spTree>
    <p:extLst>
      <p:ext uri="{BB962C8B-B14F-4D97-AF65-F5344CB8AC3E}">
        <p14:creationId xmlns:p14="http://schemas.microsoft.com/office/powerpoint/2010/main" val="1400811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sl-SI" dirty="0"/>
              <a:t>KONEC</a:t>
            </a:r>
          </a:p>
        </p:txBody>
      </p:sp>
      <p:sp>
        <p:nvSpPr>
          <p:cNvPr id="5" name="Subtitle 4"/>
          <p:cNvSpPr>
            <a:spLocks noGrp="1"/>
          </p:cNvSpPr>
          <p:nvPr>
            <p:ph type="subTitle" idx="1"/>
          </p:nvPr>
        </p:nvSpPr>
        <p:spPr/>
        <p:txBody>
          <a:bodyPr/>
          <a:lstStyle/>
          <a:p>
            <a:endParaRPr lang="sl-SI"/>
          </a:p>
        </p:txBody>
      </p:sp>
    </p:spTree>
    <p:extLst>
      <p:ext uri="{BB962C8B-B14F-4D97-AF65-F5344CB8AC3E}">
        <p14:creationId xmlns:p14="http://schemas.microsoft.com/office/powerpoint/2010/main" val="310165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270490"/>
            <a:ext cx="3795014" cy="2587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sl-SI" dirty="0">
                <a:solidFill>
                  <a:srgbClr val="FF0000"/>
                </a:solidFill>
              </a:rPr>
              <a:t>KAJ JE VRSTA</a:t>
            </a:r>
          </a:p>
        </p:txBody>
      </p:sp>
      <p:sp>
        <p:nvSpPr>
          <p:cNvPr id="3" name="Content Placeholder 2"/>
          <p:cNvSpPr>
            <a:spLocks noGrp="1"/>
          </p:cNvSpPr>
          <p:nvPr>
            <p:ph idx="1"/>
          </p:nvPr>
        </p:nvSpPr>
        <p:spPr/>
        <p:txBody>
          <a:bodyPr/>
          <a:lstStyle/>
          <a:p>
            <a:pPr marL="0" indent="0">
              <a:buNone/>
            </a:pPr>
            <a:r>
              <a:rPr lang="sl-SI" dirty="0"/>
              <a:t>KONCEPT BIOLOŠKE VRSTE</a:t>
            </a:r>
          </a:p>
          <a:p>
            <a:pPr marL="0" indent="0">
              <a:buNone/>
            </a:pPr>
            <a:r>
              <a:rPr lang="sl-SI" dirty="0"/>
              <a:t>Ernest Mayr</a:t>
            </a:r>
          </a:p>
          <a:p>
            <a:pPr marL="0" indent="0">
              <a:buNone/>
            </a:pPr>
            <a:r>
              <a:rPr lang="sl-SI" dirty="0"/>
              <a:t>„Vrsta je skupina naravnih populacij, ki se med seboj dejansko ali potencialno razmnožujejo in so reprudoktivno izolirane od drugih takih skupin“</a:t>
            </a:r>
          </a:p>
        </p:txBody>
      </p:sp>
    </p:spTree>
    <p:extLst>
      <p:ext uri="{BB962C8B-B14F-4D97-AF65-F5344CB8AC3E}">
        <p14:creationId xmlns:p14="http://schemas.microsoft.com/office/powerpoint/2010/main" val="3399944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l-SI" dirty="0"/>
          </a:p>
        </p:txBody>
      </p:sp>
      <p:sp>
        <p:nvSpPr>
          <p:cNvPr id="3" name="Content Placeholder 2"/>
          <p:cNvSpPr>
            <a:spLocks noGrp="1"/>
          </p:cNvSpPr>
          <p:nvPr>
            <p:ph idx="1"/>
          </p:nvPr>
        </p:nvSpPr>
        <p:spPr/>
        <p:txBody>
          <a:bodyPr>
            <a:normAutofit/>
          </a:bodyPr>
          <a:lstStyle/>
          <a:p>
            <a:pPr marL="0" indent="0">
              <a:buNone/>
            </a:pPr>
            <a:r>
              <a:rPr lang="sl-SI" dirty="0"/>
              <a:t>Ločitev ene populacije v dve ali več ločenih populacij lahko privede do nastanka novih vrst. Zaradi mutacij in naravnega izbora se razlike med osebki v ločenih populacijah postopno povečujejo saj med njimi ne prihaja več do križanja in izmenjave genskega materiala. Razlike v lastnostih lahko postanejo tako velike, da se pripadniki nekoč ene populacije v primeru ponovne združitve ne morejo več uspešno razmnoževati. V tem primeru govorimo o dveh vrstah.</a:t>
            </a:r>
            <a:endParaRPr lang="en-US" dirty="0"/>
          </a:p>
          <a:p>
            <a:pPr marL="0" indent="0">
              <a:buNone/>
            </a:pPr>
            <a:endParaRPr lang="sl-SI" dirty="0"/>
          </a:p>
        </p:txBody>
      </p:sp>
    </p:spTree>
    <p:extLst>
      <p:ext uri="{BB962C8B-B14F-4D97-AF65-F5344CB8AC3E}">
        <p14:creationId xmlns:p14="http://schemas.microsoft.com/office/powerpoint/2010/main" val="1450179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PROCES NASTAJANJA VRST</a:t>
            </a:r>
          </a:p>
        </p:txBody>
      </p:sp>
      <p:sp>
        <p:nvSpPr>
          <p:cNvPr id="3" name="Content Placeholder 2"/>
          <p:cNvSpPr>
            <a:spLocks noGrp="1"/>
          </p:cNvSpPr>
          <p:nvPr>
            <p:ph idx="1"/>
          </p:nvPr>
        </p:nvSpPr>
        <p:spPr/>
        <p:txBody>
          <a:bodyPr>
            <a:normAutofit/>
          </a:bodyPr>
          <a:lstStyle/>
          <a:p>
            <a:pPr marL="0" indent="0">
              <a:buNone/>
            </a:pPr>
            <a:r>
              <a:rPr lang="sl-SI" b="1" dirty="0"/>
              <a:t>Adaptacija</a:t>
            </a:r>
            <a:endParaRPr lang="sl-SI" dirty="0"/>
          </a:p>
          <a:p>
            <a:pPr marL="0" indent="0">
              <a:buNone/>
            </a:pPr>
            <a:r>
              <a:rPr lang="sl-SI" b="1" dirty="0"/>
              <a:t>Speciacija </a:t>
            </a:r>
            <a:r>
              <a:rPr lang="sl-SI" dirty="0"/>
              <a:t>ali nastajanje novih vrst</a:t>
            </a:r>
          </a:p>
          <a:p>
            <a:pPr marL="0" indent="0">
              <a:buNone/>
            </a:pPr>
            <a:r>
              <a:rPr lang="sl-SI" b="1" dirty="0"/>
              <a:t>Izolacija</a:t>
            </a:r>
          </a:p>
          <a:p>
            <a:pPr marL="0" indent="0">
              <a:buNone/>
            </a:pPr>
            <a:r>
              <a:rPr lang="sl-SI" dirty="0"/>
              <a:t> </a:t>
            </a:r>
            <a:endParaRPr lang="en-US" dirty="0"/>
          </a:p>
          <a:p>
            <a:endParaRPr lang="sl-SI" dirty="0"/>
          </a:p>
        </p:txBody>
      </p:sp>
    </p:spTree>
    <p:extLst>
      <p:ext uri="{BB962C8B-B14F-4D97-AF65-F5344CB8AC3E}">
        <p14:creationId xmlns:p14="http://schemas.microsoft.com/office/powerpoint/2010/main" val="148844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ADAPTACIJA</a:t>
            </a:r>
          </a:p>
        </p:txBody>
      </p:sp>
      <p:sp>
        <p:nvSpPr>
          <p:cNvPr id="3" name="Content Placeholder 2"/>
          <p:cNvSpPr>
            <a:spLocks noGrp="1"/>
          </p:cNvSpPr>
          <p:nvPr>
            <p:ph idx="1"/>
          </p:nvPr>
        </p:nvSpPr>
        <p:spPr/>
        <p:txBody>
          <a:bodyPr>
            <a:normAutofit/>
          </a:bodyPr>
          <a:lstStyle/>
          <a:p>
            <a:pPr marL="0" indent="0">
              <a:buNone/>
            </a:pPr>
            <a:r>
              <a:rPr lang="sl-SI" dirty="0"/>
              <a:t>Boj za obstanek in naravna selekcija </a:t>
            </a:r>
          </a:p>
          <a:p>
            <a:pPr marL="0" indent="0">
              <a:buNone/>
            </a:pPr>
            <a:r>
              <a:rPr lang="sl-SI" dirty="0"/>
              <a:t>Takšno prilagajanje imenujemo </a:t>
            </a:r>
            <a:r>
              <a:rPr lang="sl-SI" b="1" dirty="0"/>
              <a:t>adaptacija</a:t>
            </a:r>
            <a:r>
              <a:rPr lang="sl-SI" dirty="0"/>
              <a:t>. </a:t>
            </a:r>
          </a:p>
          <a:p>
            <a:pPr marL="0" indent="0">
              <a:buNone/>
            </a:pPr>
            <a:r>
              <a:rPr lang="sl-SI" dirty="0"/>
              <a:t>Popolnih organizmov ni</a:t>
            </a:r>
          </a:p>
          <a:p>
            <a:pPr marL="0" indent="0">
              <a:buNone/>
            </a:pPr>
            <a:r>
              <a:rPr lang="sl-SI" dirty="0"/>
              <a:t>So le organizmi, ki so dobro prilagojeni okolju, v katerem bivajo.</a:t>
            </a:r>
            <a:endParaRPr lang="en-US" dirty="0"/>
          </a:p>
          <a:p>
            <a:endParaRPr lang="sl-SI" dirty="0"/>
          </a:p>
        </p:txBody>
      </p:sp>
    </p:spTree>
    <p:extLst>
      <p:ext uri="{BB962C8B-B14F-4D97-AF65-F5344CB8AC3E}">
        <p14:creationId xmlns:p14="http://schemas.microsoft.com/office/powerpoint/2010/main" val="271689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OBLIKE IZOLACIJ</a:t>
            </a:r>
          </a:p>
        </p:txBody>
      </p:sp>
      <p:sp>
        <p:nvSpPr>
          <p:cNvPr id="3" name="Content Placeholder 2"/>
          <p:cNvSpPr>
            <a:spLocks noGrp="1"/>
          </p:cNvSpPr>
          <p:nvPr>
            <p:ph idx="1"/>
          </p:nvPr>
        </p:nvSpPr>
        <p:spPr/>
        <p:txBody>
          <a:bodyPr>
            <a:normAutofit fontScale="92500"/>
          </a:bodyPr>
          <a:lstStyle/>
          <a:p>
            <a:pPr marL="0" indent="0">
              <a:buNone/>
            </a:pPr>
            <a:r>
              <a:rPr lang="sl-SI" sz="2400" b="1" dirty="0"/>
              <a:t>Geografska izolacija: </a:t>
            </a:r>
            <a:r>
              <a:rPr lang="sl-SI" sz="2400" dirty="0"/>
              <a:t>Geografske pregrade kot so gorovja, reke, morja, puščave... preprečijo medsebojne stike med posamezniki. </a:t>
            </a:r>
          </a:p>
          <a:p>
            <a:pPr marL="0" indent="0">
              <a:buNone/>
            </a:pPr>
            <a:r>
              <a:rPr lang="sl-SI" sz="2400" b="1" dirty="0"/>
              <a:t>Ekološka izolacija</a:t>
            </a:r>
            <a:r>
              <a:rPr lang="sl-SI" sz="2800" b="1" dirty="0"/>
              <a:t>: </a:t>
            </a:r>
            <a:r>
              <a:rPr lang="sl-SI" sz="2400" dirty="0"/>
              <a:t>Do ekološke izolacije pride, ko populacije, ki živijo na istem geografskem področju postanejo izolirane zaradi okoljskih dejavnikov tako, da zavzemajo ločene biotope ali pa naselijo različne ekološke niše. </a:t>
            </a:r>
          </a:p>
          <a:p>
            <a:pPr marL="0" indent="0">
              <a:buNone/>
            </a:pPr>
            <a:r>
              <a:rPr lang="sl-SI" sz="2400" b="1" dirty="0"/>
              <a:t>Reproduktivna izolacija: </a:t>
            </a:r>
            <a:r>
              <a:rPr lang="sl-SI" sz="2400" dirty="0"/>
              <a:t>Organizmi v neki populaciji se med seboj ne plodijo, čeprav med njimi ni ekoloških ali geografskih preprek. </a:t>
            </a:r>
          </a:p>
          <a:p>
            <a:pPr marL="0" indent="0">
              <a:buNone/>
            </a:pPr>
            <a:r>
              <a:rPr lang="sl-SI" sz="2400" b="1" dirty="0"/>
              <a:t>Mehanska izolacija: </a:t>
            </a:r>
            <a:r>
              <a:rPr lang="sl-SI" sz="2400" dirty="0"/>
              <a:t>Mehanska izolacija se pojavi, kadar pride do oblikovne neusklajenosti kopulacijskih organov pri živalih. </a:t>
            </a:r>
            <a:endParaRPr lang="sl-SI" sz="2400" b="1" dirty="0"/>
          </a:p>
        </p:txBody>
      </p:sp>
    </p:spTree>
    <p:extLst>
      <p:ext uri="{BB962C8B-B14F-4D97-AF65-F5344CB8AC3E}">
        <p14:creationId xmlns:p14="http://schemas.microsoft.com/office/powerpoint/2010/main" val="64342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SPECIACIJA</a:t>
            </a:r>
          </a:p>
        </p:txBody>
      </p:sp>
      <p:sp>
        <p:nvSpPr>
          <p:cNvPr id="3" name="Content Placeholder 2"/>
          <p:cNvSpPr>
            <a:spLocks noGrp="1"/>
          </p:cNvSpPr>
          <p:nvPr>
            <p:ph idx="1"/>
          </p:nvPr>
        </p:nvSpPr>
        <p:spPr/>
        <p:txBody>
          <a:bodyPr/>
          <a:lstStyle/>
          <a:p>
            <a:pPr marL="0" indent="0">
              <a:buNone/>
            </a:pPr>
            <a:r>
              <a:rPr lang="sl-SI" dirty="0"/>
              <a:t>Proces, s katerim se vrsta razdeli v dve ali več vrst imenujemo speciacija. Vrsto definiramo kot ločeno razvijajočo se linijo, ki tvori enoten genski sklad. Pri organizmih, ki se razmnožujejo spolno, je speciacija posledica reproduktivne izolacije, to je nezmožnosti križanja enega dela populacije s preostankom populacije. </a:t>
            </a:r>
          </a:p>
        </p:txBody>
      </p:sp>
    </p:spTree>
    <p:extLst>
      <p:ext uri="{BB962C8B-B14F-4D97-AF65-F5344CB8AC3E}">
        <p14:creationId xmlns:p14="http://schemas.microsoft.com/office/powerpoint/2010/main" val="3635178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VRSTE SPECIACIJ</a:t>
            </a:r>
          </a:p>
        </p:txBody>
      </p:sp>
      <p:sp>
        <p:nvSpPr>
          <p:cNvPr id="3" name="Content Placeholder 2"/>
          <p:cNvSpPr>
            <a:spLocks noGrp="1"/>
          </p:cNvSpPr>
          <p:nvPr>
            <p:ph idx="1"/>
          </p:nvPr>
        </p:nvSpPr>
        <p:spPr/>
        <p:txBody>
          <a:bodyPr/>
          <a:lstStyle/>
          <a:p>
            <a:pPr marL="0" indent="0">
              <a:buNone/>
            </a:pPr>
            <a:r>
              <a:rPr lang="sl-SI" dirty="0"/>
              <a:t>Alopatrična speciacija</a:t>
            </a:r>
          </a:p>
          <a:p>
            <a:pPr marL="0" indent="0">
              <a:buNone/>
            </a:pPr>
            <a:r>
              <a:rPr lang="sl-SI" dirty="0"/>
              <a:t>Peripatrična speciacija</a:t>
            </a:r>
          </a:p>
          <a:p>
            <a:pPr marL="0" indent="0">
              <a:buNone/>
            </a:pPr>
            <a:r>
              <a:rPr lang="sl-SI" dirty="0"/>
              <a:t>Parapatrična speciacija</a:t>
            </a:r>
          </a:p>
          <a:p>
            <a:pPr marL="0" indent="0">
              <a:buNone/>
            </a:pPr>
            <a:r>
              <a:rPr lang="sl-SI" dirty="0"/>
              <a:t>Simpatrična speciacija</a:t>
            </a:r>
          </a:p>
        </p:txBody>
      </p:sp>
    </p:spTree>
    <p:extLst>
      <p:ext uri="{BB962C8B-B14F-4D97-AF65-F5344CB8AC3E}">
        <p14:creationId xmlns:p14="http://schemas.microsoft.com/office/powerpoint/2010/main" val="238849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ALOPATRIČNA SPECIACIJA</a:t>
            </a:r>
          </a:p>
        </p:txBody>
      </p:sp>
      <p:sp>
        <p:nvSpPr>
          <p:cNvPr id="3" name="Content Placeholder 2"/>
          <p:cNvSpPr>
            <a:spLocks noGrp="1"/>
          </p:cNvSpPr>
          <p:nvPr>
            <p:ph idx="1"/>
          </p:nvPr>
        </p:nvSpPr>
        <p:spPr/>
        <p:txBody>
          <a:bodyPr/>
          <a:lstStyle/>
          <a:p>
            <a:pPr marL="0" indent="0">
              <a:buNone/>
            </a:pPr>
            <a:r>
              <a:rPr lang="sl-SI" dirty="0"/>
              <a:t>Je najpogostejša pri živalih. Pojavi se ko se ena populacija razdeli na dve zaradi geografske prepreke.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018" y="3501008"/>
            <a:ext cx="7215441" cy="1491564"/>
          </a:xfrm>
          <a:prstGeom prst="rect">
            <a:avLst/>
          </a:prstGeom>
        </p:spPr>
      </p:pic>
    </p:spTree>
    <p:extLst>
      <p:ext uri="{BB962C8B-B14F-4D97-AF65-F5344CB8AC3E}">
        <p14:creationId xmlns:p14="http://schemas.microsoft.com/office/powerpoint/2010/main" val="4275198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754</Words>
  <Application>Microsoft Office PowerPoint</Application>
  <PresentationFormat>On-screen Show (4:3)</PresentationFormat>
  <Paragraphs>55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Constantia</vt:lpstr>
      <vt:lpstr>Wingdings 2</vt:lpstr>
      <vt:lpstr>Flow</vt:lpstr>
      <vt:lpstr>NASTANEK NOVIH VRST</vt:lpstr>
      <vt:lpstr>KAJ JE VRSTA</vt:lpstr>
      <vt:lpstr>PowerPoint Presentation</vt:lpstr>
      <vt:lpstr>PROCES NASTAJANJA VRST</vt:lpstr>
      <vt:lpstr>ADAPTACIJA</vt:lpstr>
      <vt:lpstr>OBLIKE IZOLACIJ</vt:lpstr>
      <vt:lpstr>SPECIACIJA</vt:lpstr>
      <vt:lpstr>VRSTE SPECIACIJ</vt:lpstr>
      <vt:lpstr>ALOPATRIČNA SPECIACIJA</vt:lpstr>
      <vt:lpstr>PERIPATRIČNA SPECIACIJA</vt:lpstr>
      <vt:lpstr>PARAPATRIČNA SPECIACIJA</vt:lpstr>
      <vt:lpstr>SIMPATRIČNA SPECIACIJA</vt:lpstr>
      <vt:lpstr>GALAPAŠKI ŠČINKAVCI</vt:lpstr>
      <vt:lpstr>PowerPoint Presentation</vt:lpstr>
      <vt:lpstr>IZUMRTJE</vt:lpstr>
      <vt:lpstr>VIRI</vt:lpstr>
      <vt:lpstr>KONEC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2019-07-01T12:53:51Z</dcterms:created>
  <dcterms:modified xsi:type="dcterms:W3CDTF">2019-07-01T12:53:51Z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