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>
            <a:extLst>
              <a:ext uri="{FF2B5EF4-FFF2-40B4-BE49-F238E27FC236}">
                <a16:creationId xmlns:a16="http://schemas.microsoft.com/office/drawing/2014/main" id="{0A1AED5F-39EA-476B-B1CD-3FE0EB153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15">
            <a:extLst>
              <a:ext uri="{FF2B5EF4-FFF2-40B4-BE49-F238E27FC236}">
                <a16:creationId xmlns:a16="http://schemas.microsoft.com/office/drawing/2014/main" id="{94A55B13-8F74-4BC5-9304-B36BF2074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0BD9-6523-49E0-8E63-257466A454A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1">
            <a:extLst>
              <a:ext uri="{FF2B5EF4-FFF2-40B4-BE49-F238E27FC236}">
                <a16:creationId xmlns:a16="http://schemas.microsoft.com/office/drawing/2014/main" id="{F1710AB3-5BE6-4D02-BC3F-FF6A9B18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4">
            <a:extLst>
              <a:ext uri="{FF2B5EF4-FFF2-40B4-BE49-F238E27FC236}">
                <a16:creationId xmlns:a16="http://schemas.microsoft.com/office/drawing/2014/main" id="{BEB03DFB-70D8-46BF-8871-8AC6687F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0249A8B1-8D01-4A72-967E-87EF395E1E7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8736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0">
            <a:extLst>
              <a:ext uri="{FF2B5EF4-FFF2-40B4-BE49-F238E27FC236}">
                <a16:creationId xmlns:a16="http://schemas.microsoft.com/office/drawing/2014/main" id="{57007797-2AC7-4935-B7D5-9C8359F2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E8051-E5F0-40CC-8BD4-3500BBE64F1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7">
            <a:extLst>
              <a:ext uri="{FF2B5EF4-FFF2-40B4-BE49-F238E27FC236}">
                <a16:creationId xmlns:a16="http://schemas.microsoft.com/office/drawing/2014/main" id="{6789A61C-0A01-4366-9A76-A1B98D9DD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3A2301BD-5E3E-4DD1-9678-22CEC50EC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E5323-18BA-4D91-8081-E33AAE5B5A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225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BF6E491-EEE9-4B23-BE04-D580A65CC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2268E-25D4-4348-9876-4F9DF2CE6C4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ABE4732-8D76-4933-85C6-A1957B5E7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FA9F730-47AE-4994-9182-0E545280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4509E-E24B-4AF2-9C34-01855B5BD9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59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FF626A73-C8A8-498B-8567-6F6A6DB1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056E5-6FEE-43B0-A6EA-F11D8F9762A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3C2555E7-4D76-40AB-B27C-430AB8A3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0E648230-74A9-4F52-9B42-CC7962959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C696A820-53F9-4F32-A191-BB691766DF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8350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6">
            <a:extLst>
              <a:ext uri="{FF2B5EF4-FFF2-40B4-BE49-F238E27FC236}">
                <a16:creationId xmlns:a16="http://schemas.microsoft.com/office/drawing/2014/main" id="{79456AF1-E5E5-467D-A033-A71C46270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18">
            <a:extLst>
              <a:ext uri="{FF2B5EF4-FFF2-40B4-BE49-F238E27FC236}">
                <a16:creationId xmlns:a16="http://schemas.microsoft.com/office/drawing/2014/main" id="{81581064-E0C0-42DE-9A91-252948256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9BDA7-5016-4E3E-AAC6-1A8A222912A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10">
            <a:extLst>
              <a:ext uri="{FF2B5EF4-FFF2-40B4-BE49-F238E27FC236}">
                <a16:creationId xmlns:a16="http://schemas.microsoft.com/office/drawing/2014/main" id="{9DE095A2-D0A6-4EFA-9A21-392439A18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260484AC-A4BE-4BE2-A55F-08497822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165BF-D371-46E8-B3DD-1ED7774F02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84604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0">
            <a:extLst>
              <a:ext uri="{FF2B5EF4-FFF2-40B4-BE49-F238E27FC236}">
                <a16:creationId xmlns:a16="http://schemas.microsoft.com/office/drawing/2014/main" id="{571D2C20-1A03-48F6-B0B4-3E42211B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DB4D-11CC-4A3C-AE56-01B33168EF2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27">
            <a:extLst>
              <a:ext uri="{FF2B5EF4-FFF2-40B4-BE49-F238E27FC236}">
                <a16:creationId xmlns:a16="http://schemas.microsoft.com/office/drawing/2014/main" id="{AA267C6B-EBBF-483E-855B-F6790409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8721F89F-23ED-4B8F-BA2B-0F6E4BB3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616A0-2D30-4578-AAC2-94DC0A1304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9186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10">
            <a:extLst>
              <a:ext uri="{FF2B5EF4-FFF2-40B4-BE49-F238E27FC236}">
                <a16:creationId xmlns:a16="http://schemas.microsoft.com/office/drawing/2014/main" id="{947DC145-8C81-456B-85B7-666063DDDD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Ograda datuma 9">
            <a:extLst>
              <a:ext uri="{FF2B5EF4-FFF2-40B4-BE49-F238E27FC236}">
                <a16:creationId xmlns:a16="http://schemas.microsoft.com/office/drawing/2014/main" id="{A0B1CD7A-198D-4874-B3C3-64352ACED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036C-936A-49BC-A0E3-FA8B39512C8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346E3C86-705D-4041-8C13-9E4882BAE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36A13424-097C-4CB0-BEEC-A68E91643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827FA1D4-A9E3-4253-9A3D-D6CC554358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402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0">
            <a:extLst>
              <a:ext uri="{FF2B5EF4-FFF2-40B4-BE49-F238E27FC236}">
                <a16:creationId xmlns:a16="http://schemas.microsoft.com/office/drawing/2014/main" id="{03DF22F9-3CF5-4389-8C5C-4BC72318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7857F-EA34-4CD3-8D8C-70E4994371A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27">
            <a:extLst>
              <a:ext uri="{FF2B5EF4-FFF2-40B4-BE49-F238E27FC236}">
                <a16:creationId xmlns:a16="http://schemas.microsoft.com/office/drawing/2014/main" id="{72233667-5025-4C62-935C-ADF04535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EAD91FF9-45BD-473D-A50C-9960F4AC3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3BD24-901D-4DB1-8FC8-2779149D5C0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7964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">
            <a:extLst>
              <a:ext uri="{FF2B5EF4-FFF2-40B4-BE49-F238E27FC236}">
                <a16:creationId xmlns:a16="http://schemas.microsoft.com/office/drawing/2014/main" id="{6FD43FDE-D800-4508-B834-85F3EF5E2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95CB-469B-4B3D-9B6E-DFDA4994CAE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3">
            <a:extLst>
              <a:ext uri="{FF2B5EF4-FFF2-40B4-BE49-F238E27FC236}">
                <a16:creationId xmlns:a16="http://schemas.microsoft.com/office/drawing/2014/main" id="{91E48E3B-A36F-4B3E-86EA-33ECE851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1612AF5C-A44B-459F-9DD0-747327E4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4A2B6-4430-449D-97E4-CD1506C05E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0008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7">
            <a:extLst>
              <a:ext uri="{FF2B5EF4-FFF2-40B4-BE49-F238E27FC236}">
                <a16:creationId xmlns:a16="http://schemas.microsoft.com/office/drawing/2014/main" id="{F9445B91-5E1D-475C-AA94-71D076125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24">
            <a:extLst>
              <a:ext uri="{FF2B5EF4-FFF2-40B4-BE49-F238E27FC236}">
                <a16:creationId xmlns:a16="http://schemas.microsoft.com/office/drawing/2014/main" id="{F390F68A-3CE2-4BDD-BEC7-C0CFB927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6907B-5E0F-433A-BDE3-D1E6F50979A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28">
            <a:extLst>
              <a:ext uri="{FF2B5EF4-FFF2-40B4-BE49-F238E27FC236}">
                <a16:creationId xmlns:a16="http://schemas.microsoft.com/office/drawing/2014/main" id="{C89559C9-AC12-475F-AAEA-8C138AD7E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221C582A-2371-4AAA-97B9-0F1DFA24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E3455-2B25-4A38-B191-8DD00CAB3D6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714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6">
            <a:extLst>
              <a:ext uri="{FF2B5EF4-FFF2-40B4-BE49-F238E27FC236}">
                <a16:creationId xmlns:a16="http://schemas.microsoft.com/office/drawing/2014/main" id="{CBA99E03-A3D8-4B18-9C03-85059979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351C-4889-4847-83FF-962A8902680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8CEEF850-AF9A-46E3-B7E1-B2DE9E18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30">
            <a:extLst>
              <a:ext uri="{FF2B5EF4-FFF2-40B4-BE49-F238E27FC236}">
                <a16:creationId xmlns:a16="http://schemas.microsoft.com/office/drawing/2014/main" id="{31F017AE-E864-4E20-A3E2-0936C67E7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75D54-7DA1-4E21-9D38-4642445330F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8657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>
            <a:extLst>
              <a:ext uri="{FF2B5EF4-FFF2-40B4-BE49-F238E27FC236}">
                <a16:creationId xmlns:a16="http://schemas.microsoft.com/office/drawing/2014/main" id="{C338475E-5514-4C7E-8125-91C0ED76C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Ograda besedila 7">
            <a:extLst>
              <a:ext uri="{FF2B5EF4-FFF2-40B4-BE49-F238E27FC236}">
                <a16:creationId xmlns:a16="http://schemas.microsoft.com/office/drawing/2014/main" id="{F6E4DC02-6018-4887-B2A5-6B4DD7DA11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1" name="Ograda datuma 10">
            <a:extLst>
              <a:ext uri="{FF2B5EF4-FFF2-40B4-BE49-F238E27FC236}">
                <a16:creationId xmlns:a16="http://schemas.microsoft.com/office/drawing/2014/main" id="{CF32300C-5358-4E3B-9488-BEC37D67A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FC6E1A-E208-4857-8CCA-7585D2A1FC5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28" name="Ograda noge 27">
            <a:extLst>
              <a:ext uri="{FF2B5EF4-FFF2-40B4-BE49-F238E27FC236}">
                <a16:creationId xmlns:a16="http://schemas.microsoft.com/office/drawing/2014/main" id="{19850AB0-0E01-4502-B694-DAE5D9BFC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6C19E8DC-98D7-4250-B0F8-D9F1039CC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DAA8C612-B255-4624-8509-76CACBE7F1C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aslova 9">
            <a:extLst>
              <a:ext uri="{FF2B5EF4-FFF2-40B4-BE49-F238E27FC236}">
                <a16:creationId xmlns:a16="http://schemas.microsoft.com/office/drawing/2014/main" id="{5DF0A08A-901F-44BC-9FF3-6CEF99849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D92DC447-CDE6-43D4-AA80-F35B0D715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1">
            <a:extLst>
              <a:ext uri="{FF2B5EF4-FFF2-40B4-BE49-F238E27FC236}">
                <a16:creationId xmlns:a16="http://schemas.microsoft.com/office/drawing/2014/main" id="{C6C90916-6532-441A-9526-14604288BD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2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4" r:id="rId10"/>
    <p:sldLayoutId id="21474837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Astma" TargetMode="External"/><Relationship Id="rId2" Type="http://schemas.openxmlformats.org/officeDocument/2006/relationships/hyperlink" Target="http://sl.wikipedia.org/wiki/Bronhit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Gripa" TargetMode="External"/><Relationship Id="rId5" Type="http://schemas.openxmlformats.org/officeDocument/2006/relationships/hyperlink" Target="http://sl.wikipedia.org/wiki/Angina" TargetMode="External"/><Relationship Id="rId4" Type="http://schemas.openxmlformats.org/officeDocument/2006/relationships/hyperlink" Target="http://sl.wikipedia.org/wiki/Plju%C4%8Dni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88EB02-E740-4B18-8949-7736CB8AD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8458200" cy="12223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6000" b="1" dirty="0">
                <a:latin typeface="Arial" pitchFamily="34" charset="0"/>
                <a:cs typeface="Arial" pitchFamily="34" charset="0"/>
              </a:rPr>
              <a:t>Obolenja in poškodbe dihal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2BE022B-DAEF-4608-93E9-81A8E120B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188" y="4357688"/>
            <a:ext cx="84582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>
                <a:latin typeface="Arial" pitchFamily="34" charset="0"/>
                <a:cs typeface="Arial" pitchFamily="34" charset="0"/>
              </a:rPr>
              <a:t>Biologija                                         </a:t>
            </a:r>
            <a:endParaRPr lang="sl-SI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B40A96-5ED1-4106-AD8B-40FE2D40A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Splošno 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15554EE9-6208-4D4E-A70E-455D0ED1C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11663" cy="4724400"/>
          </a:xfrm>
        </p:spPr>
        <p:txBody>
          <a:bodyPr/>
          <a:lstStyle/>
          <a:p>
            <a:r>
              <a:rPr lang="sl-SI" altLang="sl-SI">
                <a:latin typeface="Arial" panose="020B0604020202020204" pitchFamily="34" charset="0"/>
                <a:cs typeface="Arial" panose="020B0604020202020204" pitchFamily="34" charset="0"/>
              </a:rPr>
              <a:t>Obolenja in poškodbe dihal so: bronhitis, astma, pljučnica, angina, gripa ter druge.</a:t>
            </a:r>
          </a:p>
          <a:p>
            <a:r>
              <a:rPr lang="sl-SI" altLang="sl-SI">
                <a:latin typeface="Arial" panose="020B0604020202020204" pitchFamily="34" charset="0"/>
                <a:cs typeface="Arial" panose="020B0604020202020204" pitchFamily="34" charset="0"/>
              </a:rPr>
              <a:t>Pri vseh so simptomi  podobni, predvsem pa je potrebno čim več počivati, piti veliko tople tekočine in zaužiti dovolj vitamina C.</a:t>
            </a:r>
          </a:p>
        </p:txBody>
      </p:sp>
      <p:pic>
        <p:nvPicPr>
          <p:cNvPr id="11268" name="Picture 2">
            <a:extLst>
              <a:ext uri="{FF2B5EF4-FFF2-40B4-BE49-F238E27FC236}">
                <a16:creationId xmlns:a16="http://schemas.microsoft.com/office/drawing/2014/main" id="{8B160C0B-9B03-4FEB-851F-CA6B2F16366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3338" y="1773238"/>
            <a:ext cx="3454400" cy="3500437"/>
          </a:xfrm>
        </p:spPr>
      </p:pic>
      <p:sp>
        <p:nvSpPr>
          <p:cNvPr id="11269" name="PoljeZBesedilom 3">
            <a:extLst>
              <a:ext uri="{FF2B5EF4-FFF2-40B4-BE49-F238E27FC236}">
                <a16:creationId xmlns:a16="http://schemas.microsoft.com/office/drawing/2014/main" id="{C7888D2E-DCD7-4182-9EE2-1AEAD8030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448300"/>
            <a:ext cx="2808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sl-SI" altLang="sl-SI" sz="1400" i="1">
                <a:latin typeface="Arial" panose="020B0604020202020204" pitchFamily="34" charset="0"/>
              </a:rPr>
              <a:t>Bolnik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CFA274-2733-4FAD-ACBD-E6E8F6242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000" dirty="0">
                <a:latin typeface="Arial" pitchFamily="34" charset="0"/>
                <a:cs typeface="Arial" pitchFamily="34" charset="0"/>
              </a:rPr>
              <a:t>bronhitis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0B5AB50-73B6-4FBC-ADB8-10A1A7FC7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4313" y="1428750"/>
            <a:ext cx="4191000" cy="5024438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Bronhitis je vnetje večjih dihalnih poti (sapnic ali bronhijev).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Najpogosteje nastane kot posledica virusne okužbe. Razlikujemo dve obliki bronhitisa: </a:t>
            </a:r>
            <a:r>
              <a:rPr lang="sl-SI" b="1" dirty="0">
                <a:latin typeface="Arial" pitchFamily="34" charset="0"/>
                <a:cs typeface="Arial" pitchFamily="34" charset="0"/>
              </a:rPr>
              <a:t>akutni</a:t>
            </a:r>
            <a:r>
              <a:rPr lang="sl-SI" dirty="0">
                <a:latin typeface="Arial" pitchFamily="34" charset="0"/>
                <a:cs typeface="Arial" pitchFamily="34" charset="0"/>
              </a:rPr>
              <a:t>, ki se pojavi nenadoma in se hitro konča, in </a:t>
            </a:r>
            <a:r>
              <a:rPr lang="sl-SI" b="1" dirty="0">
                <a:latin typeface="Arial" pitchFamily="34" charset="0"/>
                <a:cs typeface="Arial" pitchFamily="34" charset="0"/>
              </a:rPr>
              <a:t>kronični</a:t>
            </a:r>
            <a:r>
              <a:rPr lang="sl-SI" dirty="0">
                <a:latin typeface="Arial" pitchFamily="34" charset="0"/>
                <a:cs typeface="Arial" pitchFamily="34" charset="0"/>
              </a:rPr>
              <a:t>, ki se ponavlja vsako zimo z večmesečnim kašljem in gnojnim izmečkom.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sl-SI" dirty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sl-SI" dirty="0">
              <a:latin typeface="Arial Narrow" pitchFamily="34" charset="0"/>
            </a:endParaRPr>
          </a:p>
        </p:txBody>
      </p:sp>
      <p:pic>
        <p:nvPicPr>
          <p:cNvPr id="12292" name="Picture 3">
            <a:extLst>
              <a:ext uri="{FF2B5EF4-FFF2-40B4-BE49-F238E27FC236}">
                <a16:creationId xmlns:a16="http://schemas.microsoft.com/office/drawing/2014/main" id="{847F7BF4-62FA-4880-973C-9A4E5300B31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3684588"/>
            <a:ext cx="3716338" cy="2376487"/>
          </a:xfrm>
        </p:spPr>
      </p:pic>
      <p:sp>
        <p:nvSpPr>
          <p:cNvPr id="12293" name="PoljeZBesedilom 5">
            <a:extLst>
              <a:ext uri="{FF2B5EF4-FFF2-40B4-BE49-F238E27FC236}">
                <a16:creationId xmlns:a16="http://schemas.microsoft.com/office/drawing/2014/main" id="{C3061685-B003-4AF2-A997-B66770DF4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6088063"/>
            <a:ext cx="2808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sl-SI" altLang="sl-SI" sz="1400" i="1">
                <a:latin typeface="Arial" panose="020B0604020202020204" pitchFamily="34" charset="0"/>
              </a:rPr>
              <a:t>Bronhiji</a:t>
            </a:r>
          </a:p>
        </p:txBody>
      </p:sp>
      <p:sp>
        <p:nvSpPr>
          <p:cNvPr id="8" name="Ograda vsebine 6">
            <a:extLst>
              <a:ext uri="{FF2B5EF4-FFF2-40B4-BE49-F238E27FC236}">
                <a16:creationId xmlns:a16="http://schemas.microsoft.com/office/drawing/2014/main" id="{8772419C-C8F2-4EC4-A7B0-E152FD629340}"/>
              </a:ext>
            </a:extLst>
          </p:cNvPr>
          <p:cNvSpPr txBox="1">
            <a:spLocks/>
          </p:cNvSpPr>
          <p:nvPr/>
        </p:nvSpPr>
        <p:spPr>
          <a:xfrm>
            <a:off x="4787900" y="1341438"/>
            <a:ext cx="4203700" cy="280828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SIMPTOMI: težko dihanje, povišana telesna temperatura, kašelj, utrujenost, odpoved dihal in prizadetost srca.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90BDC6AF-9193-4FB9-9B5B-69CF5B5C0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astma</a:t>
            </a:r>
          </a:p>
        </p:txBody>
      </p:sp>
      <p:sp>
        <p:nvSpPr>
          <p:cNvPr id="6" name="Ograda vsebine 5">
            <a:extLst>
              <a:ext uri="{FF2B5EF4-FFF2-40B4-BE49-F238E27FC236}">
                <a16:creationId xmlns:a16="http://schemas.microsoft.com/office/drawing/2014/main" id="{761F25D5-9AC9-4D6B-879D-034976E894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Astma je trajno vnetje dihalnih kanalov, vpliva na pretok zraka v pljuča in iz njih ter s tem povzroča oteženo dihanje.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sl-SI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Ko alergeni pridejo v stik z vnetimi bronhiji, se ti še bolj zožijo, stisnejo in s tem močno otežijo dihanje. Če sindrom napreduje, pride do astmatičnega napada.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sl-SI" dirty="0">
              <a:latin typeface="Arial Narrow" pitchFamily="34" charset="0"/>
            </a:endParaRPr>
          </a:p>
        </p:txBody>
      </p:sp>
      <p:sp>
        <p:nvSpPr>
          <p:cNvPr id="7" name="Ograda vsebine 6">
            <a:extLst>
              <a:ext uri="{FF2B5EF4-FFF2-40B4-BE49-F238E27FC236}">
                <a16:creationId xmlns:a16="http://schemas.microsoft.com/office/drawing/2014/main" id="{AA8E1B28-A106-4A3D-A875-7E7AFB392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7750" y="1600200"/>
            <a:ext cx="4133850" cy="211455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Astma je med pljučnimi boleznimi najpogostejša, saj prizadene 15-17 % ljudi. Zdravila za astmo ni; da se pa blažiti simptome.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sl-SI" dirty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sl-SI" dirty="0">
              <a:latin typeface="Arial Narrow" pitchFamily="34" charset="0"/>
            </a:endParaRPr>
          </a:p>
        </p:txBody>
      </p:sp>
      <p:pic>
        <p:nvPicPr>
          <p:cNvPr id="13317" name="Picture 8">
            <a:extLst>
              <a:ext uri="{FF2B5EF4-FFF2-40B4-BE49-F238E27FC236}">
                <a16:creationId xmlns:a16="http://schemas.microsoft.com/office/drawing/2014/main" id="{B9D490BA-4171-435A-A896-5EEE14703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3643313"/>
            <a:ext cx="23812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PoljeZBesedilom 7">
            <a:extLst>
              <a:ext uri="{FF2B5EF4-FFF2-40B4-BE49-F238E27FC236}">
                <a16:creationId xmlns:a16="http://schemas.microsoft.com/office/drawing/2014/main" id="{1A03FEFE-5F15-496F-AEAF-DAC42B72B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8" y="6110288"/>
            <a:ext cx="2809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sl-SI" altLang="sl-SI" sz="1400" i="1">
                <a:latin typeface="Arial" panose="020B0604020202020204" pitchFamily="34" charset="0"/>
              </a:rPr>
              <a:t>Inhalator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72EAFD-4EFD-4DB5-88F2-82C6709A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pljučnica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8DE177D-21F6-468B-A5AD-4B8E5E67CA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Pljučnica je vnetje drobnih pljučnih mešičkov.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Lahko se razvije že iz prehlada.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Pojavlja se pri ljudeh vseh starosti, vendar je zlasti nevarna za starejše ljudi ter kronične bolnike, pri katerih je vodilni vzrok smrti. </a:t>
            </a:r>
          </a:p>
        </p:txBody>
      </p:sp>
      <p:sp>
        <p:nvSpPr>
          <p:cNvPr id="4" name="Ograda vsebine 3">
            <a:extLst>
              <a:ext uri="{FF2B5EF4-FFF2-40B4-BE49-F238E27FC236}">
                <a16:creationId xmlns:a16="http://schemas.microsoft.com/office/drawing/2014/main" id="{10EB2BA2-EBB0-44ED-8FE0-00BBBE661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6313" y="1600200"/>
            <a:ext cx="4205287" cy="2257425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Obstajajo cepiva proti določenim mikroorganizmom, ki povzročajo pljučnico.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sl-SI" dirty="0">
              <a:latin typeface="Arial Narrow" pitchFamily="34" charset="0"/>
            </a:endParaRPr>
          </a:p>
        </p:txBody>
      </p:sp>
      <p:pic>
        <p:nvPicPr>
          <p:cNvPr id="14341" name="Picture 2">
            <a:extLst>
              <a:ext uri="{FF2B5EF4-FFF2-40B4-BE49-F238E27FC236}">
                <a16:creationId xmlns:a16="http://schemas.microsoft.com/office/drawing/2014/main" id="{2AFDCC41-DB22-4BD3-BACE-ADC16CEAF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571875"/>
            <a:ext cx="29749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PoljeZBesedilom 5">
            <a:extLst>
              <a:ext uri="{FF2B5EF4-FFF2-40B4-BE49-F238E27FC236}">
                <a16:creationId xmlns:a16="http://schemas.microsoft.com/office/drawing/2014/main" id="{D8BBD2A8-224C-416A-8752-2E8B84083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5810250"/>
            <a:ext cx="28082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sl-SI" altLang="sl-SI" sz="1400" i="1">
                <a:latin typeface="Arial" panose="020B0604020202020204" pitchFamily="34" charset="0"/>
              </a:rPr>
              <a:t>Rentgenska slika pljučnice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0FB5AF-77DE-4E4A-88F8-E5203CA87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angina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94A4F46-E747-4016-B3DF-05EDE5F5B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412875"/>
            <a:ext cx="4191000" cy="4911725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Angina je vnetje mandljev in žrela.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Simptomi: povišana telesna temperatura, glavobol, bolečine v žrelu pri požiranju. Bolečine so lahko celo tako močne, da je moteno požiranje sline. 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Zdravilo za zdravljenje angine je penicilin v obliki tablet ali sirupa, v ustreznem odmerku, ki ga predpiše zdravnik. Zdravljenje traja 10 dni</a:t>
            </a:r>
            <a:r>
              <a:rPr lang="sl-SI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885421ED-4F09-45B3-B75B-EB0E06D2808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4938" y="1571625"/>
            <a:ext cx="3146425" cy="4411663"/>
          </a:xfrm>
        </p:spPr>
      </p:pic>
      <p:sp>
        <p:nvSpPr>
          <p:cNvPr id="15365" name="PoljeZBesedilom 4">
            <a:extLst>
              <a:ext uri="{FF2B5EF4-FFF2-40B4-BE49-F238E27FC236}">
                <a16:creationId xmlns:a16="http://schemas.microsoft.com/office/drawing/2014/main" id="{74624E2B-BC2B-49C6-8E5D-599D7AA61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825" y="6081713"/>
            <a:ext cx="2808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sl-SI" altLang="sl-SI" sz="1400" i="1">
                <a:latin typeface="Arial" panose="020B0604020202020204" pitchFamily="34" charset="0"/>
              </a:rPr>
              <a:t>Angina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29DBBE-BC65-480E-9F4B-064EB21FE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gripa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F0E9A70-120E-4BB4-9F87-A4E931D05B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Gripa je okužba dihalnih poti, ki jo povzročajo virusi gripe tipa A, B ali C. Je nalezljiva ter se prenaša kapljično. Bolezenski znaki so hujši in trajajo dlje kot tisti pri prehladu. Okrevanje traja od enega do dveh tednov.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Vsako leto se proti gripi  lahko cepimo.</a:t>
            </a:r>
          </a:p>
        </p:txBody>
      </p:sp>
      <p:pic>
        <p:nvPicPr>
          <p:cNvPr id="16388" name="Picture 2">
            <a:extLst>
              <a:ext uri="{FF2B5EF4-FFF2-40B4-BE49-F238E27FC236}">
                <a16:creationId xmlns:a16="http://schemas.microsoft.com/office/drawing/2014/main" id="{C3D0F714-3E22-4107-BED7-3203E3AC83B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2550" y="1700213"/>
            <a:ext cx="3209925" cy="3884612"/>
          </a:xfrm>
        </p:spPr>
      </p:pic>
      <p:sp>
        <p:nvSpPr>
          <p:cNvPr id="16389" name="PoljeZBesedilom 4">
            <a:extLst>
              <a:ext uri="{FF2B5EF4-FFF2-40B4-BE49-F238E27FC236}">
                <a16:creationId xmlns:a16="http://schemas.microsoft.com/office/drawing/2014/main" id="{16FD02F4-21DF-43EF-A0CC-34BD7BD75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0" y="5722938"/>
            <a:ext cx="2808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/>
            <a:r>
              <a:rPr lang="sl-SI" altLang="sl-SI" sz="1400" i="1">
                <a:latin typeface="Arial" panose="020B0604020202020204" pitchFamily="34" charset="0"/>
              </a:rPr>
              <a:t>Gripa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0B9FD0-3432-451C-9A9C-C728C6585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Viri in literatura :</a:t>
            </a: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E5E0421A-0AC0-4580-BCB7-674DEA682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3"/>
            <a:ext cx="8228013" cy="4106862"/>
          </a:xfrm>
        </p:spPr>
        <p:txBody>
          <a:bodyPr/>
          <a:lstStyle/>
          <a:p>
            <a:r>
              <a:rPr lang="sl-SI" altLang="sl-SI" sz="2800" u="sng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http://sl.wikipedia.org/wiki/Bronhitis</a:t>
            </a:r>
            <a:endParaRPr lang="sl-SI" altLang="sl-SI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sl-SI" sz="2800" u="sng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http://sl.wikipedia.org/wiki/Astma</a:t>
            </a:r>
            <a:endParaRPr lang="sl-SI" altLang="sl-SI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sl-SI" sz="2800" u="sng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http://sl.wikipedia.org/wiki/Plju%C4%8Dnica</a:t>
            </a:r>
            <a:endParaRPr lang="sl-SI" altLang="sl-SI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sl-SI" sz="2800" u="sng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http://sl.wikipedia.org/wiki/Angina</a:t>
            </a:r>
            <a:endParaRPr lang="sl-SI" altLang="sl-SI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sl-SI" sz="2800" u="sng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http://sl.wikipedia.org/wiki/Gripa</a:t>
            </a:r>
            <a:endParaRPr lang="sl-SI" altLang="sl-SI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sl-SI" sz="2800">
                <a:latin typeface="Arial" panose="020B0604020202020204" pitchFamily="34" charset="0"/>
                <a:cs typeface="Arial" panose="020B0604020202020204" pitchFamily="34" charset="0"/>
              </a:rPr>
              <a:t>Učbenik BIOLOGIJA 9 (Martina Svečko, Ljubljana 2006)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ovanj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428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Franklin Gothic Book</vt:lpstr>
      <vt:lpstr>Franklin Gothic Medium</vt:lpstr>
      <vt:lpstr>Wingdings 2</vt:lpstr>
      <vt:lpstr>Potovanje</vt:lpstr>
      <vt:lpstr>Obolenja in poškodbe dihal</vt:lpstr>
      <vt:lpstr>Splošno </vt:lpstr>
      <vt:lpstr>bronhitis</vt:lpstr>
      <vt:lpstr>astma</vt:lpstr>
      <vt:lpstr>pljučnica</vt:lpstr>
      <vt:lpstr>angina</vt:lpstr>
      <vt:lpstr>gripa</vt:lpstr>
      <vt:lpstr>Viri in literatura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2019-05-30T09:33:09Z</dcterms:created>
  <dcterms:modified xsi:type="dcterms:W3CDTF">2019-05-30T09:33:09Z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