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A353D-776E-4847-97DB-C01B2D3B4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DEA95-B622-4B28-A093-E9726C464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F443F-66EA-4773-A4AE-28440B8C6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8F0EC-C3F0-4C3B-875F-C4AEC3986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FE0AC-A1E5-4786-98A4-C99441EAA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00D38-3FD4-4EA8-9B01-D8BBAA3B23A9}" type="slidenum">
              <a:rPr lang="hr-HR" altLang="sl-SI"/>
              <a:pPr/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208474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EDD11-EAEF-4A82-A7F1-49925A0DF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F7F00E-BA5C-4165-99CD-3D2AC5E5A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456A0-40F7-4DE2-88B9-19676E09B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C4BB4-1901-4FA6-8779-9FB60D274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3F029-F18E-4DAE-8CA2-D97588B96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D3687-079D-4DFD-AFCE-4C3EFC90B9DC}" type="slidenum">
              <a:rPr lang="hr-HR" altLang="sl-SI"/>
              <a:pPr/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1409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761EA4-C29F-4C66-9887-7981679A98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A282CA-1DAF-403D-B64E-70127F6E8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41655-C67E-43C4-A9AC-BA65CA3E1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86B35-043B-4258-B2D3-23ADF2AC2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7BD64-8542-435C-8995-8F49FCBB6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B4171-9329-47C1-86F6-8E687A9688D7}" type="slidenum">
              <a:rPr lang="hr-HR" altLang="sl-SI"/>
              <a:pPr/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54064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FE024-687F-40E5-A95F-2A16E283C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092B6-AC1F-4879-8A70-7B12502A5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80FB0-E389-4CD2-A298-8CFBA29CC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31127-6429-49AF-A358-4D3DE9B3F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CE3B9-4AC1-4FD2-9967-FD4475DD2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56CE1-0CB1-4B88-82C4-0688057F8CDF}" type="slidenum">
              <a:rPr lang="hr-HR" altLang="sl-SI"/>
              <a:pPr/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106781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A3D2F-1A09-43B4-A555-F08D21CC1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07066-0A3C-4723-A39C-C4867F6C0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2907-2B79-44FA-84E5-5833F6FD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71765-A57D-4357-B428-7A33080C8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583EB-4A9A-49F2-B796-A3CCBEF4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98725-E6F6-4386-ACCD-00D730FC20B7}" type="slidenum">
              <a:rPr lang="hr-HR" altLang="sl-SI"/>
              <a:pPr/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79572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C021F-8D44-4059-91D3-D771E7B7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1FADB-AEDE-4675-91CE-22C8B53CA1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93EA9B-8DFF-473F-932E-045D8859C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EE36C-D293-477E-910E-28947EAB2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675F3D-3A9D-48F9-B55C-841DBAD19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0D392E-9AD5-4FC8-801E-F278F1011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409FC-540D-44C9-B96A-B82D4783512C}" type="slidenum">
              <a:rPr lang="hr-HR" altLang="sl-SI"/>
              <a:pPr/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377380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8BEB8-AC6D-4E48-B62E-B2F6FCEE6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07D5EB-65DD-4088-B58C-5A664A64E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9B6664-C144-45E2-AFE6-6AA42B3A5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C72BB-CA49-442B-AF2F-8D5F354432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884A2B-EDC3-44DB-85C3-E7D6C6AA14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2A1490-7769-4222-9F4A-46FA6EBDE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FC9676-EA6D-4751-B412-1FA92C4EA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4B10AE-1375-4CF9-BFCC-31C1A3440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788D9-BEB5-4B54-9DCE-23CDBC606403}" type="slidenum">
              <a:rPr lang="hr-HR" altLang="sl-SI"/>
              <a:pPr/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166539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F267A-1AF4-455A-A404-F54A250E5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ECA7C3-CB1A-44E5-846D-66BE37949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2E57D5-3F2E-4999-B794-901A3EE9B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F2F84-D5C0-4A04-8FCF-ACBCEDCDB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9F6E3-97C6-4246-9DEF-896573959FCB}" type="slidenum">
              <a:rPr lang="hr-HR" altLang="sl-SI"/>
              <a:pPr/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217153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EC1B8D-F2B1-405C-91B8-F68FDA4D4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579A6A-05C2-4CAC-A9FD-F78E766EA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D1798-4F2D-4637-8220-7D2980C2D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35673-021C-4E07-AB65-B3CE1FBC41D4}" type="slidenum">
              <a:rPr lang="hr-HR" altLang="sl-SI"/>
              <a:pPr/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14780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F84D1-C15E-45D6-917A-D95315683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E902F-C4D1-4814-96A1-F6DC32904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FFDB6-2114-42E1-BB8F-B6BBA3A62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80F6AE-CBC1-4BA3-A36C-3D55E552B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73094-BC38-4EC1-801E-F0D9041B6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D335C0-7C96-428E-8E04-BFE16876A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A787F-61D1-4410-A926-71EDDEEE1E01}" type="slidenum">
              <a:rPr lang="hr-HR" altLang="sl-SI"/>
              <a:pPr/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1973162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E7303-6205-4C9B-809A-3F765F751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4ED6EC-BCA2-40A7-AA70-F258E86ED2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CE8726-5A3B-4182-8987-2495C887E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BC10B-6247-4A0F-9C97-03D0B2376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55ADFA-6383-4681-9C54-F7A437FC2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8F1DA-6F63-48AB-8EFE-9CBDAF36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63D47-0302-4AB8-B5C6-1ADF9169A1F1}" type="slidenum">
              <a:rPr lang="hr-HR" altLang="sl-SI"/>
              <a:pPr/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10170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79D6BE9-3B27-4AD6-A1E2-A9F1585A23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l-S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9823FE-C394-425A-A113-347154703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l-SI"/>
              <a:t>Click to edit Master text styles</a:t>
            </a:r>
          </a:p>
          <a:p>
            <a:pPr lvl="1"/>
            <a:r>
              <a:rPr lang="hr-HR" altLang="sl-SI"/>
              <a:t>Second level</a:t>
            </a:r>
          </a:p>
          <a:p>
            <a:pPr lvl="2"/>
            <a:r>
              <a:rPr lang="hr-HR" altLang="sl-SI"/>
              <a:t>Third level</a:t>
            </a:r>
          </a:p>
          <a:p>
            <a:pPr lvl="3"/>
            <a:r>
              <a:rPr lang="hr-HR" altLang="sl-SI"/>
              <a:t>Fourth level</a:t>
            </a:r>
          </a:p>
          <a:p>
            <a:pPr lvl="4"/>
            <a:r>
              <a:rPr lang="hr-HR" altLang="sl-SI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3EB1842-CFD9-4410-8133-950DB1653D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r-HR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EEC3745-C965-4920-9419-CFECA88005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8EE841D-C409-4F47-9310-B855018CB8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1A461B-1E76-43F5-9DB9-7853CA13227E}" type="slidenum">
              <a:rPr lang="hr-HR" altLang="sl-SI"/>
              <a:pPr/>
              <a:t>‹#›</a:t>
            </a:fld>
            <a:endParaRPr lang="hr-HR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>
            <a:extLst>
              <a:ext uri="{FF2B5EF4-FFF2-40B4-BE49-F238E27FC236}">
                <a16:creationId xmlns:a16="http://schemas.microsoft.com/office/drawing/2014/main" id="{BF309590-4D51-48DC-AA2E-567315B8778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16013" y="1125538"/>
            <a:ext cx="6840537" cy="127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 panose="030F0702030302020204" pitchFamily="66" charset="0"/>
              </a:rPr>
              <a:t>Okoljska etika</a:t>
            </a:r>
          </a:p>
        </p:txBody>
      </p:sp>
      <p:pic>
        <p:nvPicPr>
          <p:cNvPr id="2054" name="Picture 6" descr="wqeqwe">
            <a:extLst>
              <a:ext uri="{FF2B5EF4-FFF2-40B4-BE49-F238E27FC236}">
                <a16:creationId xmlns:a16="http://schemas.microsoft.com/office/drawing/2014/main" id="{FD687EE4-B54C-4B07-9C6B-30B9F3CC5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781300"/>
            <a:ext cx="3455987" cy="259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>
            <a:extLst>
              <a:ext uri="{FF2B5EF4-FFF2-40B4-BE49-F238E27FC236}">
                <a16:creationId xmlns:a16="http://schemas.microsoft.com/office/drawing/2014/main" id="{98562D44-1646-4997-8F18-106E2DED51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8913"/>
            <a:ext cx="8229600" cy="4032250"/>
          </a:xfrm>
        </p:spPr>
        <p:txBody>
          <a:bodyPr/>
          <a:lstStyle/>
          <a:p>
            <a:r>
              <a:rPr lang="sl-SI" altLang="sl-SI" sz="2800">
                <a:solidFill>
                  <a:schemeClr val="accent2"/>
                </a:solidFill>
              </a:rPr>
              <a:t>Starega strojnega olja ne izlijemo v tla.To prepoveduje zakon o varstvu okolja.Ampak ali se temu dejanju izogibamo le zaradi pravnega predpisa?Tudi če ga nebi bilo bi večina ljudi čutila da je izlivanje starega strojnega olja v zemljo nekaj izrazito slabega. Vemo da je ta snov strupena in da lahko zaide v podtalnico , ki jo ljudje uporabljamo za pitje.</a:t>
            </a:r>
            <a:endParaRPr lang="hr-HR" altLang="sl-SI" sz="2800">
              <a:solidFill>
                <a:schemeClr val="accent2"/>
              </a:solidFill>
            </a:endParaRPr>
          </a:p>
        </p:txBody>
      </p:sp>
      <p:pic>
        <p:nvPicPr>
          <p:cNvPr id="3078" name="Picture 6" descr="wese">
            <a:extLst>
              <a:ext uri="{FF2B5EF4-FFF2-40B4-BE49-F238E27FC236}">
                <a16:creationId xmlns:a16="http://schemas.microsoft.com/office/drawing/2014/main" id="{15AC8932-D6D2-48CF-8636-B88DC79CE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005263"/>
            <a:ext cx="5616575" cy="249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D97163EF-4D09-4E74-887E-AE8785ECE8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3413125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>
                <a:solidFill>
                  <a:srgbClr val="003300"/>
                </a:solidFill>
              </a:rPr>
              <a:t>Postopno nastaja okoljska etika, spisek moralnih pravil , ki določajo kako bi naj ravnali z naravo, hkrati pa tudi , kako naj bi ljudje uredili svoje medsebojne odnose , da bi kot najbolj razvita živa vrsta ne ogrožali življenja na Zemlji.</a:t>
            </a:r>
            <a:endParaRPr lang="hr-HR" altLang="sl-SI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WordArt 6">
            <a:extLst>
              <a:ext uri="{FF2B5EF4-FFF2-40B4-BE49-F238E27FC236}">
                <a16:creationId xmlns:a16="http://schemas.microsoft.com/office/drawing/2014/main" id="{7CE174F7-2550-46DF-90CE-502E18E4B62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8177213" cy="13700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sl-SI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Temeljna načela okoljske etike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726E2B7E-1C95-466B-96C1-18774E8127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rgbClr val="666699"/>
                </a:solidFill>
              </a:rPr>
              <a:t>Človek je odgovoren za ohranjevanje narave in vseh živali ter rastlin.</a:t>
            </a:r>
          </a:p>
          <a:p>
            <a:r>
              <a:rPr lang="sl-SI" altLang="sl-SI">
                <a:solidFill>
                  <a:srgbClr val="666699"/>
                </a:solidFill>
              </a:rPr>
              <a:t>Sedanja generacija nima pravice slabšati življenskih razmer za prihodnje rodove.</a:t>
            </a:r>
          </a:p>
          <a:p>
            <a:r>
              <a:rPr lang="sl-SI" altLang="sl-SI">
                <a:solidFill>
                  <a:srgbClr val="666699"/>
                </a:solidFill>
              </a:rPr>
              <a:t>Vsem ljudem je treba dostojne gmotne za življenje ob minimalnem poseganju v okolje.</a:t>
            </a:r>
            <a:endParaRPr lang="hr-HR" altLang="sl-SI">
              <a:solidFill>
                <a:srgbClr val="66669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CA885558-20A4-4FB3-A26E-718E3A5C5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3500438"/>
            <a:ext cx="8147050" cy="2981325"/>
          </a:xfrm>
        </p:spPr>
        <p:txBody>
          <a:bodyPr/>
          <a:lstStyle/>
          <a:p>
            <a:r>
              <a:rPr lang="sl-SI" altLang="sl-SI"/>
              <a:t>Varčno uporabljati neobnovljive naravne vire.</a:t>
            </a:r>
          </a:p>
          <a:p>
            <a:r>
              <a:rPr lang="sl-SI" altLang="sl-SI"/>
              <a:t>Več uporabljati obnovljive naravne vire.</a:t>
            </a:r>
          </a:p>
          <a:p>
            <a:r>
              <a:rPr lang="sl-SI" altLang="sl-SI"/>
              <a:t>Ustvarjati naravna območja , ki bojo posebaj zavarovana.</a:t>
            </a:r>
            <a:endParaRPr lang="hr-HR" altLang="sl-SI"/>
          </a:p>
        </p:txBody>
      </p:sp>
      <p:sp>
        <p:nvSpPr>
          <p:cNvPr id="6148" name="WordArt 4">
            <a:extLst>
              <a:ext uri="{FF2B5EF4-FFF2-40B4-BE49-F238E27FC236}">
                <a16:creationId xmlns:a16="http://schemas.microsoft.com/office/drawing/2014/main" id="{D52A371B-94C0-42F2-8A87-830B945D96B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79057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Ohranjanje naravnega bogastva</a:t>
            </a:r>
          </a:p>
        </p:txBody>
      </p:sp>
      <p:pic>
        <p:nvPicPr>
          <p:cNvPr id="6149" name="Picture 5" descr="qwe">
            <a:extLst>
              <a:ext uri="{FF2B5EF4-FFF2-40B4-BE49-F238E27FC236}">
                <a16:creationId xmlns:a16="http://schemas.microsoft.com/office/drawing/2014/main" id="{12D20A23-AEC7-4560-98DA-7F4478353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341438"/>
            <a:ext cx="2735262" cy="205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83928A77-5122-48C6-8F49-58DABFD988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2913063"/>
          </a:xfrm>
        </p:spPr>
        <p:txBody>
          <a:bodyPr/>
          <a:lstStyle/>
          <a:p>
            <a:r>
              <a:rPr lang="sl-SI" altLang="sl-SI"/>
              <a:t>Ohraniti raznovrsten živalski in rastlinski svet.</a:t>
            </a:r>
          </a:p>
          <a:p>
            <a:r>
              <a:rPr lang="sl-SI" altLang="sl-SI"/>
              <a:t>Ohraniti raznovrstne pokrajine in življenska okolja.</a:t>
            </a:r>
          </a:p>
          <a:p>
            <a:r>
              <a:rPr lang="sl-SI" altLang="sl-SI"/>
              <a:t>Ohraniti ljudstva in kulture.</a:t>
            </a:r>
            <a:endParaRPr lang="hr-HR" altLang="sl-SI"/>
          </a:p>
        </p:txBody>
      </p:sp>
      <p:sp>
        <p:nvSpPr>
          <p:cNvPr id="7172" name="WordArt 4" descr="White marble">
            <a:extLst>
              <a:ext uri="{FF2B5EF4-FFF2-40B4-BE49-F238E27FC236}">
                <a16:creationId xmlns:a16="http://schemas.microsoft.com/office/drawing/2014/main" id="{70D395D4-C307-4469-80F4-1B1D95D6A3A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8208963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CC99"/>
              </a:contourClr>
            </a:sp3d>
          </a:bodyPr>
          <a:lstStyle/>
          <a:p>
            <a:pPr algn="ctr"/>
            <a:r>
              <a:rPr lang="sl-SI" sz="3600" b="1" i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Ohranjanje planetarne raznovrstnosti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9D107A3B-4F79-4110-968A-11475A32A2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3141663"/>
            <a:ext cx="8229600" cy="1511300"/>
          </a:xfrm>
        </p:spPr>
        <p:txBody>
          <a:bodyPr/>
          <a:lstStyle/>
          <a:p>
            <a:r>
              <a:rPr lang="sl-SI" altLang="sl-SI"/>
              <a:t>Ohraniti zdrave razmere za življenje prihodnjih rodov.</a:t>
            </a:r>
          </a:p>
          <a:p>
            <a:endParaRPr lang="hr-HR" altLang="sl-SI"/>
          </a:p>
        </p:txBody>
      </p:sp>
      <p:sp>
        <p:nvSpPr>
          <p:cNvPr id="8196" name="WordArt 4" descr="Paper bag">
            <a:extLst>
              <a:ext uri="{FF2B5EF4-FFF2-40B4-BE49-F238E27FC236}">
                <a16:creationId xmlns:a16="http://schemas.microsoft.com/office/drawing/2014/main" id="{AABEC662-DC2A-4EAA-8AFA-F04EDDB1985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8313" y="620713"/>
            <a:ext cx="7056437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b="1" i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Skrb za prihodnje rodove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5F38290E-E251-4070-981C-42AA6EE35A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924175"/>
            <a:ext cx="8229600" cy="1468438"/>
          </a:xfrm>
        </p:spPr>
        <p:txBody>
          <a:bodyPr/>
          <a:lstStyle/>
          <a:p>
            <a:r>
              <a:rPr lang="sl-SI" altLang="sl-SI"/>
              <a:t>Vsem ljudem omogočiti človeka vreden, zmeren gmotni standart; opraviti revšćino.</a:t>
            </a:r>
          </a:p>
          <a:p>
            <a:pPr>
              <a:buFontTx/>
              <a:buNone/>
            </a:pPr>
            <a:endParaRPr lang="hr-HR" altLang="sl-SI"/>
          </a:p>
        </p:txBody>
      </p:sp>
      <p:sp>
        <p:nvSpPr>
          <p:cNvPr id="9221" name="WordArt 5">
            <a:extLst>
              <a:ext uri="{FF2B5EF4-FFF2-40B4-BE49-F238E27FC236}">
                <a16:creationId xmlns:a16="http://schemas.microsoft.com/office/drawing/2014/main" id="{C5F00E55-B228-4036-9E95-61815DEED0D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16013" y="188913"/>
            <a:ext cx="6480175" cy="1152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sl-SI" sz="3600" b="1" i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empus Sans ITC" panose="04020404030D07020202" pitchFamily="82" charset="0"/>
              </a:rPr>
              <a:t>Družbene pravičnosti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Comic Sans MS</vt:lpstr>
      <vt:lpstr>Tempus Sans ITC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2019-05-30T09:33:23Z</dcterms:created>
  <dcterms:modified xsi:type="dcterms:W3CDTF">2019-05-30T09:33:24Z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