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hr-H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6699"/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7" autoAdjust="0"/>
    <p:restoredTop sz="94679" autoAdjust="0"/>
  </p:normalViewPr>
  <p:slideViewPr>
    <p:cSldViewPr>
      <p:cViewPr varScale="1">
        <p:scale>
          <a:sx n="106" d="100"/>
          <a:sy n="106" d="100"/>
        </p:scale>
        <p:origin x="168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FA353D-776E-4847-97DB-C01B2D3B40E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05DEA95-B622-4B28-A093-E9726C4649E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sl-S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6F443F-66EA-4773-A4AE-28440B8C6B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r-HR" altLang="sl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98F0EC-C3F0-4C3B-875F-C4AEC39867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r-HR" alt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7FE0AC-A1E5-4786-98A4-C99441EAAF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100D38-3FD4-4EA8-9B01-D8BBAA3B23A9}" type="slidenum">
              <a:rPr lang="hr-HR" altLang="sl-SI"/>
              <a:pPr/>
              <a:t>‹#›</a:t>
            </a:fld>
            <a:endParaRPr lang="hr-HR" altLang="sl-SI"/>
          </a:p>
        </p:txBody>
      </p:sp>
    </p:spTree>
    <p:extLst>
      <p:ext uri="{BB962C8B-B14F-4D97-AF65-F5344CB8AC3E}">
        <p14:creationId xmlns:p14="http://schemas.microsoft.com/office/powerpoint/2010/main" val="20847425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6EDD11-EAEF-4A82-A7F1-49925A0DF6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2F7F00E-BA5C-4165-99CD-3D2AC5E5A67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7456A0-40F7-4DE2-88B9-19676E09B5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r-HR" altLang="sl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0C4BB4-1901-4FA6-8779-9FB60D2746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r-HR" alt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63F029-F18E-4DAE-8CA2-D97588B96D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B5D3687-079D-4DFD-AFCE-4C3EFC90B9DC}" type="slidenum">
              <a:rPr lang="hr-HR" altLang="sl-SI"/>
              <a:pPr/>
              <a:t>‹#›</a:t>
            </a:fld>
            <a:endParaRPr lang="hr-HR" altLang="sl-SI"/>
          </a:p>
        </p:txBody>
      </p:sp>
    </p:spTree>
    <p:extLst>
      <p:ext uri="{BB962C8B-B14F-4D97-AF65-F5344CB8AC3E}">
        <p14:creationId xmlns:p14="http://schemas.microsoft.com/office/powerpoint/2010/main" val="140906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0761EA4-C29F-4C66-9887-7981679A98D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5A282CA-1DAF-403D-B64E-70127F6E89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341655-C67E-43C4-A9AC-BA65CA3E13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r-HR" altLang="sl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E86B35-043B-4258-B2D3-23ADF2AC21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r-HR" alt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97BD64-8542-435C-8995-8F49FCBB6C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8B4171-9329-47C1-86F6-8E687A9688D7}" type="slidenum">
              <a:rPr lang="hr-HR" altLang="sl-SI"/>
              <a:pPr/>
              <a:t>‹#›</a:t>
            </a:fld>
            <a:endParaRPr lang="hr-HR" altLang="sl-SI"/>
          </a:p>
        </p:txBody>
      </p:sp>
    </p:spTree>
    <p:extLst>
      <p:ext uri="{BB962C8B-B14F-4D97-AF65-F5344CB8AC3E}">
        <p14:creationId xmlns:p14="http://schemas.microsoft.com/office/powerpoint/2010/main" val="5406423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EFE024-687F-40E5-A95F-2A16E283C6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0092B6-AC1F-4879-8A70-7B12502A57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880FB0-E389-4CD2-A298-8CFBA29CCD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r-HR" altLang="sl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631127-6429-49AF-A358-4D3DE9B3F2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r-HR" alt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1CE3B9-4AC1-4FD2-9967-FD4475DD20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6556CE1-0CB1-4B88-82C4-0688057F8CDF}" type="slidenum">
              <a:rPr lang="hr-HR" altLang="sl-SI"/>
              <a:pPr/>
              <a:t>‹#›</a:t>
            </a:fld>
            <a:endParaRPr lang="hr-HR" altLang="sl-SI"/>
          </a:p>
        </p:txBody>
      </p:sp>
    </p:spTree>
    <p:extLst>
      <p:ext uri="{BB962C8B-B14F-4D97-AF65-F5344CB8AC3E}">
        <p14:creationId xmlns:p14="http://schemas.microsoft.com/office/powerpoint/2010/main" val="10678156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7A3D2F-1A09-43B4-A555-F08D21CC1C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ED07066-0A3C-4723-A39C-C4867F6C03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E52907-2B79-44FA-84E5-5833F6FDB0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r-HR" altLang="sl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E71765-A57D-4357-B428-7A33080C87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r-HR" alt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5583EB-4A9A-49F2-B796-A3CCBEF4DC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2A98725-E6F6-4386-ACCD-00D730FC20B7}" type="slidenum">
              <a:rPr lang="hr-HR" altLang="sl-SI"/>
              <a:pPr/>
              <a:t>‹#›</a:t>
            </a:fld>
            <a:endParaRPr lang="hr-HR" altLang="sl-SI"/>
          </a:p>
        </p:txBody>
      </p:sp>
    </p:spTree>
    <p:extLst>
      <p:ext uri="{BB962C8B-B14F-4D97-AF65-F5344CB8AC3E}">
        <p14:creationId xmlns:p14="http://schemas.microsoft.com/office/powerpoint/2010/main" val="7957256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AC021F-8D44-4059-91D3-D771E7B7AD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71FADB-AEDE-4675-91CE-22C8B53CA1D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D93EA9B-8DFF-473F-932E-045D8859CB6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94EE36C-D293-477E-910E-28947EAB24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r-HR" altLang="sl-S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A675F3D-3A9D-48F9-B55C-841DBAD193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r-HR" altLang="sl-S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40D392E-9AD5-4FC8-801E-F278F10115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95409FC-540D-44C9-B96A-B82D4783512C}" type="slidenum">
              <a:rPr lang="hr-HR" altLang="sl-SI"/>
              <a:pPr/>
              <a:t>‹#›</a:t>
            </a:fld>
            <a:endParaRPr lang="hr-HR" altLang="sl-SI"/>
          </a:p>
        </p:txBody>
      </p:sp>
    </p:spTree>
    <p:extLst>
      <p:ext uri="{BB962C8B-B14F-4D97-AF65-F5344CB8AC3E}">
        <p14:creationId xmlns:p14="http://schemas.microsoft.com/office/powerpoint/2010/main" val="37738032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58BEB8-AC6D-4E48-B62E-B2F6FCEE6C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D07D5EB-65DD-4088-B58C-5A664A64EB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A9B6664-C144-45E2-AFE6-6AA42B3A58D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D8C72BB-CA49-442B-AF2F-8D5F354432B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C884A2B-EDC3-44DB-85C3-E7D6C6AA149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F2A1490-7769-4222-9F4A-46FA6EBDEB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r-HR" altLang="sl-SI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3FC9676-EA6D-4751-B412-1FA92C4EA0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r-HR" altLang="sl-SI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A4B10AE-1375-4CF9-BFCC-31C1A3440B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5788D9-BEB5-4B54-9DCE-23CDBC606403}" type="slidenum">
              <a:rPr lang="hr-HR" altLang="sl-SI"/>
              <a:pPr/>
              <a:t>‹#›</a:t>
            </a:fld>
            <a:endParaRPr lang="hr-HR" altLang="sl-SI"/>
          </a:p>
        </p:txBody>
      </p:sp>
    </p:spTree>
    <p:extLst>
      <p:ext uri="{BB962C8B-B14F-4D97-AF65-F5344CB8AC3E}">
        <p14:creationId xmlns:p14="http://schemas.microsoft.com/office/powerpoint/2010/main" val="16653906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3F267A-1AF4-455A-A404-F54A250E5E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BECA7C3-CB1A-44E5-846D-66BE379495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r-HR" altLang="sl-SI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B2E57D5-3F2E-4999-B794-901A3EE9B9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r-HR" altLang="sl-SI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36F2F84-D5C0-4A04-8FCF-ACBCEDCDBB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099F6E3-97C6-4246-9DEF-896573959FCB}" type="slidenum">
              <a:rPr lang="hr-HR" altLang="sl-SI"/>
              <a:pPr/>
              <a:t>‹#›</a:t>
            </a:fld>
            <a:endParaRPr lang="hr-HR" altLang="sl-SI"/>
          </a:p>
        </p:txBody>
      </p:sp>
    </p:spTree>
    <p:extLst>
      <p:ext uri="{BB962C8B-B14F-4D97-AF65-F5344CB8AC3E}">
        <p14:creationId xmlns:p14="http://schemas.microsoft.com/office/powerpoint/2010/main" val="21715362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3EC1B8D-F2B1-405C-91B8-F68FDA4D4B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r-HR" altLang="sl-SI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4579A6A-05C2-4CAC-A9FD-F78E766EA5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r-HR" altLang="sl-SI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93D1798-4F2D-4637-8220-7D2980C2D0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535673-021C-4E07-AB65-B3CE1FBC41D4}" type="slidenum">
              <a:rPr lang="hr-HR" altLang="sl-SI"/>
              <a:pPr/>
              <a:t>‹#›</a:t>
            </a:fld>
            <a:endParaRPr lang="hr-HR" altLang="sl-SI"/>
          </a:p>
        </p:txBody>
      </p:sp>
    </p:spTree>
    <p:extLst>
      <p:ext uri="{BB962C8B-B14F-4D97-AF65-F5344CB8AC3E}">
        <p14:creationId xmlns:p14="http://schemas.microsoft.com/office/powerpoint/2010/main" val="1478099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FF84D1-C15E-45D6-917A-D95315683C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9E902F-C4D1-4814-96A1-F6DC329043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CAFFDB6-2114-42E1-BB8F-B6BBA3A6259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180F6AE-CBC1-4BA3-A36C-3D55E552B8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r-HR" altLang="sl-S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2C73094-BC38-4EC1-801E-F0D9041B62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r-HR" altLang="sl-S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1D335C0-7C96-428E-8E04-BFE16876A9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8AA787F-61D1-4410-A926-71EDDEEE1E01}" type="slidenum">
              <a:rPr lang="hr-HR" altLang="sl-SI"/>
              <a:pPr/>
              <a:t>‹#›</a:t>
            </a:fld>
            <a:endParaRPr lang="hr-HR" altLang="sl-SI"/>
          </a:p>
        </p:txBody>
      </p:sp>
    </p:spTree>
    <p:extLst>
      <p:ext uri="{BB962C8B-B14F-4D97-AF65-F5344CB8AC3E}">
        <p14:creationId xmlns:p14="http://schemas.microsoft.com/office/powerpoint/2010/main" val="19731627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0E7303-6205-4C9B-809A-3F765F7519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F4ED6EC-BCA2-40A7-AA70-F258E86ED2E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FCE8726-5A3B-4182-8987-2495C887EDB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DCBC10B-6247-4A0F-9C97-03D0B23760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r-HR" altLang="sl-S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155ADFA-6383-4681-9C54-F7A437FC27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r-HR" altLang="sl-S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C78F1DA-6F63-48AB-8EFE-9CBDAF36DA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2E63D47-0302-4AB8-B5C6-1ADF9169A1F1}" type="slidenum">
              <a:rPr lang="hr-HR" altLang="sl-SI"/>
              <a:pPr/>
              <a:t>‹#›</a:t>
            </a:fld>
            <a:endParaRPr lang="hr-HR" altLang="sl-SI"/>
          </a:p>
        </p:txBody>
      </p:sp>
    </p:spTree>
    <p:extLst>
      <p:ext uri="{BB962C8B-B14F-4D97-AF65-F5344CB8AC3E}">
        <p14:creationId xmlns:p14="http://schemas.microsoft.com/office/powerpoint/2010/main" val="1017032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F79D6BE9-3B27-4AD6-A1E2-A9F1585A238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r-HR" altLang="sl-SI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D99823FE-C394-425A-A113-3471547032D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r-HR" altLang="sl-SI"/>
              <a:t>Click to edit Master text styles</a:t>
            </a:r>
          </a:p>
          <a:p>
            <a:pPr lvl="1"/>
            <a:r>
              <a:rPr lang="hr-HR" altLang="sl-SI"/>
              <a:t>Second level</a:t>
            </a:r>
          </a:p>
          <a:p>
            <a:pPr lvl="2"/>
            <a:r>
              <a:rPr lang="hr-HR" altLang="sl-SI"/>
              <a:t>Third level</a:t>
            </a:r>
          </a:p>
          <a:p>
            <a:pPr lvl="3"/>
            <a:r>
              <a:rPr lang="hr-HR" altLang="sl-SI"/>
              <a:t>Fourth level</a:t>
            </a:r>
          </a:p>
          <a:p>
            <a:pPr lvl="4"/>
            <a:r>
              <a:rPr lang="hr-HR" altLang="sl-SI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F3EB1842-CFD9-4410-8133-950DB1653D07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hr-HR" altLang="sl-SI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4EEC3745-C965-4920-9419-CFECA8800544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hr-HR" altLang="sl-SI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E8EE841D-C409-4F47-9310-B855018CB83F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1D1A461B-1E76-43F5-9DB9-7853CA13227E}" type="slidenum">
              <a:rPr lang="hr-HR" altLang="sl-SI"/>
              <a:pPr/>
              <a:t>‹#›</a:t>
            </a:fld>
            <a:endParaRPr lang="hr-HR" altLang="sl-S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WordArt 4">
            <a:extLst>
              <a:ext uri="{FF2B5EF4-FFF2-40B4-BE49-F238E27FC236}">
                <a16:creationId xmlns:a16="http://schemas.microsoft.com/office/drawing/2014/main" id="{BF309590-4D51-48DC-AA2E-567315B8778D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116013" y="1125538"/>
            <a:ext cx="6840537" cy="12763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sl-SI" sz="3600" b="1" i="1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Comic Sans MS" panose="030F0702030302020204" pitchFamily="66" charset="0"/>
              </a:rPr>
              <a:t>Okoljska etika</a:t>
            </a:r>
          </a:p>
        </p:txBody>
      </p:sp>
      <p:pic>
        <p:nvPicPr>
          <p:cNvPr id="2054" name="Picture 6" descr="wqeqwe">
            <a:extLst>
              <a:ext uri="{FF2B5EF4-FFF2-40B4-BE49-F238E27FC236}">
                <a16:creationId xmlns:a16="http://schemas.microsoft.com/office/drawing/2014/main" id="{FD687EE4-B54C-4B07-9C6B-30B9F3CC57C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2781300"/>
            <a:ext cx="3455987" cy="25987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5">
            <a:extLst>
              <a:ext uri="{FF2B5EF4-FFF2-40B4-BE49-F238E27FC236}">
                <a16:creationId xmlns:a16="http://schemas.microsoft.com/office/drawing/2014/main" id="{98562D44-1646-4997-8F18-106E2DED518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68313" y="188913"/>
            <a:ext cx="8229600" cy="4032250"/>
          </a:xfrm>
        </p:spPr>
        <p:txBody>
          <a:bodyPr/>
          <a:lstStyle/>
          <a:p>
            <a:r>
              <a:rPr lang="sl-SI" altLang="sl-SI" sz="2800">
                <a:solidFill>
                  <a:schemeClr val="accent2"/>
                </a:solidFill>
              </a:rPr>
              <a:t>Starega strojnega olja ne izlijemo v tla.To prepoveduje zakon o varstvu okolja.Ampak ali se temu dejanju izogibamo le zaradi pravnega predpisa?Tudi če ga nebi bilo bi večina ljudi čutila da je izlivanje starega strojnega olja v zemljo nekaj izrazito slabega. Vemo da je ta snov strupena in da lahko zaide v podtalnico , ki jo ljudje uporabljamo za pitje.</a:t>
            </a:r>
            <a:endParaRPr lang="hr-HR" altLang="sl-SI" sz="2800">
              <a:solidFill>
                <a:schemeClr val="accent2"/>
              </a:solidFill>
            </a:endParaRPr>
          </a:p>
        </p:txBody>
      </p:sp>
      <p:pic>
        <p:nvPicPr>
          <p:cNvPr id="3078" name="Picture 6" descr="wese">
            <a:extLst>
              <a:ext uri="{FF2B5EF4-FFF2-40B4-BE49-F238E27FC236}">
                <a16:creationId xmlns:a16="http://schemas.microsoft.com/office/drawing/2014/main" id="{15AC8932-D6D2-48CF-8636-B88DC79CE8B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813" y="4005263"/>
            <a:ext cx="5616575" cy="24939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>
            <a:extLst>
              <a:ext uri="{FF2B5EF4-FFF2-40B4-BE49-F238E27FC236}">
                <a16:creationId xmlns:a16="http://schemas.microsoft.com/office/drawing/2014/main" id="{D97163EF-4D09-4E74-887E-AE8785ECE80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95288" y="1052513"/>
            <a:ext cx="8229600" cy="3413125"/>
          </a:xfrm>
        </p:spPr>
        <p:txBody>
          <a:bodyPr/>
          <a:lstStyle/>
          <a:p>
            <a:pPr>
              <a:buFontTx/>
              <a:buNone/>
            </a:pPr>
            <a:r>
              <a:rPr lang="sl-SI" altLang="sl-SI">
                <a:solidFill>
                  <a:srgbClr val="003300"/>
                </a:solidFill>
              </a:rPr>
              <a:t>Postopno nastaja okoljska etika, spisek moralnih pravil , ki določajo kako bi naj ravnali z naravo, hkrati pa tudi , kako naj bi ljudje uredili svoje medsebojne odnose , da bi kot najbolj razvita živa vrsta ne ogrožali življenja na Zemlji.</a:t>
            </a:r>
            <a:endParaRPr lang="hr-HR" altLang="sl-SI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6" name="WordArt 6">
            <a:extLst>
              <a:ext uri="{FF2B5EF4-FFF2-40B4-BE49-F238E27FC236}">
                <a16:creationId xmlns:a16="http://schemas.microsoft.com/office/drawing/2014/main" id="{7CE174F7-2550-46DF-90CE-502E18E4B620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539750" y="404813"/>
            <a:ext cx="8177213" cy="1370012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spcFirstLastPara="1" wrap="none" fromWordArt="1">
            <a:prstTxWarp prst="textArchUp">
              <a:avLst>
                <a:gd name="adj" fmla="val 10800000"/>
              </a:avLst>
            </a:prstTxWarp>
          </a:bodyPr>
          <a:lstStyle/>
          <a:p>
            <a:pPr algn="ctr"/>
            <a:r>
              <a:rPr lang="sl-SI" sz="3600" b="1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 Black" panose="020B0A04020102020204" pitchFamily="34" charset="0"/>
              </a:rPr>
              <a:t>Temeljna načela okoljske etike</a:t>
            </a:r>
          </a:p>
        </p:txBody>
      </p:sp>
      <p:sp>
        <p:nvSpPr>
          <p:cNvPr id="5127" name="Rectangle 7">
            <a:extLst>
              <a:ext uri="{FF2B5EF4-FFF2-40B4-BE49-F238E27FC236}">
                <a16:creationId xmlns:a16="http://schemas.microsoft.com/office/drawing/2014/main" id="{726E2B7E-1C95-466B-96C1-18774E81270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sl-SI" altLang="sl-SI">
                <a:solidFill>
                  <a:srgbClr val="666699"/>
                </a:solidFill>
              </a:rPr>
              <a:t>Človek je odgovoren za ohranjevanje narave in vseh živali ter rastlin.</a:t>
            </a:r>
          </a:p>
          <a:p>
            <a:r>
              <a:rPr lang="sl-SI" altLang="sl-SI">
                <a:solidFill>
                  <a:srgbClr val="666699"/>
                </a:solidFill>
              </a:rPr>
              <a:t>Sedanja generacija nima pravice slabšati življenskih razmer za prihodnje rodove.</a:t>
            </a:r>
          </a:p>
          <a:p>
            <a:r>
              <a:rPr lang="sl-SI" altLang="sl-SI">
                <a:solidFill>
                  <a:srgbClr val="666699"/>
                </a:solidFill>
              </a:rPr>
              <a:t>Vsem ljudem je treba dostojne gmotne za življenje ob minimalnem poseganju v okolje.</a:t>
            </a:r>
            <a:endParaRPr lang="hr-HR" altLang="sl-SI">
              <a:solidFill>
                <a:srgbClr val="666699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>
            <a:extLst>
              <a:ext uri="{FF2B5EF4-FFF2-40B4-BE49-F238E27FC236}">
                <a16:creationId xmlns:a16="http://schemas.microsoft.com/office/drawing/2014/main" id="{CA885558-20A4-4FB3-A26E-718E3A5C559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95288" y="3500438"/>
            <a:ext cx="8147050" cy="2981325"/>
          </a:xfrm>
        </p:spPr>
        <p:txBody>
          <a:bodyPr/>
          <a:lstStyle/>
          <a:p>
            <a:r>
              <a:rPr lang="sl-SI" altLang="sl-SI"/>
              <a:t>Varčno uporabljati neobnovljive naravne vire.</a:t>
            </a:r>
          </a:p>
          <a:p>
            <a:r>
              <a:rPr lang="sl-SI" altLang="sl-SI"/>
              <a:t>Več uporabljati obnovljive naravne vire.</a:t>
            </a:r>
          </a:p>
          <a:p>
            <a:r>
              <a:rPr lang="sl-SI" altLang="sl-SI"/>
              <a:t>Ustvarjati naravna območja , ki bojo posebaj zavarovana.</a:t>
            </a:r>
            <a:endParaRPr lang="hr-HR" altLang="sl-SI"/>
          </a:p>
        </p:txBody>
      </p:sp>
      <p:sp>
        <p:nvSpPr>
          <p:cNvPr id="6148" name="WordArt 4">
            <a:extLst>
              <a:ext uri="{FF2B5EF4-FFF2-40B4-BE49-F238E27FC236}">
                <a16:creationId xmlns:a16="http://schemas.microsoft.com/office/drawing/2014/main" id="{D52A371B-94C0-42F2-8A87-830B945D96B1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395288" y="404813"/>
            <a:ext cx="7905750" cy="6477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sl-SI" sz="3600" kern="1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rgbClr val="B2B2B2">
                    <a:alpha val="50000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 Black" panose="020B0A04020102020204" pitchFamily="34" charset="0"/>
              </a:rPr>
              <a:t>Ohranjanje naravnega bogastva</a:t>
            </a:r>
          </a:p>
        </p:txBody>
      </p:sp>
      <p:pic>
        <p:nvPicPr>
          <p:cNvPr id="6149" name="Picture 5" descr="qwe">
            <a:extLst>
              <a:ext uri="{FF2B5EF4-FFF2-40B4-BE49-F238E27FC236}">
                <a16:creationId xmlns:a16="http://schemas.microsoft.com/office/drawing/2014/main" id="{12D20A23-AEC7-4560-98DA-7F44783535F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6238" y="1341438"/>
            <a:ext cx="2735262" cy="2051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>
            <a:extLst>
              <a:ext uri="{FF2B5EF4-FFF2-40B4-BE49-F238E27FC236}">
                <a16:creationId xmlns:a16="http://schemas.microsoft.com/office/drawing/2014/main" id="{83928A77-5122-48C6-8F49-58DABFD9884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68313" y="981075"/>
            <a:ext cx="8229600" cy="2913063"/>
          </a:xfrm>
        </p:spPr>
        <p:txBody>
          <a:bodyPr/>
          <a:lstStyle/>
          <a:p>
            <a:r>
              <a:rPr lang="sl-SI" altLang="sl-SI"/>
              <a:t>Ohraniti raznovrsten živalski in rastlinski svet.</a:t>
            </a:r>
          </a:p>
          <a:p>
            <a:r>
              <a:rPr lang="sl-SI" altLang="sl-SI"/>
              <a:t>Ohraniti raznovrstne pokrajine in življenska okolja.</a:t>
            </a:r>
          </a:p>
          <a:p>
            <a:r>
              <a:rPr lang="sl-SI" altLang="sl-SI"/>
              <a:t>Ohraniti ljudstva in kulture.</a:t>
            </a:r>
            <a:endParaRPr lang="hr-HR" altLang="sl-SI"/>
          </a:p>
        </p:txBody>
      </p:sp>
      <p:sp>
        <p:nvSpPr>
          <p:cNvPr id="7172" name="WordArt 4" descr="White marble">
            <a:extLst>
              <a:ext uri="{FF2B5EF4-FFF2-40B4-BE49-F238E27FC236}">
                <a16:creationId xmlns:a16="http://schemas.microsoft.com/office/drawing/2014/main" id="{70D395D4-C307-4469-80F4-1B1D95D6A3A0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539750" y="260350"/>
            <a:ext cx="8208963" cy="6477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ObliqueRight"/>
              <a:lightRig rig="legacyHarsh3" dir="t"/>
            </a:scene3d>
            <a:sp3d extrusionH="100000" prstMaterial="legacyMatte">
              <a:extrusionClr>
                <a:srgbClr val="663300"/>
              </a:extrusionClr>
              <a:contourClr>
                <a:srgbClr val="FFCC99"/>
              </a:contourClr>
            </a:sp3d>
          </a:bodyPr>
          <a:lstStyle/>
          <a:p>
            <a:pPr algn="ctr"/>
            <a:r>
              <a:rPr lang="sl-SI" sz="3600" b="1" i="1" kern="10">
                <a:ln w="9525">
                  <a:round/>
                  <a:headEnd/>
                  <a:tailEnd/>
                </a:ln>
                <a:blipFill dpi="0" rotWithShape="0">
                  <a:blip r:embed="rId2"/>
                  <a:srcRect/>
                  <a:tile tx="0" ty="0" sx="100000" sy="100000" flip="none" algn="tl"/>
                </a:blipFill>
                <a:latin typeface="Arial Black" panose="020B0A04020102020204" pitchFamily="34" charset="0"/>
              </a:rPr>
              <a:t>Ohranjanje planetarne raznovrstnosti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>
            <a:extLst>
              <a:ext uri="{FF2B5EF4-FFF2-40B4-BE49-F238E27FC236}">
                <a16:creationId xmlns:a16="http://schemas.microsoft.com/office/drawing/2014/main" id="{9D107A3B-4F79-4110-968A-11475A32A20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23850" y="3141663"/>
            <a:ext cx="8229600" cy="1511300"/>
          </a:xfrm>
        </p:spPr>
        <p:txBody>
          <a:bodyPr/>
          <a:lstStyle/>
          <a:p>
            <a:r>
              <a:rPr lang="sl-SI" altLang="sl-SI"/>
              <a:t>Ohraniti zdrave razmere za življenje prihodnjih rodov.</a:t>
            </a:r>
          </a:p>
          <a:p>
            <a:endParaRPr lang="hr-HR" altLang="sl-SI"/>
          </a:p>
        </p:txBody>
      </p:sp>
      <p:sp>
        <p:nvSpPr>
          <p:cNvPr id="8196" name="WordArt 4" descr="Paper bag">
            <a:extLst>
              <a:ext uri="{FF2B5EF4-FFF2-40B4-BE49-F238E27FC236}">
                <a16:creationId xmlns:a16="http://schemas.microsoft.com/office/drawing/2014/main" id="{AABEC662-DC2A-4EAA-8AFA-F04EDDB19858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468313" y="620713"/>
            <a:ext cx="7056437" cy="5143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sl-SI" sz="3600" b="1" i="1" kern="10">
                <a:ln w="9525">
                  <a:solidFill>
                    <a:srgbClr val="008000"/>
                  </a:solidFill>
                  <a:round/>
                  <a:headEnd/>
                  <a:tailEnd/>
                </a:ln>
                <a:blipFill dpi="0" rotWithShape="0">
                  <a:blip r:embed="rId2"/>
                  <a:srcRect/>
                  <a:tile tx="0" ty="0" sx="100000" sy="100000" flip="none" algn="tl"/>
                </a:blipFill>
                <a:effectLst>
                  <a:outerShdw dist="563972" dir="14049741" sx="125000" sy="125000" algn="tl" rotWithShape="0">
                    <a:srgbClr val="C7DFD3">
                      <a:alpha val="8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Skrb za prihodnje rodove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3">
            <a:extLst>
              <a:ext uri="{FF2B5EF4-FFF2-40B4-BE49-F238E27FC236}">
                <a16:creationId xmlns:a16="http://schemas.microsoft.com/office/drawing/2014/main" id="{5F38290E-E251-4070-981C-42AA6EE35AD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68313" y="2924175"/>
            <a:ext cx="8229600" cy="1468438"/>
          </a:xfrm>
        </p:spPr>
        <p:txBody>
          <a:bodyPr/>
          <a:lstStyle/>
          <a:p>
            <a:r>
              <a:rPr lang="sl-SI" altLang="sl-SI"/>
              <a:t>Vsem ljudem omogočiti človeka vreden, zmeren gmotni standart; opraviti revšćino.</a:t>
            </a:r>
          </a:p>
          <a:p>
            <a:pPr>
              <a:buFontTx/>
              <a:buNone/>
            </a:pPr>
            <a:endParaRPr lang="hr-HR" altLang="sl-SI"/>
          </a:p>
        </p:txBody>
      </p:sp>
      <p:sp>
        <p:nvSpPr>
          <p:cNvPr id="9221" name="WordArt 5">
            <a:extLst>
              <a:ext uri="{FF2B5EF4-FFF2-40B4-BE49-F238E27FC236}">
                <a16:creationId xmlns:a16="http://schemas.microsoft.com/office/drawing/2014/main" id="{C5F00E55-B228-4036-9E95-61815DEED0DD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116013" y="188913"/>
            <a:ext cx="6480175" cy="1152525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PerspectiveTopLeft"/>
              <a:lightRig rig="legacyNormal3" dir="r"/>
            </a:scene3d>
            <a:sp3d extrusionH="201600" prstMaterial="legacyMetal">
              <a:extrusionClr>
                <a:srgbClr val="FFFFFF"/>
              </a:extrusionClr>
              <a:contourClr>
                <a:srgbClr val="FFFFFF"/>
              </a:contourClr>
            </a:sp3d>
          </a:bodyPr>
          <a:lstStyle/>
          <a:p>
            <a:pPr algn="ctr"/>
            <a:r>
              <a:rPr lang="sl-SI" sz="3600" b="1" i="1" kern="10">
                <a:ln w="9525">
                  <a:round/>
                  <a:headEnd/>
                  <a:tailEnd/>
                </a:ln>
                <a:gradFill rotWithShape="0">
                  <a:gsLst>
                    <a:gs pos="0">
                      <a:srgbClr val="CBCBCB"/>
                    </a:gs>
                    <a:gs pos="13000">
                      <a:srgbClr val="5F5F5F"/>
                    </a:gs>
                    <a:gs pos="21001">
                      <a:srgbClr val="5F5F5F"/>
                    </a:gs>
                    <a:gs pos="63000">
                      <a:srgbClr val="FFFFFF"/>
                    </a:gs>
                    <a:gs pos="67000">
                      <a:srgbClr val="B2B2B2"/>
                    </a:gs>
                    <a:gs pos="69000">
                      <a:srgbClr val="292929"/>
                    </a:gs>
                    <a:gs pos="82001">
                      <a:srgbClr val="777777"/>
                    </a:gs>
                    <a:gs pos="100000">
                      <a:srgbClr val="EAEAEA"/>
                    </a:gs>
                  </a:gsLst>
                  <a:lin ang="5400000" scaled="1"/>
                </a:gradFill>
                <a:latin typeface="Tempus Sans ITC" panose="04020404030D07020202" pitchFamily="82" charset="0"/>
              </a:rPr>
              <a:t>Družbene pravičnosti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227</Words>
  <Application>Microsoft Office PowerPoint</Application>
  <PresentationFormat>On-screen Show (4:3)</PresentationFormat>
  <Paragraphs>19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Arial Black</vt:lpstr>
      <vt:lpstr>Comic Sans MS</vt:lpstr>
      <vt:lpstr>Tempus Sans ITC</vt:lpstr>
      <vt:lpstr>Times New Roman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2019-05-30T09:33:23Z</dcterms:created>
  <dcterms:modified xsi:type="dcterms:W3CDTF">2019-05-30T09:33:24Z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URL">
    <vt:lpwstr>https://dijaski.net</vt:lpwstr>
  </property>
</Properties>
</file>