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65" r:id="rId6"/>
    <p:sldId id="266" r:id="rId7"/>
    <p:sldId id="267" r:id="rId8"/>
    <p:sldId id="268" r:id="rId9"/>
    <p:sldId id="281" r:id="rId10"/>
    <p:sldId id="269" r:id="rId11"/>
    <p:sldId id="270" r:id="rId12"/>
    <p:sldId id="271" r:id="rId13"/>
    <p:sldId id="272" r:id="rId14"/>
    <p:sldId id="282" r:id="rId15"/>
    <p:sldId id="273" r:id="rId16"/>
    <p:sldId id="274" r:id="rId17"/>
    <p:sldId id="275" r:id="rId18"/>
    <p:sldId id="276" r:id="rId19"/>
    <p:sldId id="277" r:id="rId20"/>
    <p:sldId id="278" r:id="rId21"/>
    <p:sldId id="280" r:id="rId22"/>
    <p:sldId id="279" r:id="rId23"/>
  </p:sldIdLst>
  <p:sldSz cx="9144000" cy="6858000" type="screen4x3"/>
  <p:notesSz cx="6888163" cy="9623425"/>
  <p:defaultTextStyle>
    <a:defPPr>
      <a:defRPr lang="sl-SI"/>
    </a:defPPr>
    <a:lvl1pPr algn="ctr" rtl="0" fontAlgn="base">
      <a:spcBef>
        <a:spcPct val="20000"/>
      </a:spcBef>
      <a:spcAft>
        <a:spcPct val="0"/>
      </a:spcAft>
      <a:buChar char="•"/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har char="•"/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har char="•"/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har char="•"/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har char="•"/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66CCFF"/>
    <a:srgbClr val="0099FF"/>
    <a:srgbClr val="4D4D4D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4" autoAdjust="0"/>
    <p:restoredTop sz="94745" autoAdjust="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14524-3651-46D5-84F4-36546A6E0F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CD7F01-2C4E-49CD-89DF-E2B53E9ECD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8E9E0-5E21-4BA4-83E8-F8F7FA548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62FB7-E981-4A2B-96FD-6F3E5EB08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DCF8-296E-4424-A4EA-66037FB7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40142-F9A5-4E03-BF1C-E38A6AE91D3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56369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A4113-DA3E-42C6-9488-8DD33C1E9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3F5977-0A44-4697-83DB-F92D6CBBAA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B240B-CD22-4544-89BC-87C950BE4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936B4-C851-4D21-BA88-FE164BC5A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F2127-1058-4BC6-9484-592639D38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71BD8-7B2C-42A0-BD09-6B359A54033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645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E4C30A-707A-4B7B-B353-A9A4E2ACF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8F987C-722D-45D5-BACE-F242099FBE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BD0ADA-6966-4B2F-9186-8A9A62FED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794AA-DB92-41D9-BF4C-C2848002E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FB161-E49F-4C50-8D55-801881B54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0B445-8E77-40AC-B73A-D7FA318E022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95602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F340B-CB26-43FB-8EE0-A41FD4C8B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39B6E-0DFF-4626-A547-9EC085DC3FAE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Online Image Placeholder 3">
            <a:extLst>
              <a:ext uri="{FF2B5EF4-FFF2-40B4-BE49-F238E27FC236}">
                <a16:creationId xmlns:a16="http://schemas.microsoft.com/office/drawing/2014/main" id="{727B67A9-A32C-4153-A19D-8EEDE59F45BE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567330-FA0A-4FF4-A223-837E3B460F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A3C02A-C0D4-4531-8514-734A268C4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6ED449-B271-451E-8C21-899379A5F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C961C9D-BC56-4DC3-959E-A824CACC1FF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2496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A5308-9E16-489B-BB8F-8A206E0FF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1D399-A942-465B-9486-B4624B925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22886-2414-4944-B466-BFA9386BB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FD6A9-95BF-4AB3-B1D4-62412B265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45FDE-7EED-4A00-A133-460E476BD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ECA17-340C-4EFC-8832-F3B06D5A060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24663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FD759-3847-491D-A0C5-2A001FF1D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6E255-BB80-4CC3-8E33-90637B0E8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7EC83-2A5B-42FE-8C51-0B44D3A3B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6D637-6E2B-4E87-870E-96DE2B592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F7836-CC61-467C-BC7B-DA5BB51FA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4B14A-93E8-40F2-B68A-B26A54DD06B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9295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ED698-C38D-4017-A66D-62DEFA49F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9F54C-A9A4-406F-9FB4-B763C2F3FA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A6E414-4C0A-496F-A44A-59A857194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F46E8-D913-446A-8CD4-8BC469B4B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892599-FCE8-4C01-9030-A87A4B139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B7F5FA-D81D-48E1-92E6-2C74A49DC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41CF9-ACD9-471C-8A64-7C0295E8B7D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76434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75E60-E70F-4640-8A98-A118D01D1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E899B-5560-4299-9F6F-C5FA11E1A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B69955-9CB4-4B99-BCCE-4D52BA3FC8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D35851-CE9A-4F86-873C-A4F6980253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3B70E3-AE4B-4B91-B70A-E225E7C51F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4B48F7-B9AF-45BD-9343-F1E49B11B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59836-EBD0-4442-A02F-9B373200D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67E8A2-2679-4DC6-B9BF-8AD569A9E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FED56-3140-4C14-9F90-6DD62F69CB5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7879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FA8A5-2E7A-492A-9711-64C5CADCD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D8B7ED-56FC-473B-B563-2B7824EFB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82DB6F-DD17-4C43-B617-66E64D7E8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47C948-1EF8-40DC-B732-3B062A79F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83F1D-651D-4D4C-92BE-BB75781BB31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81274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AB9F21-8161-4564-AC3B-845FC0FD0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EF7E56-0088-4188-A801-70DFFDD19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D7534B-4422-4936-9841-8D3A3694F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44729-DBCF-4A19-8496-4F14D735912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7074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3351E-A722-45B7-AC34-F7357050E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9A3B5-F53A-4346-8177-05234E6F4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7ED88-AE9A-4E7E-A8DE-F32013AD36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F79115-B83A-4274-BF0B-F30A8C4FE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124D83-77C1-4C72-A5BF-921289DF4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1A1EEF-5967-49CC-9A4B-7D51B8BD1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A6BA7-86C1-44C5-B62D-2D822A25AA8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81707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4FB55-6123-48B5-A9BD-35B9F8DE6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15C970-0890-43E5-80E6-AEC2D3429D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BF3E09-6F55-4C1A-8F2C-19D04DBE63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789464-185B-43BB-A1A9-9AE21E8A7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63AE4C-9483-47C6-8E67-E341E0A55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48B1F6-3EA4-4BB8-B095-4DF6AC2AC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AA008-E1DC-4ADE-B250-D057644235F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3300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DB8B678-18FD-4427-8747-0545718619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070FB5A-8610-4998-8A62-3E41EFCC03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E6B14BD-B3FC-40F4-9117-4E7CECD303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400" b="0"/>
            </a:lvl1pPr>
          </a:lstStyle>
          <a:p>
            <a:endParaRPr lang="sl-SI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BBBFFA-D538-43FC-9D79-173FC9EB9C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/>
            </a:lvl1pPr>
          </a:lstStyle>
          <a:p>
            <a:endParaRPr lang="sl-SI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03D9DDA-770F-4787-9D5E-26D822C281B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/>
            </a:lvl1pPr>
          </a:lstStyle>
          <a:p>
            <a:fld id="{511BD7FE-B9D8-46E7-8121-74B320039754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pg.si/shovprintingarticle.php?id=6" TargetMode="External"/><Relationship Id="rId2" Type="http://schemas.openxmlformats.org/officeDocument/2006/relationships/hyperlink" Target="http://www.arso.gov.si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eografija.si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E9D04EFF-CF2E-4039-A026-2FA5F1B96F7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33375"/>
            <a:ext cx="9144000" cy="652462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sl-SI" altLang="sl-SI" sz="4800" b="1" i="1" u="sng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sl-SI" altLang="sl-SI" sz="4800" b="1" i="1" u="sng" dirty="0">
                <a:solidFill>
                  <a:srgbClr val="4D4D4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ONESNAŽEVANJE       OKOLJA V SLOVENIJI</a:t>
            </a:r>
          </a:p>
          <a:p>
            <a:pPr>
              <a:lnSpc>
                <a:spcPct val="90000"/>
              </a:lnSpc>
            </a:pPr>
            <a:r>
              <a:rPr lang="sl-SI" altLang="sl-SI" sz="3200" b="1" dirty="0"/>
              <a:t>                                                </a:t>
            </a:r>
          </a:p>
          <a:p>
            <a:pPr>
              <a:lnSpc>
                <a:spcPct val="90000"/>
              </a:lnSpc>
            </a:pPr>
            <a:endParaRPr lang="sl-SI" altLang="sl-SI" sz="3200" b="1" dirty="0"/>
          </a:p>
          <a:p>
            <a:pPr>
              <a:lnSpc>
                <a:spcPct val="90000"/>
              </a:lnSpc>
            </a:pPr>
            <a:endParaRPr lang="sl-SI" altLang="sl-SI" sz="3200" b="1" dirty="0"/>
          </a:p>
          <a:p>
            <a:pPr>
              <a:lnSpc>
                <a:spcPct val="90000"/>
              </a:lnSpc>
            </a:pPr>
            <a:endParaRPr lang="sl-SI" altLang="sl-SI" sz="3200" b="1" dirty="0"/>
          </a:p>
          <a:p>
            <a:pPr>
              <a:lnSpc>
                <a:spcPct val="90000"/>
              </a:lnSpc>
            </a:pPr>
            <a:endParaRPr lang="sl-SI" altLang="sl-SI" sz="3200" b="1" dirty="0"/>
          </a:p>
          <a:p>
            <a:pPr>
              <a:lnSpc>
                <a:spcPct val="90000"/>
              </a:lnSpc>
            </a:pPr>
            <a:endParaRPr lang="sl-SI" altLang="sl-SI" sz="3200" b="1" dirty="0"/>
          </a:p>
          <a:p>
            <a:pPr>
              <a:lnSpc>
                <a:spcPct val="90000"/>
              </a:lnSpc>
            </a:pPr>
            <a:endParaRPr lang="sl-SI" altLang="sl-SI" sz="3200" b="1" dirty="0"/>
          </a:p>
          <a:p>
            <a:pPr>
              <a:lnSpc>
                <a:spcPct val="90000"/>
              </a:lnSpc>
            </a:pPr>
            <a:r>
              <a:rPr lang="sl-SI" altLang="sl-SI" sz="3200" b="1"/>
              <a:t> </a:t>
            </a:r>
            <a:endParaRPr lang="sl-SI" altLang="sl-SI" b="1" dirty="0"/>
          </a:p>
        </p:txBody>
      </p:sp>
      <p:pic>
        <p:nvPicPr>
          <p:cNvPr id="2053" name="Picture 5" descr="ahgf">
            <a:extLst>
              <a:ext uri="{FF2B5EF4-FFF2-40B4-BE49-F238E27FC236}">
                <a16:creationId xmlns:a16="http://schemas.microsoft.com/office/drawing/2014/main" id="{EFC25A02-C8AC-452C-B266-190742A47A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3500438"/>
            <a:ext cx="1900237" cy="142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one">
            <a:extLst>
              <a:ext uri="{FF2B5EF4-FFF2-40B4-BE49-F238E27FC236}">
                <a16:creationId xmlns:a16="http://schemas.microsoft.com/office/drawing/2014/main" id="{09CE03CD-E55A-4578-B7CF-75EF0A5DD01A}"/>
              </a:ext>
            </a:extLst>
          </p:cNvPr>
          <p:cNvPicPr>
            <a:picLocks noGrp="1" noChangeAspect="1" noChangeArrowheads="1"/>
          </p:cNvPicPr>
          <p:nvPr>
            <p:ph type="ctr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4437063"/>
            <a:ext cx="2022475" cy="1349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4" name="Picture 6" descr="av">
            <a:extLst>
              <a:ext uri="{FF2B5EF4-FFF2-40B4-BE49-F238E27FC236}">
                <a16:creationId xmlns:a16="http://schemas.microsoft.com/office/drawing/2014/main" id="{09795AFD-E2C1-4862-B23C-C3D90BE10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005263"/>
            <a:ext cx="2157412" cy="150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E0CB4F6-D8AF-4CA1-9BEE-71D453F7E4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 i="1" u="sng"/>
              <a:t>ZRAK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9382B26D-CDB7-477F-83BC-C9F84D21C4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1288" y="1600200"/>
            <a:ext cx="8823325" cy="4525963"/>
          </a:xfrm>
        </p:spPr>
        <p:txBody>
          <a:bodyPr/>
          <a:lstStyle/>
          <a:p>
            <a:r>
              <a:rPr lang="sl-SI" altLang="sl-SI"/>
              <a:t>Zemeljski zračni plašč delimo na tri plasti:</a:t>
            </a:r>
          </a:p>
          <a:p>
            <a:pPr>
              <a:buFontTx/>
              <a:buChar char="-"/>
            </a:pPr>
            <a:r>
              <a:rPr lang="sl-SI" altLang="sl-SI" sz="2800"/>
              <a:t>Troposfero(sega do 12 km nad zemeljsko površino)</a:t>
            </a:r>
          </a:p>
          <a:p>
            <a:pPr>
              <a:buFontTx/>
              <a:buChar char="-"/>
            </a:pPr>
            <a:r>
              <a:rPr lang="sl-SI" altLang="sl-SI" sz="2800"/>
              <a:t>Stratosfero(sega od 12 do 50 km)</a:t>
            </a:r>
          </a:p>
          <a:p>
            <a:pPr>
              <a:buFontTx/>
              <a:buChar char="-"/>
            </a:pPr>
            <a:r>
              <a:rPr lang="sl-SI" altLang="sl-SI" sz="2800"/>
              <a:t>Ionosfero(od 50 km dalje)</a:t>
            </a:r>
          </a:p>
          <a:p>
            <a:r>
              <a:rPr lang="sl-SI" altLang="sl-SI" sz="2800"/>
              <a:t>Vse tri plasti skupaj imenujemo atmosfero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6" dur="2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2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2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6" presetID="1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8" dur="20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0" presetID="1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2" dur="20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  <p:bldP spid="39939" grpId="1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39053354-64EA-4FED-A21F-87C4CB8DCF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ONESNAŽEVALCI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37EE5ABE-E988-4794-8EDB-90AD05682B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7775575" cy="4525963"/>
          </a:xfrm>
        </p:spPr>
        <p:txBody>
          <a:bodyPr/>
          <a:lstStyle/>
          <a:p>
            <a:r>
              <a:rPr lang="sl-SI" altLang="sl-SI"/>
              <a:t>Onesnaževalci so(gospodinjstva in industrije), ki odvajajo v zrak žveplov dioksid, dušikov oksid in razne druge pline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9F7D4BF9-BEC6-4B82-A8F4-AD98D2D5B9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MEJNE VREDNOSTI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88AE82E5-E7B1-4A69-BD7D-15E8D4CD33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4963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/>
              <a:t>Onesnaženost merimo z mejnimi vrednostmi, ki jih je določila Svetovna zdravstvena organizacija </a:t>
            </a:r>
          </a:p>
          <a:p>
            <a:pPr>
              <a:lnSpc>
                <a:spcPct val="90000"/>
              </a:lnSpc>
            </a:pPr>
            <a:endParaRPr lang="sl-SI" altLang="sl-SI"/>
          </a:p>
          <a:p>
            <a:pPr>
              <a:lnSpc>
                <a:spcPct val="90000"/>
              </a:lnSpc>
            </a:pPr>
            <a:endParaRPr lang="sl-SI" altLang="sl-SI"/>
          </a:p>
          <a:p>
            <a:pPr>
              <a:lnSpc>
                <a:spcPct val="90000"/>
              </a:lnSpc>
              <a:buFontTx/>
              <a:buNone/>
            </a:pPr>
            <a:endParaRPr lang="sl-SI" altLang="sl-SI"/>
          </a:p>
          <a:p>
            <a:pPr>
              <a:lnSpc>
                <a:spcPct val="90000"/>
              </a:lnSpc>
            </a:pPr>
            <a:endParaRPr lang="sl-SI" altLang="sl-SI"/>
          </a:p>
          <a:p>
            <a:pPr>
              <a:lnSpc>
                <a:spcPct val="90000"/>
              </a:lnSpc>
            </a:pPr>
            <a:endParaRPr lang="sl-SI" altLang="sl-SI"/>
          </a:p>
          <a:p>
            <a:pPr>
              <a:lnSpc>
                <a:spcPct val="90000"/>
              </a:lnSpc>
            </a:pPr>
            <a:r>
              <a:rPr lang="sl-SI" altLang="sl-SI" sz="2000"/>
              <a:t>Tabela 1: Pregled mejnih, alarmnih in dopustnih vrednosti koncentracij</a:t>
            </a:r>
          </a:p>
        </p:txBody>
      </p:sp>
      <p:pic>
        <p:nvPicPr>
          <p:cNvPr id="41988" name="Picture 4" descr="SLIKA">
            <a:extLst>
              <a:ext uri="{FF2B5EF4-FFF2-40B4-BE49-F238E27FC236}">
                <a16:creationId xmlns:a16="http://schemas.microsoft.com/office/drawing/2014/main" id="{823E4804-A56E-4B4A-BD06-C7C5457447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997200"/>
            <a:ext cx="5514975" cy="233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FAC3972C-C23F-4586-AD89-8968782419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ZRAK V SLOVENIJI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FBA2A874-7129-4777-B545-8506CC5874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/>
              <a:t>Na kakovost zraka v Sloveniji največ vplivajo emisije snovi v državi</a:t>
            </a:r>
          </a:p>
          <a:p>
            <a:pPr>
              <a:lnSpc>
                <a:spcPct val="90000"/>
              </a:lnSpc>
            </a:pPr>
            <a:endParaRPr lang="sl-SI" altLang="sl-SI"/>
          </a:p>
          <a:p>
            <a:pPr>
              <a:lnSpc>
                <a:spcPct val="90000"/>
              </a:lnSpc>
            </a:pPr>
            <a:endParaRPr lang="sl-SI" altLang="sl-SI"/>
          </a:p>
          <a:p>
            <a:pPr>
              <a:lnSpc>
                <a:spcPct val="90000"/>
              </a:lnSpc>
            </a:pPr>
            <a:endParaRPr lang="sl-SI" altLang="sl-SI"/>
          </a:p>
          <a:p>
            <a:pPr>
              <a:lnSpc>
                <a:spcPct val="90000"/>
              </a:lnSpc>
            </a:pPr>
            <a:endParaRPr lang="sl-SI" altLang="sl-SI"/>
          </a:p>
          <a:p>
            <a:pPr>
              <a:lnSpc>
                <a:spcPct val="90000"/>
              </a:lnSpc>
            </a:pPr>
            <a:endParaRPr lang="sl-SI" altLang="sl-SI"/>
          </a:p>
          <a:p>
            <a:pPr>
              <a:lnSpc>
                <a:spcPct val="90000"/>
              </a:lnSpc>
            </a:pPr>
            <a:endParaRPr lang="sl-SI" altLang="sl-SI" sz="2000"/>
          </a:p>
          <a:p>
            <a:pPr>
              <a:lnSpc>
                <a:spcPct val="90000"/>
              </a:lnSpc>
            </a:pPr>
            <a:r>
              <a:rPr lang="sl-SI" altLang="sl-SI" sz="2000"/>
              <a:t>Slika 2: Pregled povprečne dnevne koncentracije SO2</a:t>
            </a:r>
          </a:p>
          <a:p>
            <a:pPr>
              <a:lnSpc>
                <a:spcPct val="90000"/>
              </a:lnSpc>
              <a:buFontTx/>
              <a:buNone/>
            </a:pPr>
            <a:endParaRPr lang="sl-SI" altLang="sl-SI" sz="2000"/>
          </a:p>
        </p:txBody>
      </p:sp>
      <p:pic>
        <p:nvPicPr>
          <p:cNvPr id="43012" name="Picture 4" descr="SLIKA2">
            <a:extLst>
              <a:ext uri="{FF2B5EF4-FFF2-40B4-BE49-F238E27FC236}">
                <a16:creationId xmlns:a16="http://schemas.microsoft.com/office/drawing/2014/main" id="{6F114CA8-B999-4EBE-ABDF-020B705CE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852738"/>
            <a:ext cx="5292725" cy="252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B541734C-C7EE-4AF6-AEC5-3F551BFF5A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OZON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22A26C6F-5C2C-4BAE-A857-6F9ED01395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/>
              <a:t>plini povzročajo segrevanje ozračja</a:t>
            </a:r>
          </a:p>
          <a:p>
            <a:pPr>
              <a:lnSpc>
                <a:spcPct val="90000"/>
              </a:lnSpc>
            </a:pPr>
            <a:r>
              <a:rPr lang="sl-SI" altLang="sl-SI"/>
              <a:t>ozon nas ščiti pred UV sevanjem</a:t>
            </a:r>
          </a:p>
          <a:p>
            <a:pPr>
              <a:lnSpc>
                <a:spcPct val="90000"/>
              </a:lnSpc>
              <a:buFontTx/>
              <a:buNone/>
            </a:pPr>
            <a:endParaRPr lang="sl-SI" altLang="sl-SI"/>
          </a:p>
          <a:p>
            <a:pPr>
              <a:lnSpc>
                <a:spcPct val="90000"/>
              </a:lnSpc>
              <a:buFontTx/>
              <a:buNone/>
            </a:pPr>
            <a:endParaRPr lang="sl-SI" altLang="sl-SI"/>
          </a:p>
          <a:p>
            <a:pPr>
              <a:lnSpc>
                <a:spcPct val="90000"/>
              </a:lnSpc>
              <a:buFontTx/>
              <a:buNone/>
            </a:pPr>
            <a:endParaRPr lang="sl-SI" altLang="sl-SI"/>
          </a:p>
          <a:p>
            <a:pPr>
              <a:lnSpc>
                <a:spcPct val="90000"/>
              </a:lnSpc>
              <a:buFontTx/>
              <a:buNone/>
            </a:pPr>
            <a:endParaRPr lang="sl-SI" altLang="sl-SI"/>
          </a:p>
          <a:p>
            <a:pPr>
              <a:lnSpc>
                <a:spcPct val="90000"/>
              </a:lnSpc>
              <a:buFontTx/>
              <a:buNone/>
            </a:pPr>
            <a:endParaRPr lang="sl-SI" altLang="sl-SI"/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1600"/>
              <a:t>Temno zelena barva je območje, kjer je zaščitna ozonska plast  10 do 15 % tanjša kot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1600"/>
              <a:t> povprečje</a:t>
            </a:r>
          </a:p>
        </p:txBody>
      </p:sp>
      <p:pic>
        <p:nvPicPr>
          <p:cNvPr id="54276" name="Picture 4">
            <a:extLst>
              <a:ext uri="{FF2B5EF4-FFF2-40B4-BE49-F238E27FC236}">
                <a16:creationId xmlns:a16="http://schemas.microsoft.com/office/drawing/2014/main" id="{1D4DD5E8-2B25-4F1D-BEA8-B81275AC5C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708275"/>
            <a:ext cx="354965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E3A524D0-5359-4B6B-86EF-98889BFC97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 i="1" u="sng"/>
              <a:t>TLA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0EE5DEB0-88C8-4751-A3B9-A2131F90BC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Tla so vir hrane za vsa živa bitja</a:t>
            </a:r>
          </a:p>
          <a:p>
            <a:endParaRPr lang="sl-SI" altLang="sl-SI"/>
          </a:p>
          <a:p>
            <a:r>
              <a:rPr lang="sl-SI" altLang="sl-SI"/>
              <a:t>Na kakovost tal vplivajo vremenske razmere</a:t>
            </a:r>
          </a:p>
          <a:p>
            <a:pPr>
              <a:buFontTx/>
              <a:buNone/>
            </a:pPr>
            <a:endParaRPr lang="sl-SI" altLang="sl-SI"/>
          </a:p>
          <a:p>
            <a:r>
              <a:rPr lang="sl-SI" altLang="sl-SI"/>
              <a:t>To je vpliv kroženja vode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98488ECE-593E-42AE-B682-34CED4CA8D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TLA V SLOVENIJI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BD1A0419-711A-4022-A7AF-A97EC6A024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V Sloveniji je ugotovljena povečana vsebnost kovin v okolici Celja in Jesenic</a:t>
            </a:r>
          </a:p>
          <a:p>
            <a:r>
              <a:rPr lang="sl-SI" altLang="sl-SI"/>
              <a:t>Mežiška dolina je onesnažena s svincem, cinkom in kadmijem, prav tako je svinec ob večini glavnih cest, kjer promet ni tekoč</a:t>
            </a:r>
          </a:p>
          <a:p>
            <a:r>
              <a:rPr lang="sl-SI" altLang="sl-SI"/>
              <a:t>Višje vrednosti bakra so v okolici Kopra,manj na Dravsko Ptujskem polju, Krškem polju in okolici Celja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5FE47FF5-3319-4B7F-AF80-9B0B411C5D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DRUGI ONESNAŽEVALCI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ADB1AF75-949D-48CF-B922-A96AA7049F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Hrup</a:t>
            </a:r>
          </a:p>
          <a:p>
            <a:endParaRPr lang="sl-SI" altLang="sl-SI"/>
          </a:p>
          <a:p>
            <a:r>
              <a:rPr lang="sl-SI" altLang="sl-SI"/>
              <a:t>Toplota </a:t>
            </a:r>
          </a:p>
          <a:p>
            <a:endParaRPr lang="sl-SI" altLang="sl-SI"/>
          </a:p>
          <a:p>
            <a:r>
              <a:rPr lang="sl-SI" altLang="sl-SI"/>
              <a:t>Električno in magnetno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2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B3AD3BED-FB08-448B-82C3-CC835A9FAA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HRUP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94E1DAAF-0925-48C0-8647-A9D34097A2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Hrup je posebna vrsta onesnaževanja </a:t>
            </a:r>
          </a:p>
          <a:p>
            <a:r>
              <a:rPr lang="sl-SI" altLang="sl-SI"/>
              <a:t>Je fizikalni vpliv, ki vznemirja ljudi in živali ter povzroča stres </a:t>
            </a:r>
          </a:p>
          <a:p>
            <a:r>
              <a:rPr lang="sl-SI" altLang="sl-SI"/>
              <a:t>Promet in motorji so glavni povzročitelji prevelikega hrupa v naravnem okolju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2E726B84-5E1C-49AD-A48B-59F84E5A6C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TOPLOTA 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55C2F27A-6CB5-49A7-A31D-94331026D4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557338"/>
            <a:ext cx="7416800" cy="4525962"/>
          </a:xfrm>
        </p:spPr>
        <p:txBody>
          <a:bodyPr/>
          <a:lstStyle/>
          <a:p>
            <a:r>
              <a:rPr lang="sl-SI" altLang="sl-SI"/>
              <a:t>Toplota nastaja v procesu – v industriji</a:t>
            </a:r>
          </a:p>
          <a:p>
            <a:pPr>
              <a:buFontTx/>
              <a:buChar char="-"/>
            </a:pPr>
            <a:r>
              <a:rPr lang="sl-SI" altLang="sl-SI"/>
              <a:t>V večini termoelektrarn in jedrskih elektrarnah pri proizvodnji sproščajo veliko toplote</a:t>
            </a:r>
          </a:p>
          <a:p>
            <a:pPr>
              <a:buFontTx/>
              <a:buChar char="-"/>
            </a:pPr>
            <a:r>
              <a:rPr lang="sl-SI" altLang="sl-SI"/>
              <a:t>ta spreminja vremenske razmere (več neurij, sušnih obdobij...)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8A6D0065-54F8-4EE4-90E2-140DD86DBB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 u="sng"/>
              <a:t>KAJ JE ONESNAŽEVANJE?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4FAAD62-AF16-438B-8E11-0FD328205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sl-SI" altLang="sl-SI"/>
          </a:p>
          <a:p>
            <a:pPr algn="ctr">
              <a:buFontTx/>
              <a:buNone/>
            </a:pPr>
            <a:endParaRPr lang="sl-SI" altLang="sl-SI"/>
          </a:p>
          <a:p>
            <a:pPr algn="ctr">
              <a:buFontTx/>
              <a:buNone/>
            </a:pPr>
            <a:r>
              <a:rPr lang="sl-SI" altLang="sl-SI"/>
              <a:t>Onesnaževanje je vnašanje in kopičenje škodljivih snovi v okolje.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0CBE1733-D981-4794-B925-C56FF93374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ELEKTRIČNO IN MAGNETNO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05F7ACA8-9D07-48A9-87DD-802A6E616B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Električno in magnetno onesnaževanje je manj znano</a:t>
            </a:r>
          </a:p>
          <a:p>
            <a:endParaRPr lang="sl-SI" altLang="sl-SI"/>
          </a:p>
          <a:p>
            <a:r>
              <a:rPr lang="sl-SI" altLang="sl-SI"/>
              <a:t>Mednje spadajo učinki daljnovodov, električnih napeljav in razsvetljave</a:t>
            </a:r>
          </a:p>
          <a:p>
            <a:pPr>
              <a:buFontTx/>
              <a:buNone/>
            </a:pPr>
            <a:endParaRPr lang="sl-SI" alt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650"/>
                            </p:stCondLst>
                            <p:childTnLst>
                              <p:par>
                                <p:cTn id="1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E664193C-139B-4435-B83E-7BC8287D67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PRIPOROČILA </a:t>
            </a:r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A72179C7-9E7F-49C1-B722-BFFD0884865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sl-SI" altLang="sl-SI" sz="2400"/>
              <a:t>Povečati izobraževanje in obveščanje ljudi o pomembnosti zmanjšanja onesnaževanja, </a:t>
            </a:r>
          </a:p>
          <a:p>
            <a:r>
              <a:rPr lang="sl-SI" altLang="sl-SI" sz="2400"/>
              <a:t>Skrbno ravnati z vodo</a:t>
            </a:r>
          </a:p>
          <a:p>
            <a:r>
              <a:rPr lang="sl-SI" altLang="sl-SI" sz="2400"/>
              <a:t>Odpadke zbirati, razvrščati in reciklirati</a:t>
            </a:r>
          </a:p>
          <a:p>
            <a:r>
              <a:rPr lang="sl-SI" altLang="sl-SI" sz="2400"/>
              <a:t>Urediti deponije</a:t>
            </a:r>
          </a:p>
          <a:p>
            <a:r>
              <a:rPr lang="sl-SI" altLang="sl-SI" sz="2400"/>
              <a:t>Uporabljati izdelke, ki so okolju prijazni</a:t>
            </a:r>
          </a:p>
        </p:txBody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AFDBF321-BAEA-4DED-AF85-5CB2A84FF04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sl-SI" altLang="sl-SI" sz="2400"/>
              <a:t>Čistilne naprave v vseh industrijskih objektih</a:t>
            </a:r>
          </a:p>
          <a:p>
            <a:r>
              <a:rPr lang="sl-SI" altLang="sl-SI" sz="2400"/>
              <a:t>Omejiti porabo sredstev za varstvo rastlin</a:t>
            </a:r>
          </a:p>
          <a:p>
            <a:r>
              <a:rPr lang="sl-SI" altLang="sl-SI" sz="2400"/>
              <a:t>Pravilna izbira in poraba energije</a:t>
            </a:r>
          </a:p>
          <a:p>
            <a:r>
              <a:rPr lang="sl-SI" altLang="sl-SI" sz="2400"/>
              <a:t>Uvedba visokih kazni za okoljske prekrške</a:t>
            </a:r>
          </a:p>
          <a:p>
            <a:r>
              <a:rPr lang="sl-SI" altLang="sl-SI" sz="2400"/>
              <a:t>Urediti kanalizacijske mreže in zgraditi primerne čistilne naprave</a:t>
            </a:r>
          </a:p>
          <a:p>
            <a:endParaRPr lang="sl-SI" altLang="sl-SI" sz="2400"/>
          </a:p>
          <a:p>
            <a:endParaRPr lang="sl-SI" altLang="sl-SI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1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1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4" grpId="0" build="p"/>
      <p:bldP spid="5120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F169EF88-DB8C-44E5-A118-CDA4CA3AA9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LITERATURA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3DF5F40B-0028-4F72-8914-6A3B7304B2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713788" cy="4525963"/>
          </a:xfrm>
        </p:spPr>
        <p:txBody>
          <a:bodyPr/>
          <a:lstStyle/>
          <a:p>
            <a:r>
              <a:rPr lang="sl-SI" altLang="sl-SI" sz="2400"/>
              <a:t>1. Šolski ekološki vodnik, Tehniška založba Slovenije, 2005</a:t>
            </a:r>
          </a:p>
          <a:p>
            <a:r>
              <a:rPr lang="sl-SI" altLang="sl-SI" sz="2400"/>
              <a:t>2. </a:t>
            </a:r>
            <a:r>
              <a:rPr lang="sl-SI" altLang="sl-SI" sz="2400">
                <a:solidFill>
                  <a:srgbClr val="FF9900"/>
                </a:solidFill>
                <a:hlinkClick r:id="rId2"/>
              </a:rPr>
              <a:t>http://www.arso.gov.si</a:t>
            </a:r>
            <a:endParaRPr lang="sl-SI" altLang="sl-SI" sz="2400">
              <a:solidFill>
                <a:srgbClr val="FF9900"/>
              </a:solidFill>
            </a:endParaRPr>
          </a:p>
          <a:p>
            <a:r>
              <a:rPr lang="sl-SI" altLang="sl-SI" sz="2400"/>
              <a:t>3. </a:t>
            </a:r>
            <a:r>
              <a:rPr lang="sl-SI" altLang="sl-SI" sz="2400">
                <a:hlinkClick r:id="rId3"/>
              </a:rPr>
              <a:t>http://www.gepg.si/shovprintingarticle.php?id=6</a:t>
            </a:r>
            <a:endParaRPr lang="sl-SI" altLang="sl-SI" sz="2400"/>
          </a:p>
          <a:p>
            <a:r>
              <a:rPr lang="sl-SI" altLang="sl-SI" sz="2400"/>
              <a:t>4. </a:t>
            </a:r>
            <a:r>
              <a:rPr lang="sl-SI" altLang="sl-SI" sz="2400">
                <a:hlinkClick r:id="rId4"/>
              </a:rPr>
              <a:t>http://geografija.si</a:t>
            </a:r>
            <a:endParaRPr lang="sl-SI" altLang="sl-SI" sz="2400"/>
          </a:p>
          <a:p>
            <a:r>
              <a:rPr lang="sl-SI" altLang="sl-SI" sz="2400"/>
              <a:t>5. Okolje in ekologija, Pomurska založba, 1994</a:t>
            </a:r>
          </a:p>
          <a:p>
            <a:r>
              <a:rPr lang="sl-SI" altLang="sl-SI" sz="2400"/>
              <a:t>6. Statistični letopis Republike Slovenije 2001</a:t>
            </a:r>
          </a:p>
          <a:p>
            <a:r>
              <a:rPr lang="sl-SI" altLang="sl-SI" sz="2400"/>
              <a:t>7. Okolje v Sloveniji,Poročilo o stanju okolja 2004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50"/>
                            </p:stCondLst>
                            <p:childTnLst>
                              <p:par>
                                <p:cTn id="1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700"/>
                            </p:stCondLst>
                            <p:childTnLst>
                              <p:par>
                                <p:cTn id="2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9600"/>
                            </p:stCondLst>
                            <p:childTnLst>
                              <p:par>
                                <p:cTn id="2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1150"/>
                            </p:stCondLst>
                            <p:childTnLst>
                              <p:par>
                                <p:cTn id="3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3600"/>
                            </p:stCondLst>
                            <p:childTnLst>
                              <p:par>
                                <p:cTn id="3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6150"/>
                            </p:stCondLst>
                            <p:childTnLst>
                              <p:par>
                                <p:cTn id="4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6" name="Picture 8" descr="pl">
            <a:extLst>
              <a:ext uri="{FF2B5EF4-FFF2-40B4-BE49-F238E27FC236}">
                <a16:creationId xmlns:a16="http://schemas.microsoft.com/office/drawing/2014/main" id="{C46076CF-FC6B-4945-A71A-E24150EBF6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076700"/>
            <a:ext cx="1655763" cy="127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7" name="Picture 9" descr="pil">
            <a:extLst>
              <a:ext uri="{FF2B5EF4-FFF2-40B4-BE49-F238E27FC236}">
                <a16:creationId xmlns:a16="http://schemas.microsoft.com/office/drawing/2014/main" id="{14713DA8-3DE9-44E4-B3C3-49CE55746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4292600"/>
            <a:ext cx="13684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F4DDB009-1B31-4A45-B66C-0E41D7D1EA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 u="sng"/>
              <a:t>KAJ ONESNAŽUJEMO?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5CED8E6-17A4-481C-8A6D-9926EFEF2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sl-SI" altLang="sl-SI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l-SI" altLang="sl-SI"/>
              <a:t>Vode(jezera,reke,močvirja,morja)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sl-SI" altLang="sl-SI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l-SI" altLang="sl-SI"/>
              <a:t>Tla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sl-SI" altLang="sl-SI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l-SI" altLang="sl-SI"/>
              <a:t>Zrak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sl-SI" altLang="sl-SI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l-SI" altLang="sl-SI"/>
              <a:t>Drugo(elektro, magnetno sevanje) </a:t>
            </a:r>
          </a:p>
        </p:txBody>
      </p:sp>
      <p:pic>
        <p:nvPicPr>
          <p:cNvPr id="7173" name="Picture 5" descr="bodka">
            <a:extLst>
              <a:ext uri="{FF2B5EF4-FFF2-40B4-BE49-F238E27FC236}">
                <a16:creationId xmlns:a16="http://schemas.microsoft.com/office/drawing/2014/main" id="{6D8F8D99-D648-446E-B6EE-6D3098774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44675"/>
            <a:ext cx="1800225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odp">
            <a:extLst>
              <a:ext uri="{FF2B5EF4-FFF2-40B4-BE49-F238E27FC236}">
                <a16:creationId xmlns:a16="http://schemas.microsoft.com/office/drawing/2014/main" id="{EBB141C7-7719-4546-990F-DBBD8E81F5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997200"/>
            <a:ext cx="1516062" cy="99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9" name="Picture 11" descr="dvg">
            <a:extLst>
              <a:ext uri="{FF2B5EF4-FFF2-40B4-BE49-F238E27FC236}">
                <a16:creationId xmlns:a16="http://schemas.microsoft.com/office/drawing/2014/main" id="{F98F2B42-46CE-4614-9411-57DE489A2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2997200"/>
            <a:ext cx="1392238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fdvy">
            <a:extLst>
              <a:ext uri="{FF2B5EF4-FFF2-40B4-BE49-F238E27FC236}">
                <a16:creationId xmlns:a16="http://schemas.microsoft.com/office/drawing/2014/main" id="{AACB27F4-37B1-4C8A-9BB3-985F5E26F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3068638"/>
            <a:ext cx="2509837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aa">
            <a:extLst>
              <a:ext uri="{FF2B5EF4-FFF2-40B4-BE49-F238E27FC236}">
                <a16:creationId xmlns:a16="http://schemas.microsoft.com/office/drawing/2014/main" id="{41065DF9-DBBB-4BBE-874A-DD7EC540E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4221163"/>
            <a:ext cx="143986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2" name="Picture 10" descr="D">
            <a:extLst>
              <a:ext uri="{FF2B5EF4-FFF2-40B4-BE49-F238E27FC236}">
                <a16:creationId xmlns:a16="http://schemas.microsoft.com/office/drawing/2014/main" id="{C87EA8FB-2C3B-497A-B453-1DC6C7513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3429000"/>
            <a:ext cx="1828800" cy="1223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4" name="Rectangle 2">
            <a:extLst>
              <a:ext uri="{FF2B5EF4-FFF2-40B4-BE49-F238E27FC236}">
                <a16:creationId xmlns:a16="http://schemas.microsoft.com/office/drawing/2014/main" id="{B7C00E58-23B7-43FA-B09E-696AD4C30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 i="1" u="sng"/>
              <a:t>VODA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ED6EC653-A8CD-44EE-AEFC-AE70A960CED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l-SI" altLang="sl-SI" sz="2400" b="1"/>
              <a:t>VODA JE NAJBOLJ DRAGOCENA DOBRINA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2400" b="1"/>
          </a:p>
          <a:p>
            <a:pPr>
              <a:buFont typeface="Wingdings" panose="05000000000000000000" pitchFamily="2" charset="2"/>
              <a:buChar char="§"/>
            </a:pPr>
            <a:r>
              <a:rPr lang="sl-SI" altLang="sl-SI" sz="2400" b="1"/>
              <a:t>POMEMBNA JE ZA ŽIVLJENJE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2400" b="1"/>
          </a:p>
          <a:p>
            <a:pPr>
              <a:buFont typeface="Wingdings" panose="05000000000000000000" pitchFamily="2" charset="2"/>
              <a:buChar char="§"/>
            </a:pPr>
            <a:r>
              <a:rPr lang="sl-SI" altLang="sl-SI" sz="2400" b="1"/>
              <a:t>UPORABLJAMO JO V DOMOVIH IN INDUSTRIJAH</a:t>
            </a:r>
          </a:p>
          <a:p>
            <a:pPr>
              <a:buFont typeface="Wingdings" panose="05000000000000000000" pitchFamily="2" charset="2"/>
              <a:buChar char="§"/>
            </a:pPr>
            <a:endParaRPr lang="sl-SI" altLang="sl-SI" sz="2400" b="1"/>
          </a:p>
          <a:p>
            <a:pPr>
              <a:buFont typeface="Wingdings" panose="05000000000000000000" pitchFamily="2" charset="2"/>
              <a:buChar char="§"/>
            </a:pPr>
            <a:endParaRPr lang="sl-SI" altLang="sl-SI" sz="2400" b="1"/>
          </a:p>
          <a:p>
            <a:endParaRPr lang="sl-SI" altLang="sl-SI" sz="2400"/>
          </a:p>
        </p:txBody>
      </p:sp>
      <p:pic>
        <p:nvPicPr>
          <p:cNvPr id="8201" name="Picture 9" descr="voda">
            <a:extLst>
              <a:ext uri="{FF2B5EF4-FFF2-40B4-BE49-F238E27FC236}">
                <a16:creationId xmlns:a16="http://schemas.microsoft.com/office/drawing/2014/main" id="{1915C9E4-E369-41C6-B525-B4D63DC8C8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420938"/>
            <a:ext cx="1697038" cy="127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vod">
            <a:extLst>
              <a:ext uri="{FF2B5EF4-FFF2-40B4-BE49-F238E27FC236}">
                <a16:creationId xmlns:a16="http://schemas.microsoft.com/office/drawing/2014/main" id="{9DFBB07A-61AD-45B8-BE87-60401698D85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88125" y="1412875"/>
            <a:ext cx="1684338" cy="1263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203" name="Picture 11" descr="images">
            <a:extLst>
              <a:ext uri="{FF2B5EF4-FFF2-40B4-BE49-F238E27FC236}">
                <a16:creationId xmlns:a16="http://schemas.microsoft.com/office/drawing/2014/main" id="{C3EE1E4A-5048-4CBA-910D-6915037C98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365625"/>
            <a:ext cx="1793875" cy="134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DDAE0760-4942-40F5-B24B-1F8F89DE43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3200" b="1" u="sng"/>
              <a:t>STOPNJE ONESNAŽENOSTI VODE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7460A4EB-ACC1-4A23-A774-ADB264E870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507413" cy="47847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l-SI" altLang="sl-SI" sz="2800"/>
              <a:t>1. Stopnja; NEOPOREČNA VODA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altLang="sl-SI" sz="2800"/>
              <a:t>2. stopnja; UPORABNA S KLORIRANJEM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altLang="sl-SI" sz="2800"/>
              <a:t>3. stopnja; ZA PITJE NEUPORABNA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altLang="sl-SI" sz="2800"/>
              <a:t>4. stopnja; ZELO ONESNAŽENA VODA </a:t>
            </a:r>
          </a:p>
          <a:p>
            <a:pPr>
              <a:buFont typeface="Wingdings" panose="05000000000000000000" pitchFamily="2" charset="2"/>
              <a:buChar char="Ø"/>
            </a:pPr>
            <a:endParaRPr lang="sl-SI" altLang="sl-SI" sz="2800"/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 b="1"/>
              <a:t>GLAVNI ONESNAŽEVALCI: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 -NEPOSREDNO (gospodinjske odplake)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 -POSREDNO (industrija)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 -KMETIJSKI IN DRUGI VIRI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B12BD1FA-FC15-4391-A47B-C4549D94F9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 u="sng"/>
              <a:t>VODE KOPNEGA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DC141D63-F9AE-4219-B8C7-C3FDBD2EBD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5207000" cy="5065713"/>
          </a:xfrm>
        </p:spPr>
        <p:txBody>
          <a:bodyPr/>
          <a:lstStyle/>
          <a:p>
            <a:r>
              <a:rPr lang="sl-SI" altLang="sl-SI"/>
              <a:t>Med vode kopnega štejemo(vode rek, potokov, podtalnic in jezer)</a:t>
            </a:r>
          </a:p>
          <a:p>
            <a:pPr>
              <a:buFontTx/>
              <a:buNone/>
            </a:pPr>
            <a:endParaRPr lang="sl-SI" altLang="sl-SI"/>
          </a:p>
          <a:p>
            <a:r>
              <a:rPr lang="sl-SI" altLang="sl-SI"/>
              <a:t>Podtalnica je najpomembnejši vir pitne vode saj preskrbuje preko 90% prebivalstva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CC704B2E-E422-4E15-A92A-6EE8A2026F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 u="sng"/>
              <a:t>OSNAŽEVALCI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3F38C78-B842-42A9-8A93-16EC57BB2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sl-SI" altLang="sl-SI"/>
              <a:t> Komunalne odpadne vode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/>
          </a:p>
          <a:p>
            <a:pPr>
              <a:buFont typeface="Wingdings" panose="05000000000000000000" pitchFamily="2" charset="2"/>
              <a:buNone/>
            </a:pPr>
            <a:r>
              <a:rPr lang="sl-SI" altLang="sl-SI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l-SI" altLang="sl-SI"/>
              <a:t> Industrija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/>
          </a:p>
          <a:p>
            <a:pPr>
              <a:buFont typeface="Wingdings" panose="05000000000000000000" pitchFamily="2" charset="2"/>
              <a:buNone/>
            </a:pPr>
            <a:endParaRPr lang="sl-SI" altLang="sl-SI"/>
          </a:p>
          <a:p>
            <a:pPr>
              <a:buFont typeface="Wingdings" panose="05000000000000000000" pitchFamily="2" charset="2"/>
              <a:buChar char="v"/>
            </a:pPr>
            <a:r>
              <a:rPr lang="sl-SI" altLang="sl-SI"/>
              <a:t>Kmetijski in drugi viri 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/>
          </a:p>
          <a:p>
            <a:pPr>
              <a:buFont typeface="Wingdings" panose="05000000000000000000" pitchFamily="2" charset="2"/>
              <a:buNone/>
            </a:pPr>
            <a:endParaRPr lang="sl-SI" alt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0FE86FD3-69F1-490F-BBBD-066DD1520A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MORJE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0D7474AB-9F88-4FDA-9C11-4ADD4F308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640763" cy="4525963"/>
          </a:xfrm>
        </p:spPr>
        <p:txBody>
          <a:bodyPr/>
          <a:lstStyle/>
          <a:p>
            <a:r>
              <a:rPr lang="sl-SI" altLang="sl-SI"/>
              <a:t>Morja so močno onesnažena</a:t>
            </a:r>
          </a:p>
          <a:p>
            <a:endParaRPr lang="sl-SI" altLang="sl-SI"/>
          </a:p>
          <a:p>
            <a:r>
              <a:rPr lang="sl-SI" altLang="sl-SI"/>
              <a:t>Vse snovi ki jih zavržemo na kopnem prej ali slej končajo v rekah in nato v morju</a:t>
            </a:r>
          </a:p>
          <a:p>
            <a:pPr>
              <a:buFontTx/>
              <a:buNone/>
            </a:pPr>
            <a:endParaRPr lang="sl-SI" altLang="sl-SI"/>
          </a:p>
          <a:p>
            <a:r>
              <a:rPr lang="sl-SI" altLang="sl-SI"/>
              <a:t>Na morskem dnu se kopičijo prava smetišča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FCBE95CD-18C3-4282-B1C2-859C598323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MORJE V SLOVENIJI 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4C1F2337-46FF-4BD8-A1B7-4B9ADC8DDA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Tržaški zaliv je majhen in plitev, zato je pod močnim vplivom sprememb</a:t>
            </a:r>
          </a:p>
          <a:p>
            <a:r>
              <a:rPr lang="sl-SI" altLang="sl-SI"/>
              <a:t>vplivajo pritoki rek, morski tokovi in veter</a:t>
            </a:r>
          </a:p>
          <a:p>
            <a:r>
              <a:rPr lang="sl-SI" altLang="sl-SI"/>
              <a:t>pritok reke Soče</a:t>
            </a:r>
          </a:p>
          <a:p>
            <a:r>
              <a:rPr lang="sl-SI" altLang="sl-SI"/>
              <a:t>največji onesnaževalec je komunalna odpadna voda (iz gospodinjstev) </a:t>
            </a:r>
          </a:p>
          <a:p>
            <a:r>
              <a:rPr lang="sl-SI" altLang="sl-SI"/>
              <a:t>industrija Luka Koper (pomorski promet)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sl-SI" altLang="sl-SI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sl-SI" altLang="sl-SI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662</Words>
  <Application>Microsoft Office PowerPoint</Application>
  <PresentationFormat>On-screen Show (4:3)</PresentationFormat>
  <Paragraphs>146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Wingdings</vt:lpstr>
      <vt:lpstr>Privzeti načrt</vt:lpstr>
      <vt:lpstr>PowerPoint Presentation</vt:lpstr>
      <vt:lpstr>KAJ JE ONESNAŽEVANJE?</vt:lpstr>
      <vt:lpstr>KAJ ONESNAŽUJEMO?</vt:lpstr>
      <vt:lpstr>VODA</vt:lpstr>
      <vt:lpstr>STOPNJE ONESNAŽENOSTI VODE</vt:lpstr>
      <vt:lpstr>VODE KOPNEGA</vt:lpstr>
      <vt:lpstr>OSNAŽEVALCI</vt:lpstr>
      <vt:lpstr>MORJE</vt:lpstr>
      <vt:lpstr>MORJE V SLOVENIJI </vt:lpstr>
      <vt:lpstr>ZRAK</vt:lpstr>
      <vt:lpstr>ONESNAŽEVALCI</vt:lpstr>
      <vt:lpstr>MEJNE VREDNOSTI</vt:lpstr>
      <vt:lpstr>ZRAK V SLOVENIJI</vt:lpstr>
      <vt:lpstr>OZON</vt:lpstr>
      <vt:lpstr>TLA</vt:lpstr>
      <vt:lpstr>TLA V SLOVENIJI</vt:lpstr>
      <vt:lpstr>DRUGI ONESNAŽEVALCI</vt:lpstr>
      <vt:lpstr>HRUP</vt:lpstr>
      <vt:lpstr>TOPLOTA </vt:lpstr>
      <vt:lpstr>ELEKTRIČNO IN MAGNETNO</vt:lpstr>
      <vt:lpstr>PRIPOROČILA 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2019-05-30T09:33:44Z</dcterms:created>
  <dcterms:modified xsi:type="dcterms:W3CDTF">2019-05-30T09:33:44Z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