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sldIdLst>
    <p:sldId id="256" r:id="rId2"/>
    <p:sldId id="264" r:id="rId3"/>
    <p:sldId id="257" r:id="rId4"/>
    <p:sldId id="258" r:id="rId5"/>
    <p:sldId id="265" r:id="rId6"/>
    <p:sldId id="266" r:id="rId7"/>
    <p:sldId id="267" r:id="rId8"/>
    <p:sldId id="268" r:id="rId9"/>
    <p:sldId id="281" r:id="rId10"/>
    <p:sldId id="269" r:id="rId11"/>
    <p:sldId id="270" r:id="rId12"/>
    <p:sldId id="271" r:id="rId13"/>
    <p:sldId id="272" r:id="rId14"/>
    <p:sldId id="28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79" r:id="rId23"/>
  </p:sldIdLst>
  <p:sldSz cx="9144000" cy="6858000" type="screen4x3"/>
  <p:notesSz cx="6888163" cy="96234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CCFF"/>
    <a:srgbClr val="0099FF"/>
    <a:srgbClr val="4D4D4D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83" autoAdjust="0"/>
    <p:restoredTop sz="94745" autoAdjust="0"/>
  </p:normalViewPr>
  <p:slideViewPr>
    <p:cSldViewPr>
      <p:cViewPr varScale="1">
        <p:scale>
          <a:sx n="104" d="100"/>
          <a:sy n="104" d="100"/>
        </p:scale>
        <p:origin x="1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38" name="Group 2">
            <a:extLst>
              <a:ext uri="{FF2B5EF4-FFF2-40B4-BE49-F238E27FC236}">
                <a16:creationId xmlns:a16="http://schemas.microsoft.com/office/drawing/2014/main" id="{C52FCC4E-F096-4AED-BD17-B6833945FE7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5539" name="Group 3">
              <a:extLst>
                <a:ext uri="{FF2B5EF4-FFF2-40B4-BE49-F238E27FC236}">
                  <a16:creationId xmlns:a16="http://schemas.microsoft.com/office/drawing/2014/main" id="{75CCE851-BEDD-4226-9B46-FD3AE51C487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5540" name="Freeform 4">
                <a:extLst>
                  <a:ext uri="{FF2B5EF4-FFF2-40B4-BE49-F238E27FC236}">
                    <a16:creationId xmlns:a16="http://schemas.microsoft.com/office/drawing/2014/main" id="{086043C9-6CE8-40E9-914B-AE60E74AD26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5541" name="Freeform 5">
                <a:extLst>
                  <a:ext uri="{FF2B5EF4-FFF2-40B4-BE49-F238E27FC236}">
                    <a16:creationId xmlns:a16="http://schemas.microsoft.com/office/drawing/2014/main" id="{4039D396-39D9-476B-AB74-619EB623E91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5542" name="Freeform 6">
                <a:extLst>
                  <a:ext uri="{FF2B5EF4-FFF2-40B4-BE49-F238E27FC236}">
                    <a16:creationId xmlns:a16="http://schemas.microsoft.com/office/drawing/2014/main" id="{EA74433A-6FAE-47B7-AE49-5520D142C98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5543" name="Freeform 7">
                <a:extLst>
                  <a:ext uri="{FF2B5EF4-FFF2-40B4-BE49-F238E27FC236}">
                    <a16:creationId xmlns:a16="http://schemas.microsoft.com/office/drawing/2014/main" id="{FC2C17D0-B520-48E5-B208-F3F02F61A6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5544" name="Freeform 8">
                <a:extLst>
                  <a:ext uri="{FF2B5EF4-FFF2-40B4-BE49-F238E27FC236}">
                    <a16:creationId xmlns:a16="http://schemas.microsoft.com/office/drawing/2014/main" id="{6F5BA65D-E7E3-4938-BB93-9372FECE90D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5545" name="Freeform 9">
              <a:extLst>
                <a:ext uri="{FF2B5EF4-FFF2-40B4-BE49-F238E27FC236}">
                  <a16:creationId xmlns:a16="http://schemas.microsoft.com/office/drawing/2014/main" id="{A46D4BE2-71AC-43C8-ACF9-1447FAADEDC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5546" name="Freeform 10">
              <a:extLst>
                <a:ext uri="{FF2B5EF4-FFF2-40B4-BE49-F238E27FC236}">
                  <a16:creationId xmlns:a16="http://schemas.microsoft.com/office/drawing/2014/main" id="{CA38CDC9-60AD-44F4-B856-15F0D49A01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5547" name="Rectangle 11">
            <a:extLst>
              <a:ext uri="{FF2B5EF4-FFF2-40B4-BE49-F238E27FC236}">
                <a16:creationId xmlns:a16="http://schemas.microsoft.com/office/drawing/2014/main" id="{7AAD794F-E296-4509-9A56-F498337B63F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65548" name="Rectangle 12">
            <a:extLst>
              <a:ext uri="{FF2B5EF4-FFF2-40B4-BE49-F238E27FC236}">
                <a16:creationId xmlns:a16="http://schemas.microsoft.com/office/drawing/2014/main" id="{906FE441-1C2F-44ED-8BB1-DA9FEA574697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64B0AEE3-CA72-489F-8009-975E2BC1705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44127176-BB00-48E9-A08A-5239394125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68DC7F57-52D1-4D30-82AB-DCB111F945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44B8D6-FF23-4737-8F14-A46178BDD2B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741B5-C631-4D48-BA1E-DFEAC649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31A0-4693-488D-937A-A8EC18994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F7D30-3B34-4008-B30E-B09AD51A3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E46EB-938C-404E-9950-F5114EAD6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35E0F7-2B81-45C7-B1C7-68373DBA11E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36959-BEAC-49FF-8D18-34FD19E7429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9687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A0ED1-1D26-4224-A2A8-3100E0F7C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B197A-9F32-4EEB-B781-B28A7B94F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A2EB7-C4A2-45A2-8F73-139AB49E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7F111B-24EF-4078-BA43-B9F72C440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B93F57-1034-47AF-8A2E-7E9C7FCAD44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C46A-C7B9-47B3-9FB9-D805643539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5915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ADE1D-1807-4EC9-B5A9-536124F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DA53E-7D80-42FB-A7AB-5AF947AD657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C1D0AEAA-ECA0-413F-8AED-53909E481CAC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B4EEF-85D6-44EB-9CE9-72B1B2F37F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B7D39-AD92-40A0-A436-7E7595F3AB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5BE76E-3296-4F7E-8B8E-CB74D23243D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AB966F9-DA90-43C5-B22B-61ABAE44CD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6805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16F62-1865-46FA-89E9-0F7E7047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999CF-F918-4314-8A07-18CFEBF47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EB05D-C034-4C27-9EE7-C266141C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45DDF1-B54B-42BE-8909-306C713B8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2EB171-7F85-40EA-8C4B-95EF6C7FA47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46979-5B89-4D0E-AD5C-0D2B2F5FB97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4254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657E-44BC-4806-8195-199E8E27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22896-CC88-4D37-A157-4EA3CCD6D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1C90F-73EC-45F8-A5F9-E4E6734A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870BD-D318-49BF-8D1C-4FA6C8304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BAEE19-DE34-4498-B51E-1D839775637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28E4D-954F-4907-B59D-2AD3C293B43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1978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99A7-9B0F-4E41-B6E2-C7932C0A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CD5EF-67DC-44B4-B7C2-23B81ED57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6B5CB-4C6B-4E3B-9339-3F29BCAAC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0BE019-872D-4F5C-98F4-63038A4F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7E8DA2-0EEF-4ADA-9A24-98537F5016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3838E-B40C-4442-8E18-3DB041802A1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559B89F-DEDC-4486-A07C-FA214D3FA5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003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A9448-9F66-4F06-ADD9-6A75805E5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EC02DF-8B35-4D3F-A280-52848157C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8B854-30E9-4579-B3C7-11F819B3F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10F0C-37E7-4C74-A548-7A2CE1689C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C4F6C-013B-4453-8AC8-0301370463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77AB9D-C34E-4DAC-80F8-A6DA03006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4097DED-92F7-428A-8F2D-67BCE67BAB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6AAB2D-7B10-4924-9AB1-5195DA16EE6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80AC123-AC27-48FC-B308-84EB30A2A1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8054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F147-A11D-43B3-8D4F-1EBD8AA8C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788BFF-FCD4-46C5-B1FF-EE1136692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7BF654-2F7E-4ECA-BB58-F058A905A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857E5E-92DB-4B73-B48C-850D5301E72B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CD4B8-B953-4247-AFF0-BCC855B7852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08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15FD7-9E4D-483C-83DC-424F047A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85D721-5363-4E0F-8B64-2BDE201B6A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9BE824-D6B9-4678-8218-D30C8E67ACB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2EBEA-419B-4CD6-9071-76863A998B1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114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2CA-242B-4612-8BA1-1A69F9ED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A598B-B19B-4F0B-A66E-AB315F641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04EB3-C152-49C1-861E-F3B28CC54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F7752-9699-46B3-A168-D652D4B5B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9FF4A-1447-4EFB-BC8B-681C28FFB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8B5472-8DAF-44E2-A53C-B36C55E95B1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D874B1E-93F5-469F-88A6-BFA6CF4FD30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250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D650-C0DD-4320-A293-9E0FB3A6E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ED9C46-FCC9-4FB4-9902-5D7D2CEB15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DF498C-F44F-467E-BB66-1768702B4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9D0803-FF53-49A3-948C-7775F762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BCF792-F1F8-4C27-831C-A3F1A2A1E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E59FA0-3460-45E6-945F-BBB1D0AD363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ECDA5EF-E0C9-4369-8F52-64B1A19E151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153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0F899B55-0CAD-46EF-BC47-54CE0A7535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1DC12E21-E67F-4D71-8E3C-37A12E368A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943103D-7FED-4818-AFE2-500FC1A1D66F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64516" name="Group 4">
            <a:extLst>
              <a:ext uri="{FF2B5EF4-FFF2-40B4-BE49-F238E27FC236}">
                <a16:creationId xmlns:a16="http://schemas.microsoft.com/office/drawing/2014/main" id="{8507F1B5-AB01-43FD-987B-311BF08D421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64517" name="Group 5">
              <a:extLst>
                <a:ext uri="{FF2B5EF4-FFF2-40B4-BE49-F238E27FC236}">
                  <a16:creationId xmlns:a16="http://schemas.microsoft.com/office/drawing/2014/main" id="{792909EE-7388-408B-9E39-807203F0D9B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4518" name="Freeform 6">
                <a:extLst>
                  <a:ext uri="{FF2B5EF4-FFF2-40B4-BE49-F238E27FC236}">
                    <a16:creationId xmlns:a16="http://schemas.microsoft.com/office/drawing/2014/main" id="{F154E8AB-4191-4F77-A8BC-33407BF3B3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4519" name="Freeform 7">
                <a:extLst>
                  <a:ext uri="{FF2B5EF4-FFF2-40B4-BE49-F238E27FC236}">
                    <a16:creationId xmlns:a16="http://schemas.microsoft.com/office/drawing/2014/main" id="{A7DF486E-B2E7-41CD-86CC-17BFD1C9183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4520" name="Freeform 8">
                <a:extLst>
                  <a:ext uri="{FF2B5EF4-FFF2-40B4-BE49-F238E27FC236}">
                    <a16:creationId xmlns:a16="http://schemas.microsoft.com/office/drawing/2014/main" id="{F70BBB75-0EB6-4BEE-9111-1A6966A0198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4521" name="Freeform 9">
                <a:extLst>
                  <a:ext uri="{FF2B5EF4-FFF2-40B4-BE49-F238E27FC236}">
                    <a16:creationId xmlns:a16="http://schemas.microsoft.com/office/drawing/2014/main" id="{C483509C-44A7-49AA-87B7-2BF668BF8FE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  <p:sp>
            <p:nvSpPr>
              <p:cNvPr id="64522" name="Freeform 10">
                <a:extLst>
                  <a:ext uri="{FF2B5EF4-FFF2-40B4-BE49-F238E27FC236}">
                    <a16:creationId xmlns:a16="http://schemas.microsoft.com/office/drawing/2014/main" id="{9AFC0B74-F6F8-4898-A52E-4EED99FA4B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l-SI"/>
              </a:p>
            </p:txBody>
          </p:sp>
        </p:grpSp>
        <p:sp>
          <p:nvSpPr>
            <p:cNvPr id="64523" name="Freeform 11">
              <a:extLst>
                <a:ext uri="{FF2B5EF4-FFF2-40B4-BE49-F238E27FC236}">
                  <a16:creationId xmlns:a16="http://schemas.microsoft.com/office/drawing/2014/main" id="{AF505827-089B-4FAD-846F-5EC9C4FE615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4524" name="Freeform 12">
              <a:extLst>
                <a:ext uri="{FF2B5EF4-FFF2-40B4-BE49-F238E27FC236}">
                  <a16:creationId xmlns:a16="http://schemas.microsoft.com/office/drawing/2014/main" id="{F1F57199-08EF-451B-8C36-DB6871C9AAC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4525" name="Rectangle 13">
            <a:extLst>
              <a:ext uri="{FF2B5EF4-FFF2-40B4-BE49-F238E27FC236}">
                <a16:creationId xmlns:a16="http://schemas.microsoft.com/office/drawing/2014/main" id="{1FEB8485-C167-4666-B1CA-E6A90DFD31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4526" name="Rectangle 14">
            <a:extLst>
              <a:ext uri="{FF2B5EF4-FFF2-40B4-BE49-F238E27FC236}">
                <a16:creationId xmlns:a16="http://schemas.microsoft.com/office/drawing/2014/main" id="{16593556-A76A-44CD-BE2F-C33D093213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endParaRPr lang="sl-SI" altLang="sl-SI"/>
          </a:p>
        </p:txBody>
      </p:sp>
      <p:sp>
        <p:nvSpPr>
          <p:cNvPr id="64527" name="Rectangle 15">
            <a:extLst>
              <a:ext uri="{FF2B5EF4-FFF2-40B4-BE49-F238E27FC236}">
                <a16:creationId xmlns:a16="http://schemas.microsoft.com/office/drawing/2014/main" id="{6CC60E00-662C-4A0D-8619-FDB729E11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pg.si/shovprintingarticle.php?id=6" TargetMode="External"/><Relationship Id="rId2" Type="http://schemas.openxmlformats.org/officeDocument/2006/relationships/hyperlink" Target="http://www.arso.gov.s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eografija.s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D31EBD4-08B2-4B8D-8D39-E63E97C846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33375"/>
            <a:ext cx="9144000" cy="6524625"/>
          </a:xfrm>
        </p:spPr>
        <p:txBody>
          <a:bodyPr/>
          <a:lstStyle/>
          <a:p>
            <a:endParaRPr lang="sl-SI" altLang="sl-SI" sz="4800" b="1" i="1" u="sng"/>
          </a:p>
          <a:p>
            <a:r>
              <a:rPr lang="sl-SI" altLang="sl-SI" sz="4800" b="1" i="1" u="sng">
                <a:solidFill>
                  <a:srgbClr val="4D4D4D"/>
                </a:solidFill>
              </a:rPr>
              <a:t>ONESNAŽEVANJE       OKOLJA V SLOVENIJI</a:t>
            </a:r>
          </a:p>
          <a:p>
            <a:r>
              <a:rPr lang="sl-SI" altLang="sl-SI" b="1"/>
              <a:t>                                                </a:t>
            </a:r>
          </a:p>
          <a:p>
            <a:endParaRPr lang="sl-SI" altLang="sl-SI" b="1"/>
          </a:p>
          <a:p>
            <a:endParaRPr lang="sl-SI" altLang="sl-SI" b="1"/>
          </a:p>
          <a:p>
            <a:endParaRPr lang="sl-SI" altLang="sl-SI" b="1"/>
          </a:p>
          <a:p>
            <a:endParaRPr lang="sl-SI" altLang="sl-SI" b="1"/>
          </a:p>
          <a:p>
            <a:endParaRPr lang="sl-SI" altLang="sl-SI" b="1"/>
          </a:p>
          <a:p>
            <a:r>
              <a:rPr lang="sl-SI" altLang="sl-SI" b="1"/>
              <a:t>                                                                             </a:t>
            </a:r>
            <a:endParaRPr lang="sl-SI" altLang="sl-SI" sz="2400" b="1"/>
          </a:p>
        </p:txBody>
      </p:sp>
      <p:pic>
        <p:nvPicPr>
          <p:cNvPr id="2053" name="Picture 5" descr="ahgf">
            <a:extLst>
              <a:ext uri="{FF2B5EF4-FFF2-40B4-BE49-F238E27FC236}">
                <a16:creationId xmlns:a16="http://schemas.microsoft.com/office/drawing/2014/main" id="{25113BCA-58B8-4A76-9F7C-9FFF9D57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500438"/>
            <a:ext cx="1900237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one">
            <a:extLst>
              <a:ext uri="{FF2B5EF4-FFF2-40B4-BE49-F238E27FC236}">
                <a16:creationId xmlns:a16="http://schemas.microsoft.com/office/drawing/2014/main" id="{00F316B6-C5CD-404C-967D-121052350167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4437063"/>
            <a:ext cx="2022475" cy="134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54" name="Picture 6" descr="av">
            <a:extLst>
              <a:ext uri="{FF2B5EF4-FFF2-40B4-BE49-F238E27FC236}">
                <a16:creationId xmlns:a16="http://schemas.microsoft.com/office/drawing/2014/main" id="{41564D16-A59C-4A1F-BBC3-B13F01E1F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005263"/>
            <a:ext cx="2157412" cy="15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989ACCA-6531-45B0-BF96-17CB0843EEF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i="1" u="sng"/>
              <a:t>ZRAK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29E7578-1E9F-4ABB-AB0A-3D02C034A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288" y="1600200"/>
            <a:ext cx="8823325" cy="4525963"/>
          </a:xfrm>
        </p:spPr>
        <p:txBody>
          <a:bodyPr/>
          <a:lstStyle/>
          <a:p>
            <a:r>
              <a:rPr lang="sl-SI" altLang="sl-SI"/>
              <a:t>Zemeljski zračni plašč delimo na tri plasti:</a:t>
            </a:r>
          </a:p>
          <a:p>
            <a:pPr>
              <a:buFontTx/>
              <a:buChar char="-"/>
            </a:pPr>
            <a:r>
              <a:rPr lang="sl-SI" altLang="sl-SI" sz="2800"/>
              <a:t>Troposfero(sega do 12 km nad zemeljsko površino)</a:t>
            </a:r>
          </a:p>
          <a:p>
            <a:pPr>
              <a:buFontTx/>
              <a:buChar char="-"/>
            </a:pPr>
            <a:r>
              <a:rPr lang="sl-SI" altLang="sl-SI" sz="2800"/>
              <a:t>Stratosfero(sega od 12 do 50 km)</a:t>
            </a:r>
          </a:p>
          <a:p>
            <a:pPr>
              <a:buFontTx/>
              <a:buChar char="-"/>
            </a:pPr>
            <a:r>
              <a:rPr lang="sl-SI" altLang="sl-SI" sz="2800"/>
              <a:t>Ionosfero(od 50 km dalje)</a:t>
            </a:r>
          </a:p>
          <a:p>
            <a:pPr>
              <a:buClr>
                <a:schemeClr val="tx1"/>
              </a:buClr>
            </a:pPr>
            <a:r>
              <a:rPr lang="sl-SI" altLang="sl-SI" sz="2800"/>
              <a:t>Vse tri plasti skupaj imenujemo atmosfero</a:t>
            </a:r>
          </a:p>
        </p:txBody>
      </p:sp>
      <p:pic>
        <p:nvPicPr>
          <p:cNvPr id="39940" name="Picture 4" descr="promet">
            <a:extLst>
              <a:ext uri="{FF2B5EF4-FFF2-40B4-BE49-F238E27FC236}">
                <a16:creationId xmlns:a16="http://schemas.microsoft.com/office/drawing/2014/main" id="{F9C80C53-6BEA-4A68-A509-9D1249FB8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389438"/>
            <a:ext cx="3527425" cy="2468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6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0" presetID="1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  <p:bldP spid="39939" grpId="1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19C0ED6-5B12-4517-8DD6-6CBF6B23F72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ONESNAŽEVALCI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E6570EB-EB3E-4DFA-9716-9BA119F16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4825" y="1655763"/>
            <a:ext cx="7704138" cy="4465637"/>
          </a:xfrm>
        </p:spPr>
        <p:txBody>
          <a:bodyPr/>
          <a:lstStyle/>
          <a:p>
            <a:r>
              <a:rPr lang="sl-SI" altLang="sl-SI"/>
              <a:t>Onesnaževalci so(gospodinjstva in industrije), ki odvajajo v zrak žveplov dioksid, dušikov oksid in razne druge pline</a:t>
            </a:r>
          </a:p>
        </p:txBody>
      </p:sp>
      <p:pic>
        <p:nvPicPr>
          <p:cNvPr id="40964" name="Picture 4" descr="Onesnazevanje_avtomobili_iStock">
            <a:extLst>
              <a:ext uri="{FF2B5EF4-FFF2-40B4-BE49-F238E27FC236}">
                <a16:creationId xmlns:a16="http://schemas.microsoft.com/office/drawing/2014/main" id="{371E1500-5963-44E9-A0D8-D379190FF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213100"/>
            <a:ext cx="5256213" cy="346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FD86F98-D763-45C8-9510-9199418BD2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MEJNE VREDNOSTI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59C8D9D1-806F-4586-ACCB-4CAA90D29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496300" cy="4525963"/>
          </a:xfrm>
        </p:spPr>
        <p:txBody>
          <a:bodyPr/>
          <a:lstStyle/>
          <a:p>
            <a:r>
              <a:rPr lang="sl-SI" altLang="sl-SI"/>
              <a:t>Onesnaženost merimo z mejnimi vrednostmi, ki jih je določila Svetovna zdravstvena organizacija </a:t>
            </a:r>
          </a:p>
          <a:p>
            <a:endParaRPr lang="sl-SI" altLang="sl-SI"/>
          </a:p>
          <a:p>
            <a:endParaRPr lang="sl-SI" altLang="sl-SI"/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endParaRPr lang="sl-SI" altLang="sl-SI"/>
          </a:p>
          <a:p>
            <a:endParaRPr lang="sl-SI" altLang="sl-SI"/>
          </a:p>
          <a:p>
            <a:r>
              <a:rPr lang="sl-SI" altLang="sl-SI" sz="2000"/>
              <a:t>Tabela 1: Pregled mejnih, alarmnih in dopustnih vrednosti koncentracij</a:t>
            </a:r>
          </a:p>
        </p:txBody>
      </p:sp>
      <p:pic>
        <p:nvPicPr>
          <p:cNvPr id="41988" name="Picture 4" descr="SLIKA">
            <a:extLst>
              <a:ext uri="{FF2B5EF4-FFF2-40B4-BE49-F238E27FC236}">
                <a16:creationId xmlns:a16="http://schemas.microsoft.com/office/drawing/2014/main" id="{A6003504-439E-4EF6-BE29-7CD3C1E99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997200"/>
            <a:ext cx="5514975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36012366-DDCE-4E40-80E1-2A474A01A89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ZRAK V SLOVENIJI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02C73FAC-9EED-4719-B326-910C3A2DF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Na kakovost zraka v Sloveniji največ vplivajo emisije snovi v državi</a:t>
            </a:r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/>
          </a:p>
          <a:p>
            <a:pPr>
              <a:lnSpc>
                <a:spcPct val="90000"/>
              </a:lnSpc>
            </a:pPr>
            <a:endParaRPr lang="sl-SI" altLang="sl-SI" sz="2000"/>
          </a:p>
          <a:p>
            <a:pPr>
              <a:lnSpc>
                <a:spcPct val="90000"/>
              </a:lnSpc>
            </a:pPr>
            <a:r>
              <a:rPr lang="sl-SI" altLang="sl-SI" sz="2000"/>
              <a:t>Slika 2: Pregled povprečne dnevne koncentracije SO2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 sz="2000"/>
          </a:p>
        </p:txBody>
      </p:sp>
      <p:pic>
        <p:nvPicPr>
          <p:cNvPr id="43012" name="Picture 4" descr="SLIKA2">
            <a:extLst>
              <a:ext uri="{FF2B5EF4-FFF2-40B4-BE49-F238E27FC236}">
                <a16:creationId xmlns:a16="http://schemas.microsoft.com/office/drawing/2014/main" id="{5E598347-E700-43F8-9058-21B9822ED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852738"/>
            <a:ext cx="5292725" cy="252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0602A75-E5F9-49C8-9E4F-682215FF496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OZON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E628687-71FE-4D8C-9589-5C20280C3F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plini povzročajo segrevanje ozračja</a:t>
            </a:r>
          </a:p>
          <a:p>
            <a:pPr>
              <a:lnSpc>
                <a:spcPct val="90000"/>
              </a:lnSpc>
            </a:pPr>
            <a:r>
              <a:rPr lang="sl-SI" altLang="sl-SI"/>
              <a:t>ozon nas ščiti pred UV sevanjem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600"/>
              <a:t>Temno zelena barva je območje, kjer je zaščitna ozonska plast  10 do 15 % tanjša kot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1600"/>
              <a:t> povprečje</a:t>
            </a: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77A89493-416F-4BDE-89FA-429B706B6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708275"/>
            <a:ext cx="35496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3778603-BAEE-4691-AF4F-40BB540BE76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i="1" u="sng"/>
              <a:t>TLA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9B76C8D-4747-4C42-A4B3-817EFD81F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Tla so vir hrane za vsa živa bitja</a:t>
            </a:r>
          </a:p>
          <a:p>
            <a:endParaRPr lang="sl-SI" altLang="sl-SI"/>
          </a:p>
          <a:p>
            <a:r>
              <a:rPr lang="sl-SI" altLang="sl-SI"/>
              <a:t>Na kakovost tal vplivajo vremenske razmere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To je vpliv kroženja vode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B9E31AC-FF65-4363-B498-C9EE7A29720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TLA V SLOVENIJI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907123AC-4F3D-4CA9-9F35-CD01D892CA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 Sloveniji je ugotovljena povečana vsebnost kovin v okolici Celja in Jesenic</a:t>
            </a:r>
          </a:p>
          <a:p>
            <a:r>
              <a:rPr lang="sl-SI" altLang="sl-SI"/>
              <a:t>Mežiška dolina je onesnažena s svincem, cinkom in kadmijem, prav tako je svinec ob večini glavnih cest, kjer promet ni tekoč</a:t>
            </a:r>
          </a:p>
          <a:p>
            <a:r>
              <a:rPr lang="sl-SI" altLang="sl-SI"/>
              <a:t>Višje vrednosti bakra so v okolici Kopra,manj na Dravsko Ptujskem polju, Krškem polju in okolici Celja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4218282-53C5-4729-BD58-24624A3C567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DRUGI ONESNAŽEVALCI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CA78224A-2776-4EEC-BDEB-723C0E39E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Hrup</a:t>
            </a:r>
          </a:p>
          <a:p>
            <a:endParaRPr lang="sl-SI" altLang="sl-SI"/>
          </a:p>
          <a:p>
            <a:r>
              <a:rPr lang="sl-SI" altLang="sl-SI"/>
              <a:t>Toplota </a:t>
            </a:r>
          </a:p>
          <a:p>
            <a:endParaRPr lang="sl-SI" altLang="sl-SI"/>
          </a:p>
          <a:p>
            <a:r>
              <a:rPr lang="sl-SI" altLang="sl-SI"/>
              <a:t>Električno in magnetno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976428AA-9C7C-460A-9B64-232EDC4396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HRUP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57C18EA9-8EE7-4AC9-AA59-2E4BB6460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Hrup je posebna vrsta onesnaževanja </a:t>
            </a:r>
          </a:p>
          <a:p>
            <a:r>
              <a:rPr lang="sl-SI" altLang="sl-SI"/>
              <a:t>Je fizikalni vpliv, ki vznemirja ljudi in živali ter povzroča stres </a:t>
            </a:r>
          </a:p>
          <a:p>
            <a:r>
              <a:rPr lang="sl-SI" altLang="sl-SI"/>
              <a:t>Promet in motorji so glavni povzročitelji prevelikega hrupa v naravnem okolju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0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FEA56D53-3F1C-45F9-BC3A-E5BCC976CCE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TOPLOTA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D1B6F4F7-4A16-436C-B2C6-3F3C5E304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7416800" cy="4525962"/>
          </a:xfrm>
        </p:spPr>
        <p:txBody>
          <a:bodyPr/>
          <a:lstStyle/>
          <a:p>
            <a:r>
              <a:rPr lang="sl-SI" altLang="sl-SI"/>
              <a:t>Toplota nastaja v procesu – v industriji</a:t>
            </a:r>
          </a:p>
          <a:p>
            <a:pPr>
              <a:buFontTx/>
              <a:buChar char="-"/>
            </a:pPr>
            <a:r>
              <a:rPr lang="sl-SI" altLang="sl-SI"/>
              <a:t>V večini termoelektrarn in jedrskih elektrarnah pri proizvodnji sproščajo veliko toplote</a:t>
            </a:r>
          </a:p>
          <a:p>
            <a:pPr>
              <a:buFontTx/>
              <a:buChar char="-"/>
            </a:pPr>
            <a:r>
              <a:rPr lang="sl-SI" altLang="sl-SI"/>
              <a:t>ta spreminja vremenske razmere (več neurij, sušnih obdobij...)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A0C0F24-05FD-493E-8A74-69B28E7363B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u="sng"/>
              <a:t>KAJ JE ONESNAŽEVANJE?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8A4E496-C769-4CE8-AA17-C90CD32562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sl-SI" altLang="sl-SI"/>
              <a:t>Onesnaževanje je vnašanje in kopičenje škodljivih snovi v okolje.</a:t>
            </a:r>
          </a:p>
        </p:txBody>
      </p:sp>
      <p:pic>
        <p:nvPicPr>
          <p:cNvPr id="32772" name="Picture 4" descr="image087">
            <a:extLst>
              <a:ext uri="{FF2B5EF4-FFF2-40B4-BE49-F238E27FC236}">
                <a16:creationId xmlns:a16="http://schemas.microsoft.com/office/drawing/2014/main" id="{8B1D2AA0-0D24-4988-81E8-A1F603758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697163"/>
            <a:ext cx="5256213" cy="416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6EA3BF2-54F5-4BA5-B6E6-B979D00896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ELEKTRIČNO IN MAGNETNO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840432A1-1FE3-4352-8201-918F7643F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Električno in magnetno onesnaževanje je manj znano</a:t>
            </a:r>
          </a:p>
          <a:p>
            <a:endParaRPr lang="sl-SI" altLang="sl-SI"/>
          </a:p>
          <a:p>
            <a:r>
              <a:rPr lang="sl-SI" altLang="sl-SI"/>
              <a:t>Mednje spadajo učinki daljnovodov, električnih napeljav in razsvetljave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3B189300-5855-427F-900F-17B1B68FE62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PRIPOROČILA 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F1EF1ABE-841A-4233-BEF1-58966344DA0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altLang="sl-SI" sz="2400"/>
              <a:t>Povečati izobraževanje in obveščanje ljudi o pomembnosti zmanjšanja onesnaževanja, </a:t>
            </a:r>
          </a:p>
          <a:p>
            <a:r>
              <a:rPr lang="sl-SI" altLang="sl-SI" sz="2400"/>
              <a:t>Skrbno ravnati z vodo</a:t>
            </a:r>
          </a:p>
          <a:p>
            <a:r>
              <a:rPr lang="sl-SI" altLang="sl-SI" sz="2400"/>
              <a:t>Odpadke zbirati, razvrščati in reciklirati</a:t>
            </a:r>
          </a:p>
          <a:p>
            <a:r>
              <a:rPr lang="sl-SI" altLang="sl-SI" sz="2400"/>
              <a:t>Urediti deponije</a:t>
            </a:r>
          </a:p>
          <a:p>
            <a:r>
              <a:rPr lang="sl-SI" altLang="sl-SI" sz="2400"/>
              <a:t>Uporabljati izdelke, ki so okolju prijazni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EACD45C8-B28D-4877-87EA-DB11E0F84E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altLang="sl-SI" sz="2400"/>
              <a:t>Čistilne naprave v vseh industrijskih objektih</a:t>
            </a:r>
          </a:p>
          <a:p>
            <a:r>
              <a:rPr lang="sl-SI" altLang="sl-SI" sz="2400"/>
              <a:t>Omejiti porabo sredstev za varstvo rastlin</a:t>
            </a:r>
          </a:p>
          <a:p>
            <a:r>
              <a:rPr lang="sl-SI" altLang="sl-SI" sz="2400"/>
              <a:t>Pravilna izbira in poraba energije</a:t>
            </a:r>
          </a:p>
          <a:p>
            <a:r>
              <a:rPr lang="sl-SI" altLang="sl-SI" sz="2400"/>
              <a:t>Uvedba visokih kazni za okoljske prekrške</a:t>
            </a:r>
          </a:p>
          <a:p>
            <a:r>
              <a:rPr lang="sl-SI" altLang="sl-SI" sz="2400"/>
              <a:t>Urediti kanalizacijske mreže in zgraditi primerne čistilne naprave</a:t>
            </a:r>
          </a:p>
          <a:p>
            <a:endParaRPr lang="sl-SI" altLang="sl-SI" sz="2400"/>
          </a:p>
          <a:p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1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1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  <p:bldP spid="5120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3939C2BE-8E43-4825-932B-B6AF9928983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LITERATURA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79BB525-511C-4C1A-B6A3-62E2B404F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endParaRPr lang="sl-SI" altLang="sl-SI" sz="2400"/>
          </a:p>
          <a:p>
            <a:r>
              <a:rPr lang="sl-SI" altLang="sl-SI" sz="2400"/>
              <a:t>1. </a:t>
            </a:r>
            <a:r>
              <a:rPr lang="sl-SI" altLang="sl-SI" sz="2400">
                <a:solidFill>
                  <a:srgbClr val="FF9900"/>
                </a:solidFill>
                <a:hlinkClick r:id="rId2"/>
              </a:rPr>
              <a:t>http://www.arso.gov.si</a:t>
            </a:r>
            <a:endParaRPr lang="sl-SI" altLang="sl-SI" sz="2400">
              <a:solidFill>
                <a:srgbClr val="FF9900"/>
              </a:solidFill>
            </a:endParaRPr>
          </a:p>
          <a:p>
            <a:r>
              <a:rPr lang="sl-SI" altLang="sl-SI" sz="2400"/>
              <a:t>2. </a:t>
            </a:r>
            <a:r>
              <a:rPr lang="sl-SI" altLang="sl-SI" sz="2400">
                <a:hlinkClick r:id="rId3"/>
              </a:rPr>
              <a:t>http://www.gepg.si/shovprintingarticle.php?id=6</a:t>
            </a:r>
            <a:endParaRPr lang="sl-SI" altLang="sl-SI" sz="2400"/>
          </a:p>
          <a:p>
            <a:r>
              <a:rPr lang="sl-SI" altLang="sl-SI" sz="2400"/>
              <a:t>3. </a:t>
            </a:r>
            <a:r>
              <a:rPr lang="sl-SI" altLang="sl-SI" sz="2400">
                <a:hlinkClick r:id="rId4"/>
              </a:rPr>
              <a:t>http://geografija.si</a:t>
            </a:r>
            <a:endParaRPr lang="sl-SI" altLang="sl-SI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65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pl">
            <a:extLst>
              <a:ext uri="{FF2B5EF4-FFF2-40B4-BE49-F238E27FC236}">
                <a16:creationId xmlns:a16="http://schemas.microsoft.com/office/drawing/2014/main" id="{DC8A7D04-3283-4479-A71E-DCEA925A2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76700"/>
            <a:ext cx="1655763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pil">
            <a:extLst>
              <a:ext uri="{FF2B5EF4-FFF2-40B4-BE49-F238E27FC236}">
                <a16:creationId xmlns:a16="http://schemas.microsoft.com/office/drawing/2014/main" id="{2A60B3BE-448A-4A45-8D07-26880F047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292600"/>
            <a:ext cx="13684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F9DC6474-BF75-428D-9B42-71149B994C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u="sng"/>
              <a:t>KAJ ONESNAŽUJEMO?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E11F63E-A578-49E0-96A6-6514E02999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Vode(jezera,reke,močvirja,morja)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Tla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Zrak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/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/>
              <a:t>Drugo(elektro, magnetno sevanje) </a:t>
            </a:r>
          </a:p>
        </p:txBody>
      </p:sp>
      <p:pic>
        <p:nvPicPr>
          <p:cNvPr id="7173" name="Picture 5" descr="bodka">
            <a:extLst>
              <a:ext uri="{FF2B5EF4-FFF2-40B4-BE49-F238E27FC236}">
                <a16:creationId xmlns:a16="http://schemas.microsoft.com/office/drawing/2014/main" id="{A66360B1-B953-4D82-A307-B0A8B543D6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44675"/>
            <a:ext cx="180022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odp">
            <a:extLst>
              <a:ext uri="{FF2B5EF4-FFF2-40B4-BE49-F238E27FC236}">
                <a16:creationId xmlns:a16="http://schemas.microsoft.com/office/drawing/2014/main" id="{E64FD2D8-5B94-4860-9771-FECB46C0B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2997200"/>
            <a:ext cx="1516062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dvg">
            <a:extLst>
              <a:ext uri="{FF2B5EF4-FFF2-40B4-BE49-F238E27FC236}">
                <a16:creationId xmlns:a16="http://schemas.microsoft.com/office/drawing/2014/main" id="{4A1C7331-9E78-4848-BEC9-EF2EBDB58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2997200"/>
            <a:ext cx="1392238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fdvy">
            <a:extLst>
              <a:ext uri="{FF2B5EF4-FFF2-40B4-BE49-F238E27FC236}">
                <a16:creationId xmlns:a16="http://schemas.microsoft.com/office/drawing/2014/main" id="{DEE347F5-0D8A-40FF-93D9-8CAAF7B56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068638"/>
            <a:ext cx="2509837" cy="636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aa">
            <a:extLst>
              <a:ext uri="{FF2B5EF4-FFF2-40B4-BE49-F238E27FC236}">
                <a16:creationId xmlns:a16="http://schemas.microsoft.com/office/drawing/2014/main" id="{965E84C6-9D82-4E30-88FA-8F954A3D3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4221163"/>
            <a:ext cx="143986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D">
            <a:extLst>
              <a:ext uri="{FF2B5EF4-FFF2-40B4-BE49-F238E27FC236}">
                <a16:creationId xmlns:a16="http://schemas.microsoft.com/office/drawing/2014/main" id="{1CF6EFC6-0F35-4A6C-8838-27711C5C7B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429000"/>
            <a:ext cx="1828800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A73EDD7C-B074-4062-BB36-C7633EBBD28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i="1" u="sng"/>
              <a:t>VODA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FB52EB78-CD84-4934-80CC-CFBD61E34E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l-SI" altLang="sl-SI" sz="2400" b="1"/>
              <a:t>VODA JE NAJBOLJ DRAGOCENA DOBRINA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l-SI" altLang="sl-SI" sz="2400" b="1"/>
              <a:t>POMEMBNA JE ZA ŽIVLJENJE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 sz="2400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l-SI" altLang="sl-SI" sz="2400" b="1"/>
              <a:t>UPORABLJAMO JO V DOMOVIH IN INDUSTRIJAH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sl-SI" altLang="sl-SI" sz="2400" b="1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sl-SI" altLang="sl-SI" sz="2400" b="1"/>
          </a:p>
          <a:p>
            <a:endParaRPr lang="sl-SI" altLang="sl-SI" sz="2400"/>
          </a:p>
        </p:txBody>
      </p:sp>
      <p:pic>
        <p:nvPicPr>
          <p:cNvPr id="8201" name="Picture 9" descr="voda">
            <a:extLst>
              <a:ext uri="{FF2B5EF4-FFF2-40B4-BE49-F238E27FC236}">
                <a16:creationId xmlns:a16="http://schemas.microsoft.com/office/drawing/2014/main" id="{131041D0-3B4B-4CC1-9FFC-C04D48CFC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420938"/>
            <a:ext cx="1697038" cy="127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vod">
            <a:extLst>
              <a:ext uri="{FF2B5EF4-FFF2-40B4-BE49-F238E27FC236}">
                <a16:creationId xmlns:a16="http://schemas.microsoft.com/office/drawing/2014/main" id="{5457BF60-D728-446A-8831-DFE91748E2A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1412875"/>
            <a:ext cx="1684338" cy="1263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3" name="Picture 11" descr="images">
            <a:extLst>
              <a:ext uri="{FF2B5EF4-FFF2-40B4-BE49-F238E27FC236}">
                <a16:creationId xmlns:a16="http://schemas.microsoft.com/office/drawing/2014/main" id="{A6B681EF-6179-4592-A257-45F6A985A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65625"/>
            <a:ext cx="179387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BA655CAA-EDCA-495D-ADC1-ED61B3F93C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200" b="0" u="sng"/>
              <a:t>STOPNJE ONESNAŽENOSTI VODE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D4D23C8A-A1CC-4D2A-A39D-A8D509FC3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1. Stopnja; NEOPOREČNA VODA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2. stopnja; UPORABNA S KLORIRANJEM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3. stopnja; ZA PITJE NEUPORABNA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l-SI" altLang="sl-SI" sz="2800"/>
              <a:t>4. stopnja; ZELO ONESNAŽENA VODA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sl-SI" altLang="sl-SI" sz="2800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800" b="1"/>
              <a:t>GLAVNI ONESNAŽEVALCI: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800"/>
              <a:t> -NEPOSREDNO (gospodinjske odplake)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800"/>
              <a:t> -POSREDNO (industrija)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 sz="2800"/>
              <a:t> -KMETIJSKI IN DRUGI VIRI</a:t>
            </a:r>
          </a:p>
        </p:txBody>
      </p:sp>
      <p:pic>
        <p:nvPicPr>
          <p:cNvPr id="34820" name="Picture 4" descr="onesnazevanje_zraka_s_co2_mala">
            <a:extLst>
              <a:ext uri="{FF2B5EF4-FFF2-40B4-BE49-F238E27FC236}">
                <a16:creationId xmlns:a16="http://schemas.microsoft.com/office/drawing/2014/main" id="{2885027F-AEA3-49C5-B4CD-136207D2E7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573463"/>
            <a:ext cx="2376488" cy="238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6A0AF79-3A0F-4377-B865-AC308311E62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u="sng"/>
              <a:t>VODE KOPNEGA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551ADF1-F44A-4354-997B-FAAC385F4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207000" cy="5065713"/>
          </a:xfrm>
        </p:spPr>
        <p:txBody>
          <a:bodyPr/>
          <a:lstStyle/>
          <a:p>
            <a:r>
              <a:rPr lang="sl-SI" altLang="sl-SI"/>
              <a:t>Med vode kopnega štejemo(vode rek, potokov, podtalnic in jezer)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Podtalnica je najpomembnejši vir pitne vode saj preskrbuje preko 90% prebivalstva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68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508FA1BE-59AF-4E1C-AC57-0B3CB0C718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0" u="sng"/>
              <a:t>OSNAŽEVALCI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E119657-87A1-4C7A-BC49-9FA0D98C2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 Komunalne odpadne vode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sl-SI" altLang="sl-SI"/>
              <a:t>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 Industrija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sl-SI" altLang="sl-SI"/>
              <a:t>Kmetijski in drugi viri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  <a:p>
            <a:pPr>
              <a:buClr>
                <a:schemeClr val="tx1"/>
              </a:buCl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37892" name="Picture 4" descr="onesnazen_zrak_dimnik">
            <a:extLst>
              <a:ext uri="{FF2B5EF4-FFF2-40B4-BE49-F238E27FC236}">
                <a16:creationId xmlns:a16="http://schemas.microsoft.com/office/drawing/2014/main" id="{B773A5AF-4F99-465D-87BA-76AE86C96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36838"/>
            <a:ext cx="3024187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5202CE9-C77F-47A5-B985-6B9348CAFB7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MORJE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29EA242-8EE2-4D69-BC3B-929C8186D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r>
              <a:rPr lang="sl-SI" altLang="sl-SI"/>
              <a:t>Morja so močno onesnažena</a:t>
            </a:r>
          </a:p>
          <a:p>
            <a:endParaRPr lang="sl-SI" altLang="sl-SI"/>
          </a:p>
          <a:p>
            <a:r>
              <a:rPr lang="sl-SI" altLang="sl-SI"/>
              <a:t>Vse snovi ki jih zavržemo na kopnem prej ali slej končajo v rekah in nato v morju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Na morskem dnu se kopičijo prava smetišča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B7DB1FE-9AD4-4F0A-A964-7EB301EC927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MORJE V SLOVENIJI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4AD0897-787F-404B-A74A-C0C6E7C7F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Tržaški zaliv je majhen in plitev, zato je pod močnim vplivom sprememb</a:t>
            </a:r>
          </a:p>
          <a:p>
            <a:r>
              <a:rPr lang="sl-SI" altLang="sl-SI"/>
              <a:t>vplivajo pritoki rek, morski tokovi in veter</a:t>
            </a:r>
          </a:p>
          <a:p>
            <a:r>
              <a:rPr lang="sl-SI" altLang="sl-SI"/>
              <a:t>pritok reke Soče</a:t>
            </a:r>
          </a:p>
          <a:p>
            <a:r>
              <a:rPr lang="sl-SI" altLang="sl-SI"/>
              <a:t>največji onesnaževalec je komunalna odpadna voda (iz gospodinjstev) </a:t>
            </a:r>
          </a:p>
          <a:p>
            <a:r>
              <a:rPr lang="sl-SI" altLang="sl-SI"/>
              <a:t>industrija Luka Koper (pomorski promet)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623</Words>
  <Application>Microsoft Office PowerPoint</Application>
  <PresentationFormat>On-screen Show (4:3)</PresentationFormat>
  <Paragraphs>140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Garamond</vt:lpstr>
      <vt:lpstr>Wingdings</vt:lpstr>
      <vt:lpstr>Stream</vt:lpstr>
      <vt:lpstr>PowerPoint Presentation</vt:lpstr>
      <vt:lpstr>KAJ JE ONESNAŽEVANJE?</vt:lpstr>
      <vt:lpstr>KAJ ONESNAŽUJEMO?</vt:lpstr>
      <vt:lpstr>VODA</vt:lpstr>
      <vt:lpstr>STOPNJE ONESNAŽENOSTI VODE</vt:lpstr>
      <vt:lpstr>VODE KOPNEGA</vt:lpstr>
      <vt:lpstr>OSNAŽEVALCI</vt:lpstr>
      <vt:lpstr>MORJE</vt:lpstr>
      <vt:lpstr>MORJE V SLOVENIJI </vt:lpstr>
      <vt:lpstr>ZRAK</vt:lpstr>
      <vt:lpstr>ONESNAŽEVALCI</vt:lpstr>
      <vt:lpstr>MEJNE VREDNOSTI</vt:lpstr>
      <vt:lpstr>ZRAK V SLOVENIJI</vt:lpstr>
      <vt:lpstr>OZON</vt:lpstr>
      <vt:lpstr>TLA</vt:lpstr>
      <vt:lpstr>TLA V SLOVENIJI</vt:lpstr>
      <vt:lpstr>DRUGI ONESNAŽEVALCI</vt:lpstr>
      <vt:lpstr>HRUP</vt:lpstr>
      <vt:lpstr>TOPLOTA </vt:lpstr>
      <vt:lpstr>ELEKTRIČNO IN MAGNETNO</vt:lpstr>
      <vt:lpstr>PRIPOROČILA 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2019-05-30T09:33:46Z</dcterms:created>
  <dcterms:modified xsi:type="dcterms:W3CDTF">2019-05-30T09:33:47Z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