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3399FF"/>
    <a:srgbClr val="FF0000"/>
    <a:srgbClr val="C80000"/>
    <a:srgbClr val="FFFF66"/>
    <a:srgbClr val="00FFFF"/>
    <a:srgbClr val="00FF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D0C7F-2FBE-47A3-BC2E-D291655E98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33DF9D-6FB4-4450-971D-9A39B30754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149822-26E3-48AB-85AF-E0D64895F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84733B-F464-443D-A19C-AB4945531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96C660-BD2C-4BDA-8715-F054B290E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EBB1D6-4AFD-49BF-AFE6-B9915C5DB91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67699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2B6CC-4559-47FB-890E-41BE52AF3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DA29DE-C4C6-4E19-8AB6-0CB563A177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C6F23A-0EC3-4C9D-A056-79348DF72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1FEDC-7E1A-4DEC-8276-1BEFB546A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4C3379-DAA9-41AE-A64B-1E0716EB5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47FD4B-23CB-4CEE-AECE-052F557335C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01179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EE1F34-57D6-4498-8BD3-4021276937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AAA774-28A7-40FD-869A-BD2BBF4ED4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F07D06-2591-48E7-9545-D1471AC9C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75A279-AAA5-4B77-B55B-12F990165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E0988D-227C-4394-AD8E-F7A3DE4A5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8C1097-7DC3-4A37-8B4B-A3C3704970E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69811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0B360-A18A-4EB8-BFE1-ED9491C2A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FABCF-BB67-4A06-ACE8-0E192E885D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31ADA5-21D9-4603-BA43-15C11EFC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F4481-F592-47FA-92FC-5ED4654B0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2316DA-6591-4F98-92DB-D5009E0CD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C90739-CF4A-46EA-AB17-2B7A499E9B0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02545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FED09-C0E6-40EA-8007-3DA063C90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986BE0-4653-475F-9CCD-F48F3136C5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A6A39F-2886-4D32-8DF4-776F213C2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B495D2-602B-42B8-A7B4-14B6A55CC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C5FEF2-133F-42B0-9ECC-278049CED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6AFA8E-D5E6-44B6-963C-0F5A7116251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19703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38D5B-407D-4A99-A663-98A72FCB8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44E3C-B636-451F-BAB9-B72BA552B0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69B91D-57EC-47FB-98EC-AC2F754D9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522885-1A30-47D9-A505-DFCAA7E29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1CD65D-B06A-48B2-A544-58632060E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47D77B-A536-40ED-B82E-CA3255AE2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35DA38-4741-44ED-8C45-3AFE019D67C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88650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41C98-0E57-4D71-AFE0-FE6B2E1C8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39BC31-6E88-409F-A24E-C64E58731A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580FF4-B26D-45C4-A2EE-742C67E256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F49205-3E95-4F6F-9CAA-E860031263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1116C4-2B75-4513-A37D-96B32F744C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031A49-89FA-47B6-83C8-9B31F4B92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A2437F-79BD-4B12-A77E-6B1DB2D54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4ABF69-48EC-48E5-8F87-68A05EC9B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C65511-CA7F-4F37-9198-BC813C41D62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30352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2FA7F-A006-43FD-A354-8C71862F7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6590B-E041-44C7-B901-7A0F319CD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445687-D172-4928-AF23-9478E99F6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DED6BB-4FCE-46F1-8714-562EEBAC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755B3F-2B62-4112-95EA-D2FF600852A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1128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E8B830-24F5-4D85-9113-B226A1556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504707-5652-425D-95D2-D42800538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7A01AE-D1E4-421C-BA1B-49257A4EC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65F921-2170-466C-A764-74314C72D5E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20931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BC9C5-1D42-4DBC-A2EA-AD97CB26D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CE5C9-E84D-4FD5-AB91-A8F87B1DCC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B12C53-D711-49F4-BFC8-A47FA8848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A74590-4849-47E9-927B-0674A2340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07ED5D-F75F-4966-8E42-A4678792B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1D9050-0E16-4D47-B043-8E604D2C9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AC5325-0B43-41F2-A682-9F1AE13C168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60233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E4024-1279-49B8-8485-A3C833EFD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682EC2-0158-47C3-984F-99E2B2DACB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929324-0E7A-4A81-AF84-E15952BCDF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92B3C2-4B01-412D-AC0C-308D23010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0E7B6B-6BD7-4D65-A46C-5F3B29430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5F21BD-99B0-40F1-BFE7-07516C35C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0E0406-B28B-46A5-987F-C27CF000AF1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62520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41CA783-3A10-49D8-9A0B-8406EC7F99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6A982AD-8687-4BCE-B6E2-239AC7126E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E070F16-870E-46F3-94BA-7A266C14295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sl-SI" altLang="sl-SI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3386DC6-08D7-45E7-98A3-DE13FDE4F82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sl-SI" altLang="sl-SI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F4DBA46-0B01-4372-B368-B0B8BC0326D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8B9F7DF-4A07-4BDC-B82F-3CAD6F9CF190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>
            <a:extLst>
              <a:ext uri="{FF2B5EF4-FFF2-40B4-BE49-F238E27FC236}">
                <a16:creationId xmlns:a16="http://schemas.microsoft.com/office/drawing/2014/main" id="{F3D0FE91-FD09-4003-B4EA-A39223E0AA6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sl-SI" altLang="sl-SI" sz="3200"/>
          </a:p>
          <a:p>
            <a:endParaRPr lang="sl-SI" altLang="sl-SI" sz="3200"/>
          </a:p>
          <a:p>
            <a:endParaRPr lang="sl-SI" altLang="sl-SI" sz="3200"/>
          </a:p>
        </p:txBody>
      </p:sp>
      <p:sp>
        <p:nvSpPr>
          <p:cNvPr id="2052" name="WordArt 4" descr="Široke diagonale navzdol">
            <a:extLst>
              <a:ext uri="{FF2B5EF4-FFF2-40B4-BE49-F238E27FC236}">
                <a16:creationId xmlns:a16="http://schemas.microsoft.com/office/drawing/2014/main" id="{42E74D67-4094-47BE-ABAF-04A9D4E4209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9750" y="2060575"/>
            <a:ext cx="7839075" cy="1843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l-SI" sz="5400" b="1" kern="10">
                <a:ln w="19050">
                  <a:solidFill>
                    <a:srgbClr val="FFFF00"/>
                  </a:solidFill>
                  <a:prstDash val="dash"/>
                  <a:round/>
                  <a:headEnd/>
                  <a:tailEnd/>
                </a:ln>
                <a:pattFill prst="wdDnDiag">
                  <a:fgClr>
                    <a:srgbClr val="FF0000"/>
                  </a:fgClr>
                  <a:bgClr>
                    <a:srgbClr val="FFFF00"/>
                  </a:bgClr>
                </a:patt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 panose="030F0702030302020204" pitchFamily="66" charset="0"/>
              </a:rPr>
              <a:t>VIŠJE RAZVITE OPICE</a:t>
            </a:r>
          </a:p>
        </p:txBody>
      </p:sp>
      <p:sp>
        <p:nvSpPr>
          <p:cNvPr id="2053" name="WordArt 5">
            <a:extLst>
              <a:ext uri="{FF2B5EF4-FFF2-40B4-BE49-F238E27FC236}">
                <a16:creationId xmlns:a16="http://schemas.microsoft.com/office/drawing/2014/main" id="{2D3182F5-E971-445E-BDD3-124DA276D7C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03575" y="4221163"/>
            <a:ext cx="2800350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l-SI" sz="48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 panose="030F0702030302020204" pitchFamily="66" charset="0"/>
              </a:rPr>
              <a:t>(PRIMATI)</a:t>
            </a:r>
          </a:p>
        </p:txBody>
      </p:sp>
    </p:spTree>
  </p:cSld>
  <p:clrMapOvr>
    <a:masterClrMapping/>
  </p:clrMapOvr>
  <p:transition spd="slow">
    <p:newsfla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868B5F84-3555-4284-8FF6-79E24D9A88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F0410A"/>
                </a:solidFill>
                <a:latin typeface="Comic Sans MS" panose="030F0702030302020204" pitchFamily="66" charset="0"/>
              </a:rPr>
              <a:t>UVRSTITEV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0FE03E27-A542-4279-9EAF-DDFB2AD6F2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endParaRPr lang="sl-SI" altLang="sl-SI">
              <a:solidFill>
                <a:srgbClr val="F0410A"/>
              </a:solidFill>
              <a:latin typeface="Comic Sans MS" panose="030F0702030302020204" pitchFamily="66" charset="0"/>
            </a:endParaRPr>
          </a:p>
          <a:p>
            <a:pPr>
              <a:buFontTx/>
              <a:buChar char="-"/>
            </a:pPr>
            <a:r>
              <a:rPr lang="sl-SI" altLang="sl-SI">
                <a:solidFill>
                  <a:srgbClr val="F0410A"/>
                </a:solidFill>
                <a:latin typeface="Comic Sans MS" panose="030F0702030302020204" pitchFamily="66" charset="0"/>
              </a:rPr>
              <a:t>Red: primati        </a:t>
            </a:r>
          </a:p>
          <a:p>
            <a:pPr>
              <a:buFontTx/>
              <a:buChar char="-"/>
            </a:pPr>
            <a:endParaRPr lang="sl-SI" altLang="sl-SI">
              <a:solidFill>
                <a:srgbClr val="F0410A"/>
              </a:solidFill>
              <a:latin typeface="Comic Sans MS" panose="030F0702030302020204" pitchFamily="66" charset="0"/>
            </a:endParaRPr>
          </a:p>
          <a:p>
            <a:pPr>
              <a:buFontTx/>
              <a:buChar char="-"/>
            </a:pPr>
            <a:r>
              <a:rPr lang="sl-SI" altLang="sl-SI">
                <a:solidFill>
                  <a:srgbClr val="F0410A"/>
                </a:solidFill>
                <a:latin typeface="Comic Sans MS" panose="030F0702030302020204" pitchFamily="66" charset="0"/>
              </a:rPr>
              <a:t>Podred: ozkonose opice</a:t>
            </a:r>
          </a:p>
          <a:p>
            <a:pPr>
              <a:buFontTx/>
              <a:buChar char="-"/>
            </a:pPr>
            <a:endParaRPr lang="sl-SI" altLang="sl-SI">
              <a:solidFill>
                <a:srgbClr val="F0410A"/>
              </a:solidFill>
              <a:latin typeface="Comic Sans MS" panose="030F0702030302020204" pitchFamily="66" charset="0"/>
            </a:endParaRPr>
          </a:p>
          <a:p>
            <a:pPr>
              <a:buFontTx/>
              <a:buChar char="-"/>
            </a:pPr>
            <a:r>
              <a:rPr lang="sl-SI" altLang="sl-SI">
                <a:solidFill>
                  <a:srgbClr val="F0410A"/>
                </a:solidFill>
                <a:latin typeface="Comic Sans MS" panose="030F0702030302020204" pitchFamily="66" charset="0"/>
              </a:rPr>
              <a:t>Družina: človeku podobne opice</a:t>
            </a:r>
          </a:p>
        </p:txBody>
      </p:sp>
    </p:spTree>
  </p:cSld>
  <p:clrMapOvr>
    <a:masterClrMapping/>
  </p:clrMapOvr>
  <p:transition spd="slow">
    <p:blinds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832C9A98-034B-4DE2-9BDE-CC107D2866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00FF00"/>
                </a:solidFill>
                <a:latin typeface="Comic Sans MS" panose="030F0702030302020204" pitchFamily="66" charset="0"/>
              </a:rPr>
              <a:t>GORILA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73D9D893-F1CB-4090-A0F8-1A0E544EE2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sl-SI" altLang="sl-SI" sz="2800">
                <a:latin typeface="Comic Sans MS" panose="030F0702030302020204" pitchFamily="66" charset="0"/>
              </a:rPr>
              <a:t>Gorila je največja izmed vseh opic</a:t>
            </a:r>
          </a:p>
          <a:p>
            <a:pPr>
              <a:buFontTx/>
              <a:buChar char="-"/>
            </a:pPr>
            <a:r>
              <a:rPr lang="sl-SI" altLang="sl-SI" sz="2800">
                <a:latin typeface="Comic Sans MS" panose="030F0702030302020204" pitchFamily="66" charset="0"/>
              </a:rPr>
              <a:t>Ne zna plavati in se vode celo boji </a:t>
            </a:r>
          </a:p>
          <a:p>
            <a:pPr>
              <a:buFontTx/>
              <a:buChar char="-"/>
            </a:pPr>
            <a:r>
              <a:rPr lang="sl-SI" altLang="sl-SI" sz="2800">
                <a:latin typeface="Comic Sans MS" panose="030F0702030302020204" pitchFamily="66" charset="0"/>
              </a:rPr>
              <a:t>Kljub njeni neverjetni moči in strašni podobi, ki smo si jo ustvarili o njej je gorila precej plašna žival </a:t>
            </a:r>
          </a:p>
          <a:p>
            <a:pPr>
              <a:buFontTx/>
              <a:buChar char="-"/>
            </a:pPr>
            <a:r>
              <a:rPr lang="sl-SI" altLang="sl-SI" sz="2800">
                <a:latin typeface="Comic Sans MS" panose="030F0702030302020204" pitchFamily="66" charset="0"/>
              </a:rPr>
              <a:t>Gorila je inteligentna žival in je v marsičem podobna človeku </a:t>
            </a:r>
          </a:p>
          <a:p>
            <a:pPr>
              <a:buFontTx/>
              <a:buChar char="-"/>
            </a:pPr>
            <a:r>
              <a:rPr lang="sl-SI" altLang="sl-SI" sz="2800">
                <a:latin typeface="Comic Sans MS" panose="030F0702030302020204" pitchFamily="66" charset="0"/>
              </a:rPr>
              <a:t>Izrazito kaže čustva veselja in nelagodja </a:t>
            </a:r>
          </a:p>
          <a:p>
            <a:pPr>
              <a:buFontTx/>
              <a:buChar char="-"/>
            </a:pPr>
            <a:r>
              <a:rPr lang="sl-SI" altLang="sl-SI" sz="2800">
                <a:latin typeface="Comic Sans MS" panose="030F0702030302020204" pitchFamily="66" charset="0"/>
              </a:rPr>
              <a:t>Redko kdaj se vzpne na drevo </a:t>
            </a:r>
          </a:p>
        </p:txBody>
      </p:sp>
    </p:spTree>
  </p:cSld>
  <p:clrMapOvr>
    <a:masterClrMapping/>
  </p:clrMapOvr>
  <p:transition spd="slow">
    <p:pull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32C35346-0CC1-44C3-8DE8-5AC082CD2E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000">
                <a:solidFill>
                  <a:srgbClr val="FC994E"/>
                </a:solidFill>
                <a:latin typeface="Comic Sans MS" panose="030F0702030302020204" pitchFamily="66" charset="0"/>
              </a:rPr>
              <a:t>HRANA IN NJEGOVE LASTNOSTI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FEF9E7B6-E4EF-470C-9228-FA10450678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600200"/>
            <a:ext cx="8435975" cy="4997450"/>
          </a:xfrm>
        </p:spPr>
        <p:txBody>
          <a:bodyPr/>
          <a:lstStyle/>
          <a:p>
            <a:pPr>
              <a:buFontTx/>
              <a:buChar char="-"/>
            </a:pPr>
            <a:endParaRPr lang="sl-SI" altLang="sl-SI">
              <a:solidFill>
                <a:srgbClr val="F0410A"/>
              </a:solidFill>
              <a:latin typeface="Comic Sans MS" panose="030F0702030302020204" pitchFamily="66" charset="0"/>
            </a:endParaRPr>
          </a:p>
          <a:p>
            <a:pPr>
              <a:buFontTx/>
              <a:buChar char="-"/>
            </a:pPr>
            <a:r>
              <a:rPr lang="sl-SI" altLang="sl-SI">
                <a:solidFill>
                  <a:srgbClr val="F0410A"/>
                </a:solidFill>
                <a:latin typeface="Comic Sans MS" panose="030F0702030302020204" pitchFamily="66" charset="0"/>
              </a:rPr>
              <a:t>Težka je do 300 kg </a:t>
            </a:r>
          </a:p>
          <a:p>
            <a:pPr>
              <a:buFontTx/>
              <a:buChar char="-"/>
            </a:pPr>
            <a:r>
              <a:rPr lang="sl-SI" altLang="sl-SI">
                <a:solidFill>
                  <a:srgbClr val="F0410A"/>
                </a:solidFill>
                <a:latin typeface="Comic Sans MS" panose="030F0702030302020204" pitchFamily="66" charset="0"/>
              </a:rPr>
              <a:t>Visoka pa do 2, 30 m </a:t>
            </a:r>
          </a:p>
          <a:p>
            <a:pPr>
              <a:buFontTx/>
              <a:buChar char="-"/>
            </a:pPr>
            <a:r>
              <a:rPr lang="sl-SI" altLang="sl-SI">
                <a:solidFill>
                  <a:srgbClr val="F0410A"/>
                </a:solidFill>
                <a:latin typeface="Comic Sans MS" panose="030F0702030302020204" pitchFamily="66" charset="0"/>
              </a:rPr>
              <a:t>Živi okoli 35 let </a:t>
            </a:r>
          </a:p>
          <a:p>
            <a:pPr>
              <a:buFontTx/>
              <a:buChar char="-"/>
            </a:pPr>
            <a:r>
              <a:rPr lang="sl-SI" altLang="sl-SI">
                <a:solidFill>
                  <a:srgbClr val="F0410A"/>
                </a:solidFill>
                <a:latin typeface="Comic Sans MS" panose="030F0702030302020204" pitchFamily="66" charset="0"/>
              </a:rPr>
              <a:t>Gorile so čisti rastlinojedci </a:t>
            </a:r>
          </a:p>
          <a:p>
            <a:pPr>
              <a:buFontTx/>
              <a:buChar char="-"/>
            </a:pPr>
            <a:r>
              <a:rPr lang="sl-SI" altLang="sl-SI">
                <a:solidFill>
                  <a:srgbClr val="F0410A"/>
                </a:solidFill>
                <a:latin typeface="Comic Sans MS" panose="030F0702030302020204" pitchFamily="66" charset="0"/>
              </a:rPr>
              <a:t>Listje in lubje</a:t>
            </a:r>
          </a:p>
          <a:p>
            <a:pPr>
              <a:buFontTx/>
              <a:buNone/>
            </a:pPr>
            <a:endParaRPr lang="sl-SI" altLang="sl-SI">
              <a:solidFill>
                <a:srgbClr val="F0410A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33BB9ABD-84AE-40A2-963C-5D19D9BB53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FF00FF"/>
                </a:solidFill>
                <a:latin typeface="Comic Sans MS" panose="030F0702030302020204" pitchFamily="66" charset="0"/>
              </a:rPr>
              <a:t>RAZMNOŽEVANJE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EF687E19-7CB7-4A87-9BCE-72260BADBF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endParaRPr lang="sl-SI" altLang="sl-SI">
              <a:solidFill>
                <a:srgbClr val="FFCCFF"/>
              </a:solidFill>
              <a:latin typeface="Comic Sans MS" panose="030F0702030302020204" pitchFamily="66" charset="0"/>
            </a:endParaRPr>
          </a:p>
          <a:p>
            <a:pPr>
              <a:buFontTx/>
              <a:buChar char="-"/>
            </a:pPr>
            <a:r>
              <a:rPr lang="sl-SI" altLang="sl-SI">
                <a:solidFill>
                  <a:srgbClr val="FFCCFF"/>
                </a:solidFill>
                <a:latin typeface="Comic Sans MS" panose="030F0702030302020204" pitchFamily="66" charset="0"/>
              </a:rPr>
              <a:t>Spolno je zrela med sedmim in petnajstim letom </a:t>
            </a:r>
          </a:p>
          <a:p>
            <a:pPr>
              <a:buFontTx/>
              <a:buChar char="-"/>
            </a:pPr>
            <a:r>
              <a:rPr lang="sl-SI" altLang="sl-SI">
                <a:solidFill>
                  <a:srgbClr val="FFCCFF"/>
                </a:solidFill>
                <a:latin typeface="Comic Sans MS" panose="030F0702030302020204" pitchFamily="66" charset="0"/>
              </a:rPr>
              <a:t>Brejost traja od 8 do 10 mesecev </a:t>
            </a:r>
          </a:p>
          <a:p>
            <a:pPr>
              <a:buFontTx/>
              <a:buChar char="-"/>
            </a:pPr>
            <a:r>
              <a:rPr lang="sl-SI" altLang="sl-SI">
                <a:solidFill>
                  <a:srgbClr val="FFCCFF"/>
                </a:solidFill>
                <a:latin typeface="Comic Sans MS" panose="030F0702030302020204" pitchFamily="66" charset="0"/>
              </a:rPr>
              <a:t>Parjenje je enako kot pri šimpanzu </a:t>
            </a:r>
          </a:p>
          <a:p>
            <a:pPr>
              <a:buFontTx/>
              <a:buChar char="-"/>
            </a:pPr>
            <a:r>
              <a:rPr lang="sl-SI" altLang="sl-SI">
                <a:solidFill>
                  <a:srgbClr val="FFCCFF"/>
                </a:solidFill>
                <a:latin typeface="Comic Sans MS" panose="030F0702030302020204" pitchFamily="66" charset="0"/>
              </a:rPr>
              <a:t>Samica vsake 4 leta skoti enega mladiča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49FD6BEF-2534-4C8D-8AB2-44E8A3A268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FF5353"/>
                </a:solidFill>
                <a:latin typeface="Comic Sans MS" panose="030F0702030302020204" pitchFamily="66" charset="0"/>
              </a:rPr>
              <a:t>ZANIMIVOSTI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13404555-FA03-40DB-B711-A87653AEB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sl-SI" altLang="sl-SI">
              <a:solidFill>
                <a:srgbClr val="FF0000"/>
              </a:solidFill>
            </a:endParaRPr>
          </a:p>
          <a:p>
            <a:pPr>
              <a:buFontTx/>
              <a:buNone/>
            </a:pPr>
            <a:r>
              <a:rPr lang="sl-SI" altLang="sl-SI">
                <a:solidFill>
                  <a:srgbClr val="FF0000"/>
                </a:solidFill>
              </a:rPr>
              <a:t>-  </a:t>
            </a:r>
            <a:r>
              <a:rPr lang="sl-SI" altLang="sl-SI">
                <a:solidFill>
                  <a:srgbClr val="FF0000"/>
                </a:solidFill>
                <a:latin typeface="Comic Sans MS" panose="030F0702030302020204" pitchFamily="66" charset="0"/>
              </a:rPr>
              <a:t>Resnični sovražnik gorile je človek</a:t>
            </a:r>
          </a:p>
          <a:p>
            <a:pPr>
              <a:buFontTx/>
              <a:buChar char="-"/>
            </a:pPr>
            <a:r>
              <a:rPr lang="sl-SI" altLang="sl-SI">
                <a:solidFill>
                  <a:srgbClr val="FF0000"/>
                </a:solidFill>
                <a:latin typeface="Comic Sans MS" panose="030F0702030302020204" pitchFamily="66" charset="0"/>
              </a:rPr>
              <a:t>Gorile sodijo med zaščitene vrste a so   kljub temu še pogosto žrtve lovcev na črno </a:t>
            </a:r>
          </a:p>
          <a:p>
            <a:pPr>
              <a:buFontTx/>
              <a:buChar char="-"/>
            </a:pPr>
            <a:r>
              <a:rPr lang="sl-SI" altLang="sl-SI">
                <a:solidFill>
                  <a:srgbClr val="FF0000"/>
                </a:solidFill>
                <a:latin typeface="Comic Sans MS" panose="030F0702030302020204" pitchFamily="66" charset="0"/>
              </a:rPr>
              <a:t>Obstajajo 3 vrste goril </a:t>
            </a:r>
          </a:p>
          <a:p>
            <a:pPr>
              <a:buFontTx/>
              <a:buChar char="-"/>
            </a:pPr>
            <a:r>
              <a:rPr lang="sl-SI" altLang="sl-SI">
                <a:solidFill>
                  <a:srgbClr val="FF0000"/>
                </a:solidFill>
                <a:latin typeface="Comic Sans MS" panose="030F0702030302020204" pitchFamily="66" charset="0"/>
              </a:rPr>
              <a:t>Živijo v tropskih gozdovih centralne Afrike</a:t>
            </a:r>
          </a:p>
          <a:p>
            <a:pPr>
              <a:buFontTx/>
              <a:buNone/>
            </a:pPr>
            <a:endParaRPr lang="sl-SI" altLang="sl-SI"/>
          </a:p>
        </p:txBody>
      </p:sp>
    </p:spTree>
  </p:cSld>
  <p:clrMapOvr>
    <a:masterClrMapping/>
  </p:clrMapOvr>
  <p:transition spd="slow">
    <p:randomBa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94D67982-5368-48AA-BD4D-4B7D4C6FD9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66FFFF"/>
                </a:solidFill>
                <a:latin typeface="Comic Sans MS" panose="030F0702030302020204" pitchFamily="66" charset="0"/>
              </a:rPr>
              <a:t>UVRSTITEV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7771DC33-0BDE-4F26-922F-F414A4AE01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endParaRPr lang="sl-SI" altLang="sl-SI"/>
          </a:p>
          <a:p>
            <a:pPr>
              <a:buFontTx/>
              <a:buChar char="-"/>
            </a:pPr>
            <a:r>
              <a:rPr lang="sl-SI" altLang="sl-SI">
                <a:solidFill>
                  <a:srgbClr val="66FFFF"/>
                </a:solidFill>
                <a:latin typeface="Comic Sans MS" panose="030F0702030302020204" pitchFamily="66" charset="0"/>
              </a:rPr>
              <a:t>Red: prvaki </a:t>
            </a:r>
          </a:p>
          <a:p>
            <a:pPr>
              <a:buFontTx/>
              <a:buNone/>
            </a:pPr>
            <a:r>
              <a:rPr lang="sl-SI" altLang="sl-SI">
                <a:solidFill>
                  <a:srgbClr val="66FFFF"/>
                </a:solidFill>
                <a:latin typeface="Comic Sans MS" panose="030F0702030302020204" pitchFamily="66" charset="0"/>
              </a:rPr>
              <a:t>    </a:t>
            </a:r>
          </a:p>
          <a:p>
            <a:pPr>
              <a:buFontTx/>
              <a:buChar char="-"/>
            </a:pPr>
            <a:r>
              <a:rPr lang="sl-SI" altLang="sl-SI">
                <a:solidFill>
                  <a:srgbClr val="66FFFF"/>
                </a:solidFill>
                <a:latin typeface="Comic Sans MS" panose="030F0702030302020204" pitchFamily="66" charset="0"/>
              </a:rPr>
              <a:t>Podred: ozkonose opice </a:t>
            </a:r>
          </a:p>
          <a:p>
            <a:pPr>
              <a:buFontTx/>
              <a:buNone/>
            </a:pPr>
            <a:r>
              <a:rPr lang="sl-SI" altLang="sl-SI">
                <a:solidFill>
                  <a:srgbClr val="66FFFF"/>
                </a:solidFill>
                <a:latin typeface="Comic Sans MS" panose="030F0702030302020204" pitchFamily="66" charset="0"/>
              </a:rPr>
              <a:t>          </a:t>
            </a:r>
          </a:p>
          <a:p>
            <a:pPr>
              <a:buFontTx/>
              <a:buChar char="-"/>
            </a:pPr>
            <a:r>
              <a:rPr lang="sl-SI" altLang="sl-SI">
                <a:solidFill>
                  <a:srgbClr val="66FFFF"/>
                </a:solidFill>
                <a:latin typeface="Comic Sans MS" panose="030F0702030302020204" pitchFamily="66" charset="0"/>
              </a:rPr>
              <a:t>Družina: človeku podobne opice</a:t>
            </a:r>
          </a:p>
        </p:txBody>
      </p:sp>
    </p:spTree>
  </p:cSld>
  <p:clrMapOvr>
    <a:masterClrMapping/>
  </p:clrMapOvr>
  <p:transition>
    <p:strips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3514FCE1-73F9-481A-AD6E-441A6CE2A2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FF5353"/>
                </a:solidFill>
                <a:latin typeface="Comic Sans MS" panose="030F0702030302020204" pitchFamily="66" charset="0"/>
              </a:rPr>
              <a:t>ORANGUTAN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63FDB48A-00BC-4650-BBCE-EEB18B510D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600200"/>
            <a:ext cx="8435975" cy="4924425"/>
          </a:xfrm>
        </p:spPr>
        <p:txBody>
          <a:bodyPr/>
          <a:lstStyle/>
          <a:p>
            <a:pPr>
              <a:buFontTx/>
              <a:buChar char="-"/>
            </a:pPr>
            <a:r>
              <a:rPr lang="sl-SI" altLang="sl-SI" sz="2800">
                <a:solidFill>
                  <a:srgbClr val="FFFF00"/>
                </a:solidFill>
                <a:latin typeface="Comic Sans MS" panose="030F0702030302020204" pitchFamily="66" charset="0"/>
              </a:rPr>
              <a:t>Ima majhna ušesa in redko rjavkasto dlako </a:t>
            </a:r>
          </a:p>
          <a:p>
            <a:pPr>
              <a:buFontTx/>
              <a:buChar char="-"/>
            </a:pPr>
            <a:r>
              <a:rPr lang="sl-SI" altLang="sl-SI" sz="2800">
                <a:solidFill>
                  <a:srgbClr val="FFFF00"/>
                </a:solidFill>
                <a:latin typeface="Comic Sans MS" panose="030F0702030302020204" pitchFamily="66" charset="0"/>
              </a:rPr>
              <a:t>Nekateri samci imajo debela povešena lica </a:t>
            </a:r>
          </a:p>
          <a:p>
            <a:pPr>
              <a:buFontTx/>
              <a:buChar char="-"/>
            </a:pPr>
            <a:r>
              <a:rPr lang="sl-SI" altLang="sl-SI" sz="2800">
                <a:solidFill>
                  <a:srgbClr val="FFFF00"/>
                </a:solidFill>
                <a:latin typeface="Comic Sans MS" panose="030F0702030302020204" pitchFamily="66" charset="0"/>
              </a:rPr>
              <a:t>Inteligentna žival </a:t>
            </a:r>
          </a:p>
          <a:p>
            <a:pPr>
              <a:buFontTx/>
              <a:buChar char="-"/>
            </a:pPr>
            <a:r>
              <a:rPr lang="sl-SI" altLang="sl-SI" sz="2800">
                <a:solidFill>
                  <a:srgbClr val="FFFF00"/>
                </a:solidFill>
                <a:latin typeface="Comic Sans MS" panose="030F0702030302020204" pitchFamily="66" charset="0"/>
              </a:rPr>
              <a:t>V ujetništvu se lahko navadi nositi obleko in se delno nauči oponašati človeško mimiko</a:t>
            </a:r>
          </a:p>
          <a:p>
            <a:pPr>
              <a:buFontTx/>
              <a:buChar char="-"/>
            </a:pPr>
            <a:r>
              <a:rPr lang="sl-SI" altLang="sl-SI" sz="2800">
                <a:solidFill>
                  <a:srgbClr val="FFFF00"/>
                </a:solidFill>
                <a:latin typeface="Comic Sans MS" panose="030F0702030302020204" pitchFamily="66" charset="0"/>
              </a:rPr>
              <a:t>V malazijskem jeziku pomeni orangutan gozdni človek </a:t>
            </a:r>
          </a:p>
          <a:p>
            <a:pPr>
              <a:buFontTx/>
              <a:buChar char="-"/>
            </a:pPr>
            <a:r>
              <a:rPr lang="sl-SI" altLang="sl-SI" sz="2800">
                <a:solidFill>
                  <a:srgbClr val="FFFF00"/>
                </a:solidFill>
                <a:latin typeface="Comic Sans MS" panose="030F0702030302020204" pitchFamily="66" charset="0"/>
              </a:rPr>
              <a:t>Premika se spretno z veje na vejo kot tarzan </a:t>
            </a:r>
          </a:p>
          <a:p>
            <a:pPr>
              <a:buFontTx/>
              <a:buChar char="-"/>
            </a:pPr>
            <a:r>
              <a:rPr lang="sl-SI" altLang="sl-SI" sz="2800">
                <a:solidFill>
                  <a:srgbClr val="FFFF00"/>
                </a:solidFill>
                <a:latin typeface="Comic Sans MS" panose="030F0702030302020204" pitchFamily="66" charset="0"/>
              </a:rPr>
              <a:t>Njegove ukrivljene noge so kratke, šibke in brez pet, zato je pri hoji precej neroden </a:t>
            </a:r>
          </a:p>
        </p:txBody>
      </p:sp>
    </p:spTree>
  </p:cSld>
  <p:clrMapOvr>
    <a:masterClrMapping/>
  </p:clrMapOvr>
  <p:transition>
    <p:comb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10E120BA-4038-452D-B980-E0AC960B4D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sl-SI" altLang="sl-SI" sz="4000">
                <a:solidFill>
                  <a:srgbClr val="FF00FF"/>
                </a:solidFill>
                <a:latin typeface="Comic Sans MS" panose="030F0702030302020204" pitchFamily="66" charset="0"/>
              </a:rPr>
            </a:br>
            <a:r>
              <a:rPr lang="sl-SI" altLang="sl-SI" sz="4000">
                <a:solidFill>
                  <a:srgbClr val="FF00FF"/>
                </a:solidFill>
                <a:latin typeface="Comic Sans MS" panose="030F0702030302020204" pitchFamily="66" charset="0"/>
              </a:rPr>
              <a:t>HRANA IN NJEGOVE LASTNOSTI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96A4217B-67CC-47A2-B02C-231E355A86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600200"/>
            <a:ext cx="8435975" cy="4852988"/>
          </a:xfrm>
        </p:spPr>
        <p:txBody>
          <a:bodyPr/>
          <a:lstStyle/>
          <a:p>
            <a:pPr>
              <a:lnSpc>
                <a:spcPct val="90000"/>
              </a:lnSpc>
              <a:buFontTx/>
              <a:buChar char="-"/>
            </a:pPr>
            <a:endParaRPr lang="sl-SI" altLang="sl-SI" sz="2800"/>
          </a:p>
          <a:p>
            <a:pPr>
              <a:lnSpc>
                <a:spcPct val="90000"/>
              </a:lnSpc>
              <a:buFontTx/>
              <a:buChar char="-"/>
            </a:pPr>
            <a:r>
              <a:rPr lang="sl-SI" altLang="sl-SI" sz="2800">
                <a:solidFill>
                  <a:srgbClr val="FF00FF"/>
                </a:solidFill>
                <a:latin typeface="Comic Sans MS" panose="030F0702030302020204" pitchFamily="66" charset="0"/>
              </a:rPr>
              <a:t>V višino meri okoli 1, 60m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sl-SI" altLang="sl-SI" sz="2800">
                <a:solidFill>
                  <a:srgbClr val="FF00FF"/>
                </a:solidFill>
                <a:latin typeface="Comic Sans MS" panose="030F0702030302020204" pitchFamily="66" charset="0"/>
              </a:rPr>
              <a:t>Težek je 100kg 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sl-SI" altLang="sl-SI" sz="2800">
                <a:solidFill>
                  <a:srgbClr val="FF00FF"/>
                </a:solidFill>
                <a:latin typeface="Comic Sans MS" panose="030F0702030302020204" pitchFamily="66" charset="0"/>
              </a:rPr>
              <a:t>V naravi živi povprečno 40 let 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sl-SI" altLang="sl-SI" sz="2800">
                <a:solidFill>
                  <a:srgbClr val="FF00FF"/>
                </a:solidFill>
                <a:latin typeface="Comic Sans MS" panose="030F0702030302020204" pitchFamily="66" charset="0"/>
              </a:rPr>
              <a:t>V ujetništvu do 60 let 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sl-SI" altLang="sl-SI" sz="2800">
                <a:solidFill>
                  <a:srgbClr val="FF00FF"/>
                </a:solidFill>
                <a:latin typeface="Comic Sans MS" panose="030F0702030302020204" pitchFamily="66" charset="0"/>
              </a:rPr>
              <a:t>Rastlinojed 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sl-SI" altLang="sl-SI" sz="2800">
                <a:solidFill>
                  <a:srgbClr val="FF00FF"/>
                </a:solidFill>
                <a:latin typeface="Comic Sans MS" panose="030F0702030302020204" pitchFamily="66" charset="0"/>
              </a:rPr>
              <a:t>Najljubši sadež – durian - zelene barve in zelo smrdi 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sl-SI" altLang="sl-SI" sz="2800">
                <a:solidFill>
                  <a:srgbClr val="FF00FF"/>
                </a:solidFill>
                <a:latin typeface="Comic Sans MS" panose="030F0702030302020204" pitchFamily="66" charset="0"/>
              </a:rPr>
              <a:t>Je pa tudi liči, fige, ovijalke in bambusove poganjke </a:t>
            </a:r>
          </a:p>
        </p:txBody>
      </p:sp>
    </p:spTree>
  </p:cSld>
  <p:clrMapOvr>
    <a:masterClrMapping/>
  </p:clrMapOvr>
  <p:transition>
    <p:split orient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2F22B03B-8BCC-42AC-A7AB-039C20B4D5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FF5353"/>
                </a:solidFill>
                <a:latin typeface="Comic Sans MS" panose="030F0702030302020204" pitchFamily="66" charset="0"/>
              </a:rPr>
              <a:t>RAZMNOŽEVANJE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B2A0A881-B735-48BD-B480-58A6441579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endParaRPr lang="sl-SI" altLang="sl-SI">
              <a:solidFill>
                <a:srgbClr val="FF5353"/>
              </a:solidFill>
              <a:latin typeface="Comic Sans MS" panose="030F0702030302020204" pitchFamily="66" charset="0"/>
            </a:endParaRPr>
          </a:p>
          <a:p>
            <a:pPr>
              <a:buFontTx/>
              <a:buChar char="-"/>
            </a:pPr>
            <a:r>
              <a:rPr lang="sl-SI" altLang="sl-SI">
                <a:solidFill>
                  <a:srgbClr val="FF0000"/>
                </a:solidFill>
                <a:latin typeface="Comic Sans MS" panose="030F0702030302020204" pitchFamily="66" charset="0"/>
              </a:rPr>
              <a:t>Spolno zrel je med sedmim in desetim letom</a:t>
            </a:r>
          </a:p>
          <a:p>
            <a:pPr>
              <a:buFontTx/>
              <a:buChar char="-"/>
            </a:pPr>
            <a:endParaRPr lang="sl-SI" altLang="sl-SI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buFontTx/>
              <a:buChar char="-"/>
            </a:pPr>
            <a:r>
              <a:rPr lang="sl-SI" altLang="sl-SI">
                <a:solidFill>
                  <a:srgbClr val="FF0000"/>
                </a:solidFill>
                <a:latin typeface="Comic Sans MS" panose="030F0702030302020204" pitchFamily="66" charset="0"/>
              </a:rPr>
              <a:t>Parjenje traja celo leto. Brejost pa  mesecev kot pri ljudeh. Samica skoti po enega mladiča </a:t>
            </a:r>
          </a:p>
        </p:txBody>
      </p:sp>
    </p:spTree>
  </p:cSld>
  <p:clrMapOvr>
    <a:masterClrMapping/>
  </p:clrMapOvr>
  <p:transition>
    <p:circl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180C3C89-2331-4E7C-893C-5420E5787F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FFFF66"/>
                </a:solidFill>
                <a:latin typeface="Comic Sans MS" panose="030F0702030302020204" pitchFamily="66" charset="0"/>
              </a:rPr>
              <a:t>ZANIMIVOSTI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2F794641-6FE1-46DF-B3A7-99191A3A1C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sl-SI" altLang="sl-SI">
                <a:solidFill>
                  <a:srgbClr val="FFFF00"/>
                </a:solidFill>
                <a:latin typeface="Comic Sans MS" panose="030F0702030302020204" pitchFamily="66" charset="0"/>
              </a:rPr>
              <a:t>Ni zaščitena vrsta, čeprav jih nezakonit lovijo za različne raziskave in živalske vrtove </a:t>
            </a:r>
          </a:p>
          <a:p>
            <a:pPr>
              <a:buFontTx/>
              <a:buChar char="-"/>
            </a:pPr>
            <a:r>
              <a:rPr lang="sl-SI" altLang="sl-SI">
                <a:solidFill>
                  <a:srgbClr val="FFFF00"/>
                </a:solidFill>
                <a:latin typeface="Comic Sans MS" panose="030F0702030302020204" pitchFamily="66" charset="0"/>
              </a:rPr>
              <a:t>Kriči in rjove </a:t>
            </a:r>
          </a:p>
          <a:p>
            <a:pPr>
              <a:buFontTx/>
              <a:buChar char="-"/>
            </a:pPr>
            <a:endParaRPr lang="sl-SI" altLang="sl-SI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>
              <a:buFontTx/>
              <a:buChar char="-"/>
            </a:pPr>
            <a:r>
              <a:rPr lang="sl-SI" altLang="sl-SI">
                <a:solidFill>
                  <a:srgbClr val="FFFF00"/>
                </a:solidFill>
                <a:latin typeface="Comic Sans MS" panose="030F0702030302020204" pitchFamily="66" charset="0"/>
              </a:rPr>
              <a:t>Živi v močvirnati džungli na otokih Borneo in Sumatra </a:t>
            </a:r>
          </a:p>
          <a:p>
            <a:pPr>
              <a:buFontTx/>
              <a:buChar char="-"/>
            </a:pPr>
            <a:r>
              <a:rPr lang="sl-SI" altLang="sl-SI">
                <a:solidFill>
                  <a:srgbClr val="FFFF00"/>
                </a:solidFill>
                <a:latin typeface="Comic Sans MS" panose="030F0702030302020204" pitchFamily="66" charset="0"/>
              </a:rPr>
              <a:t>Giblje se po vlažnih tropskih gozdovih</a:t>
            </a:r>
          </a:p>
        </p:txBody>
      </p:sp>
    </p:spTree>
  </p:cSld>
  <p:clrMapOvr>
    <a:masterClrMapping/>
  </p:clrMapOvr>
  <p:transition>
    <p:diamond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B8053C55-2729-4ABD-8D85-79EE47E04B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000" b="1">
                <a:solidFill>
                  <a:srgbClr val="FF7C80"/>
                </a:solidFill>
                <a:latin typeface="Comic Sans MS" panose="030F0702030302020204" pitchFamily="66" charset="0"/>
              </a:rPr>
              <a:t>KAJ SO OPICE ALI PRIMATI?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92A4476A-A016-4DA7-8F6B-B615CFD671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sl-SI" altLang="sl-SI">
                <a:solidFill>
                  <a:srgbClr val="FF9999"/>
                </a:solidFill>
                <a:latin typeface="Comic Sans MS" panose="030F0702030302020204" pitchFamily="66" charset="0"/>
              </a:rPr>
              <a:t>Človek, človeku podobne opice (višje razvite opice), opice, loriji, nartinčarji in lemurji </a:t>
            </a:r>
          </a:p>
          <a:p>
            <a:pPr>
              <a:buFontTx/>
              <a:buChar char="-"/>
            </a:pPr>
            <a:endParaRPr lang="sl-SI" altLang="sl-SI">
              <a:solidFill>
                <a:srgbClr val="FF9999"/>
              </a:solidFill>
              <a:latin typeface="Comic Sans MS" panose="030F0702030302020204" pitchFamily="66" charset="0"/>
            </a:endParaRPr>
          </a:p>
          <a:p>
            <a:pPr>
              <a:buFontTx/>
              <a:buChar char="-"/>
            </a:pPr>
            <a:r>
              <a:rPr lang="sl-SI" altLang="sl-SI">
                <a:solidFill>
                  <a:srgbClr val="FF9999"/>
                </a:solidFill>
                <a:latin typeface="Comic Sans MS" panose="030F0702030302020204" pitchFamily="66" charset="0"/>
              </a:rPr>
              <a:t>Približno 200 vrst </a:t>
            </a:r>
          </a:p>
          <a:p>
            <a:pPr>
              <a:buFontTx/>
              <a:buNone/>
            </a:pPr>
            <a:endParaRPr lang="sl-SI" altLang="sl-SI">
              <a:solidFill>
                <a:srgbClr val="FF9999"/>
              </a:solidFill>
              <a:latin typeface="Comic Sans MS" panose="030F0702030302020204" pitchFamily="66" charset="0"/>
            </a:endParaRPr>
          </a:p>
          <a:p>
            <a:pPr>
              <a:buFontTx/>
              <a:buChar char="-"/>
            </a:pPr>
            <a:r>
              <a:rPr lang="sl-SI" altLang="sl-SI">
                <a:solidFill>
                  <a:srgbClr val="FF9999"/>
                </a:solidFill>
                <a:latin typeface="Comic Sans MS" panose="030F0702030302020204" pitchFamily="66" charset="0"/>
              </a:rPr>
              <a:t>Veliki možgani – inteligenca, sposobnost</a:t>
            </a:r>
          </a:p>
        </p:txBody>
      </p:sp>
    </p:spTree>
  </p:cSld>
  <p:clrMapOvr>
    <a:masterClrMapping/>
  </p:clrMapOvr>
  <p:transition spd="slow">
    <p:cover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3153F5F8-1A98-4CCD-A6E7-CDF7B09998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C80000"/>
                </a:solidFill>
                <a:latin typeface="Comic Sans MS" panose="030F0702030302020204" pitchFamily="66" charset="0"/>
              </a:rPr>
              <a:t>UVRSTITEV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DDFF975B-3245-4338-A879-ECB081570F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endParaRPr lang="sl-SI" altLang="sl-SI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buFontTx/>
              <a:buChar char="-"/>
            </a:pPr>
            <a:r>
              <a:rPr lang="sl-SI" altLang="sl-SI">
                <a:solidFill>
                  <a:srgbClr val="FF0000"/>
                </a:solidFill>
                <a:latin typeface="Comic Sans MS" panose="030F0702030302020204" pitchFamily="66" charset="0"/>
              </a:rPr>
              <a:t>Red: prvaki</a:t>
            </a:r>
          </a:p>
          <a:p>
            <a:pPr>
              <a:buFontTx/>
              <a:buNone/>
            </a:pPr>
            <a:r>
              <a:rPr lang="sl-SI" altLang="sl-SI">
                <a:solidFill>
                  <a:srgbClr val="FF0000"/>
                </a:solidFill>
                <a:latin typeface="Comic Sans MS" panose="030F0702030302020204" pitchFamily="66" charset="0"/>
              </a:rPr>
              <a:t>        </a:t>
            </a:r>
          </a:p>
          <a:p>
            <a:pPr>
              <a:buFontTx/>
              <a:buChar char="-"/>
            </a:pPr>
            <a:r>
              <a:rPr lang="sl-SI" altLang="sl-SI">
                <a:solidFill>
                  <a:srgbClr val="FF0000"/>
                </a:solidFill>
                <a:latin typeface="Comic Sans MS" panose="030F0702030302020204" pitchFamily="66" charset="0"/>
              </a:rPr>
              <a:t>Podred: ozkonose opice</a:t>
            </a:r>
          </a:p>
          <a:p>
            <a:pPr>
              <a:buFontTx/>
              <a:buNone/>
            </a:pPr>
            <a:r>
              <a:rPr lang="sl-SI" altLang="sl-SI">
                <a:solidFill>
                  <a:srgbClr val="FF0000"/>
                </a:solidFill>
                <a:latin typeface="Comic Sans MS" panose="030F0702030302020204" pitchFamily="66" charset="0"/>
              </a:rPr>
              <a:t>           </a:t>
            </a:r>
          </a:p>
          <a:p>
            <a:pPr>
              <a:buFontTx/>
              <a:buChar char="-"/>
            </a:pPr>
            <a:r>
              <a:rPr lang="sl-SI" altLang="sl-SI">
                <a:solidFill>
                  <a:srgbClr val="FF0000"/>
                </a:solidFill>
                <a:latin typeface="Comic Sans MS" panose="030F0702030302020204" pitchFamily="66" charset="0"/>
              </a:rPr>
              <a:t>Družina: človeku podobne opice </a:t>
            </a:r>
          </a:p>
        </p:txBody>
      </p:sp>
    </p:spTree>
  </p:cSld>
  <p:clrMapOvr>
    <a:masterClrMapping/>
  </p:clrMapOvr>
  <p:transition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DEE06749-8059-4FF9-973D-4B9EF585D6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00FFFF"/>
                </a:solidFill>
                <a:latin typeface="Comic Sans MS" panose="030F0702030302020204" pitchFamily="66" charset="0"/>
              </a:rPr>
              <a:t>BELOROKI GIBON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072D32E7-5847-4C89-B6CA-6A0EC76685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1628775"/>
            <a:ext cx="8445500" cy="48958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Char char="-"/>
            </a:pPr>
            <a:r>
              <a:rPr lang="sl-SI" altLang="sl-SI">
                <a:latin typeface="Comic Sans MS" panose="030F0702030302020204" pitchFamily="66" charset="0"/>
              </a:rPr>
              <a:t>Živi visoko na drevesih in se le redko spušča na tla 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sl-SI" altLang="sl-SI">
                <a:latin typeface="Comic Sans MS" panose="030F0702030302020204" pitchFamily="66" charset="0"/>
              </a:rPr>
              <a:t>Ima tako dolge roke, da se tudi ko je vzravnan, s prstnimi členki dotika tal 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sl-SI" altLang="sl-SI">
                <a:latin typeface="Comic Sans MS" panose="030F0702030302020204" pitchFamily="66" charset="0"/>
              </a:rPr>
              <a:t>Ko skače z veje na vejo mora posebej paziti na slabe in suhe veje, saj je padec s takšne višine lahko usoden 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sl-SI" altLang="sl-SI">
                <a:latin typeface="Comic Sans MS" panose="030F0702030302020204" pitchFamily="66" charset="0"/>
              </a:rPr>
              <a:t>Živi v družinskih skupinah v katerih sta poleg samca in samice še dva do štirje mladiči </a:t>
            </a:r>
          </a:p>
        </p:txBody>
      </p:sp>
    </p:spTree>
  </p:cSld>
  <p:clrMapOvr>
    <a:masterClrMapping/>
  </p:clrMapOvr>
  <p:transition spd="slow">
    <p:blinds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7092E15F-DC05-42B8-A338-D134AB66B0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000">
                <a:solidFill>
                  <a:srgbClr val="FF0000"/>
                </a:solidFill>
                <a:latin typeface="Comic Sans MS" panose="030F0702030302020204" pitchFamily="66" charset="0"/>
              </a:rPr>
              <a:t>HRANA IN NJEGOVE LASTNOSTI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404C881C-659E-404E-AC36-F68AFD8670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endParaRPr lang="sl-SI" altLang="sl-SI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buFontTx/>
              <a:buChar char="-"/>
            </a:pPr>
            <a:endParaRPr lang="sl-SI" altLang="sl-SI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buFontTx/>
              <a:buChar char="-"/>
            </a:pPr>
            <a:r>
              <a:rPr lang="sl-SI" altLang="sl-SI">
                <a:solidFill>
                  <a:srgbClr val="FF0000"/>
                </a:solidFill>
                <a:latin typeface="Comic Sans MS" panose="030F0702030302020204" pitchFamily="66" charset="0"/>
              </a:rPr>
              <a:t>Velik je od 42 do 58cm </a:t>
            </a:r>
          </a:p>
          <a:p>
            <a:pPr>
              <a:buFontTx/>
              <a:buChar char="-"/>
            </a:pPr>
            <a:endParaRPr lang="sl-SI" altLang="sl-SI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buFontTx/>
              <a:buChar char="-"/>
            </a:pPr>
            <a:r>
              <a:rPr lang="sl-SI" altLang="sl-SI">
                <a:solidFill>
                  <a:srgbClr val="FF0000"/>
                </a:solidFill>
                <a:latin typeface="Comic Sans MS" panose="030F0702030302020204" pitchFamily="66" charset="0"/>
              </a:rPr>
              <a:t>Prehranjuje se s sadjem in mladim listjem </a:t>
            </a:r>
          </a:p>
        </p:txBody>
      </p:sp>
    </p:spTree>
  </p:cSld>
  <p:clrMapOvr>
    <a:masterClrMapping/>
  </p:clrMapOvr>
  <p:transition spd="slow">
    <p:wedg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36A9432D-7EA0-414B-B63D-BF4E55D610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000">
                <a:solidFill>
                  <a:srgbClr val="FFFF00"/>
                </a:solidFill>
                <a:latin typeface="Comic Sans MS" panose="030F0702030302020204" pitchFamily="66" charset="0"/>
              </a:rPr>
              <a:t>ZANIMIVOSTI IN UVRSTITEV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046A3A01-37E6-448B-863A-B5C9285852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endParaRPr lang="sl-SI" altLang="sl-SI">
              <a:solidFill>
                <a:srgbClr val="FFFF66"/>
              </a:solidFill>
              <a:latin typeface="Comic Sans MS" panose="030F0702030302020204" pitchFamily="66" charset="0"/>
            </a:endParaRPr>
          </a:p>
          <a:p>
            <a:pPr>
              <a:buFontTx/>
              <a:buChar char="-"/>
            </a:pPr>
            <a:r>
              <a:rPr lang="sl-SI" altLang="sl-SI">
                <a:solidFill>
                  <a:srgbClr val="FFFF66"/>
                </a:solidFill>
                <a:latin typeface="Comic Sans MS" panose="030F0702030302020204" pitchFamily="66" charset="0"/>
              </a:rPr>
              <a:t>Živi v jugovzhodni Aziji </a:t>
            </a:r>
          </a:p>
          <a:p>
            <a:pPr>
              <a:buFontTx/>
              <a:buChar char="-"/>
            </a:pPr>
            <a:endParaRPr lang="sl-SI" altLang="sl-SI">
              <a:solidFill>
                <a:srgbClr val="FFFF66"/>
              </a:solidFill>
              <a:latin typeface="Comic Sans MS" panose="030F0702030302020204" pitchFamily="66" charset="0"/>
            </a:endParaRPr>
          </a:p>
          <a:p>
            <a:pPr>
              <a:buFontTx/>
              <a:buChar char="-"/>
            </a:pPr>
            <a:r>
              <a:rPr lang="sl-SI" altLang="sl-SI">
                <a:solidFill>
                  <a:srgbClr val="FFFF66"/>
                </a:solidFill>
                <a:latin typeface="Comic Sans MS" panose="030F0702030302020204" pitchFamily="66" charset="0"/>
              </a:rPr>
              <a:t>Red: primati      </a:t>
            </a:r>
          </a:p>
          <a:p>
            <a:pPr>
              <a:buFontTx/>
              <a:buChar char="-"/>
            </a:pPr>
            <a:r>
              <a:rPr lang="sl-SI" altLang="sl-SI">
                <a:solidFill>
                  <a:srgbClr val="FFFF66"/>
                </a:solidFill>
                <a:latin typeface="Comic Sans MS" panose="030F0702030302020204" pitchFamily="66" charset="0"/>
              </a:rPr>
              <a:t>Podred: ozkonose opice      </a:t>
            </a:r>
          </a:p>
          <a:p>
            <a:pPr>
              <a:buFontTx/>
              <a:buChar char="-"/>
            </a:pPr>
            <a:r>
              <a:rPr lang="sl-SI" altLang="sl-SI">
                <a:solidFill>
                  <a:srgbClr val="FFFF66"/>
                </a:solidFill>
                <a:latin typeface="Comic Sans MS" panose="030F0702030302020204" pitchFamily="66" charset="0"/>
              </a:rPr>
              <a:t>Družina: človeku podobne opice</a:t>
            </a:r>
          </a:p>
        </p:txBody>
      </p:sp>
    </p:spTree>
  </p:cSld>
  <p:clrMapOvr>
    <a:masterClrMapping/>
  </p:clrMapOvr>
  <p:transition spd="slow">
    <p:cover dir="r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969DF8EE-7912-4C50-B4DD-66B4EDFF27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FF0000"/>
                </a:solidFill>
                <a:latin typeface="Comic Sans MS" panose="030F0702030302020204" pitchFamily="66" charset="0"/>
              </a:rPr>
              <a:t>VIRI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942EBDD5-F3D5-44F9-BA6A-1393D2418F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1412875"/>
            <a:ext cx="8507412" cy="51117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sl-SI" altLang="sl-SI" sz="2800">
                <a:solidFill>
                  <a:srgbClr val="FF0000"/>
                </a:solidFill>
                <a:latin typeface="Comic Sans MS" panose="030F0702030302020204" pitchFamily="66" charset="0"/>
              </a:rPr>
              <a:t>INTERNET:</a:t>
            </a:r>
          </a:p>
          <a:p>
            <a:pPr>
              <a:lnSpc>
                <a:spcPct val="90000"/>
              </a:lnSpc>
              <a:buFontTx/>
              <a:buNone/>
            </a:pPr>
            <a:endParaRPr lang="sl-SI" altLang="sl-SI" sz="280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lang="sl-SI" altLang="sl-SI" sz="2800">
                <a:solidFill>
                  <a:srgbClr val="FF0000"/>
                </a:solidFill>
                <a:latin typeface="Comic Sans MS" panose="030F0702030302020204" pitchFamily="66" charset="0"/>
              </a:rPr>
              <a:t>Slike: </a:t>
            </a:r>
            <a:r>
              <a:rPr lang="sl-SI" altLang="sl-SI" sz="2800">
                <a:solidFill>
                  <a:srgbClr val="FF0000"/>
                </a:solidFill>
                <a:latin typeface="Comic Sans MS" panose="030F0702030302020204" pitchFamily="66" charset="0"/>
                <a:hlinkClick r:id="rId3"/>
              </a:rPr>
              <a:t>www.google.com</a:t>
            </a:r>
            <a:endParaRPr lang="sl-SI" altLang="sl-SI" sz="280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endParaRPr lang="sl-SI" altLang="sl-SI" sz="280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sz="2800">
                <a:solidFill>
                  <a:srgbClr val="FF0000"/>
                </a:solidFill>
                <a:latin typeface="Comic Sans MS" panose="030F0702030302020204" pitchFamily="66" charset="0"/>
              </a:rPr>
              <a:t>LITERATURA:</a:t>
            </a:r>
          </a:p>
          <a:p>
            <a:pPr>
              <a:lnSpc>
                <a:spcPct val="90000"/>
              </a:lnSpc>
              <a:buFontTx/>
              <a:buNone/>
            </a:pPr>
            <a:endParaRPr lang="sl-SI" altLang="sl-SI" sz="280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lang="sl-SI" altLang="sl-SI" sz="2800">
                <a:solidFill>
                  <a:srgbClr val="FF0000"/>
                </a:solidFill>
                <a:latin typeface="Comic Sans MS" panose="030F0702030302020204" pitchFamily="66" charset="0"/>
              </a:rPr>
              <a:t>Velika ilustrirana otroška enciklopedija III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sl-SI" altLang="sl-SI" sz="2800">
                <a:solidFill>
                  <a:srgbClr val="FF0000"/>
                </a:solidFill>
                <a:latin typeface="Comic Sans MS" panose="030F0702030302020204" pitchFamily="66" charset="0"/>
              </a:rPr>
              <a:t>ATLAS živali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sl-SI" altLang="sl-SI" sz="2800">
                <a:solidFill>
                  <a:srgbClr val="FF0000"/>
                </a:solidFill>
                <a:latin typeface="Comic Sans MS" panose="030F0702030302020204" pitchFamily="66" charset="0"/>
              </a:rPr>
              <a:t>Enciklopedija živali za šolo in dom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sl-SI" altLang="sl-SI" sz="2800">
                <a:solidFill>
                  <a:srgbClr val="FF0000"/>
                </a:solidFill>
                <a:latin typeface="Comic Sans MS" panose="030F0702030302020204" pitchFamily="66" charset="0"/>
              </a:rPr>
              <a:t>Prelep živalski svet</a:t>
            </a:r>
          </a:p>
        </p:txBody>
      </p:sp>
    </p:spTree>
  </p:cSld>
  <p:clrMapOvr>
    <a:masterClrMapping/>
  </p:clrMapOvr>
  <p:transition spd="slow">
    <p:plus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BE9B866D-0586-4055-902D-E11FB0C614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/>
          <a:lstStyle/>
          <a:p>
            <a:r>
              <a:rPr lang="sl-SI" altLang="sl-SI" sz="4000" b="1">
                <a:solidFill>
                  <a:srgbClr val="00FF00"/>
                </a:solidFill>
                <a:latin typeface="Comic Sans MS" panose="030F0702030302020204" pitchFamily="66" charset="0"/>
              </a:rPr>
              <a:t>ČLOVEKU PODOBNE OPICE ALI VIŠJE RAZVITE OPICE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634360D0-FA2A-41B0-B442-8A1284E520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endParaRPr lang="sl-SI" altLang="sl-SI" sz="280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buFontTx/>
              <a:buChar char="-"/>
            </a:pPr>
            <a:r>
              <a:rPr lang="sl-SI" altLang="sl-SI" sz="2800">
                <a:solidFill>
                  <a:srgbClr val="FF0000"/>
                </a:solidFill>
                <a:latin typeface="Comic Sans MS" panose="030F0702030302020204" pitchFamily="66" charset="0"/>
              </a:rPr>
              <a:t>Zelo razumne živali </a:t>
            </a:r>
          </a:p>
          <a:p>
            <a:pPr>
              <a:buFontTx/>
              <a:buChar char="-"/>
            </a:pPr>
            <a:r>
              <a:rPr lang="sl-SI" altLang="sl-SI" sz="2800">
                <a:solidFill>
                  <a:srgbClr val="FF0000"/>
                </a:solidFill>
                <a:latin typeface="Comic Sans MS" panose="030F0702030302020204" pitchFamily="66" charset="0"/>
              </a:rPr>
              <a:t>Imajo velike možgane, dolge okončine s prav takšnimi prsti, telo pa je poraščeno z dlako</a:t>
            </a:r>
          </a:p>
          <a:p>
            <a:pPr>
              <a:buFontTx/>
              <a:buChar char="-"/>
            </a:pPr>
            <a:r>
              <a:rPr lang="sl-SI" altLang="sl-SI" sz="2800">
                <a:solidFill>
                  <a:srgbClr val="FF0000"/>
                </a:solidFill>
                <a:latin typeface="Comic Sans MS" panose="030F0702030302020204" pitchFamily="66" charset="0"/>
              </a:rPr>
              <a:t>Okrogla glava s sploščenim obraznim delom  </a:t>
            </a:r>
          </a:p>
          <a:p>
            <a:pPr>
              <a:buFontTx/>
              <a:buChar char="-"/>
            </a:pPr>
            <a:r>
              <a:rPr lang="sl-SI" altLang="sl-SI" sz="2800">
                <a:solidFill>
                  <a:srgbClr val="FF0000"/>
                </a:solidFill>
                <a:latin typeface="Comic Sans MS" panose="030F0702030302020204" pitchFamily="66" charset="0"/>
              </a:rPr>
              <a:t>Uhlji so majhni, oči pa velike in usmerjene naprej</a:t>
            </a:r>
          </a:p>
          <a:p>
            <a:pPr>
              <a:buFontTx/>
              <a:buChar char="-"/>
            </a:pPr>
            <a:r>
              <a:rPr lang="sl-SI" altLang="sl-SI" sz="2800">
                <a:solidFill>
                  <a:srgbClr val="FF0000"/>
                </a:solidFill>
                <a:latin typeface="Comic Sans MS" panose="030F0702030302020204" pitchFamily="66" charset="0"/>
              </a:rPr>
              <a:t>Višje razvite opice so brezrepe</a:t>
            </a:r>
            <a:r>
              <a:rPr lang="sl-SI" altLang="sl-SI" sz="2800">
                <a:solidFill>
                  <a:srgbClr val="FF0000"/>
                </a:solidFill>
              </a:rPr>
              <a:t> </a:t>
            </a:r>
          </a:p>
          <a:p>
            <a:pPr>
              <a:buFontTx/>
              <a:buChar char="-"/>
            </a:pPr>
            <a:r>
              <a:rPr lang="sl-SI" altLang="sl-SI" sz="2800">
                <a:solidFill>
                  <a:srgbClr val="FF0000"/>
                </a:solidFill>
                <a:latin typeface="Comic Sans MS" panose="030F0702030302020204" pitchFamily="66" charset="0"/>
              </a:rPr>
              <a:t>Živijo v družinskih skupinah </a:t>
            </a:r>
          </a:p>
          <a:p>
            <a:pPr>
              <a:buFontTx/>
              <a:buNone/>
            </a:pPr>
            <a:endParaRPr lang="sl-SI" altLang="sl-SI" sz="28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>
    <p:wheel spokes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DC8A911C-48A0-4D23-84D7-6D51FCFC7A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>
                <a:solidFill>
                  <a:srgbClr val="FFFF00"/>
                </a:solidFill>
                <a:latin typeface="Comic Sans MS" panose="030F0702030302020204" pitchFamily="66" charset="0"/>
              </a:rPr>
              <a:t>HRANA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1C1C4B85-54E1-4FA7-87DB-1F6E3CC086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endParaRPr lang="sl-SI" altLang="sl-SI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>
              <a:buFontTx/>
              <a:buChar char="-"/>
            </a:pPr>
            <a:endParaRPr lang="sl-SI" altLang="sl-SI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>
              <a:buFontTx/>
              <a:buChar char="-"/>
            </a:pPr>
            <a:r>
              <a:rPr lang="sl-SI" altLang="sl-SI">
                <a:solidFill>
                  <a:srgbClr val="F7F789"/>
                </a:solidFill>
                <a:latin typeface="Comic Sans MS" panose="030F0702030302020204" pitchFamily="66" charset="0"/>
              </a:rPr>
              <a:t>Višje razvite opice uživajo različno hrano</a:t>
            </a:r>
          </a:p>
          <a:p>
            <a:pPr>
              <a:buFontTx/>
              <a:buChar char="-"/>
            </a:pPr>
            <a:endParaRPr lang="sl-SI" altLang="sl-SI">
              <a:solidFill>
                <a:srgbClr val="F7F789"/>
              </a:solidFill>
              <a:latin typeface="Comic Sans MS" panose="030F0702030302020204" pitchFamily="66" charset="0"/>
            </a:endParaRPr>
          </a:p>
          <a:p>
            <a:pPr>
              <a:buFontTx/>
              <a:buChar char="-"/>
            </a:pPr>
            <a:r>
              <a:rPr lang="sl-SI" altLang="sl-SI">
                <a:solidFill>
                  <a:srgbClr val="F7F789"/>
                </a:solidFill>
                <a:latin typeface="Comic Sans MS" panose="030F0702030302020204" pitchFamily="66" charset="0"/>
              </a:rPr>
              <a:t>Sadje, liste, žuželke in ptičja jajca </a:t>
            </a:r>
          </a:p>
        </p:txBody>
      </p:sp>
    </p:spTree>
  </p:cSld>
  <p:clrMapOvr>
    <a:masterClrMapping/>
  </p:clrMapOvr>
  <p:transition spd="slow">
    <p:strips dir="r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0DA34810-76F5-4F70-A1CE-DDBB647CB6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>
                <a:solidFill>
                  <a:srgbClr val="CCFF99"/>
                </a:solidFill>
                <a:latin typeface="Comic Sans MS" panose="030F0702030302020204" pitchFamily="66" charset="0"/>
              </a:rPr>
              <a:t>PREDSTAVNIKI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7C79D3E4-4A74-4BB5-9303-884B7E460B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sl-SI" altLang="sl-SI"/>
          </a:p>
          <a:p>
            <a:pPr>
              <a:lnSpc>
                <a:spcPct val="90000"/>
              </a:lnSpc>
              <a:buFontTx/>
              <a:buChar char="-"/>
            </a:pPr>
            <a:r>
              <a:rPr lang="sl-SI" altLang="sl-SI">
                <a:solidFill>
                  <a:srgbClr val="00FF00"/>
                </a:solidFill>
                <a:latin typeface="Comic Sans MS" panose="030F0702030302020204" pitchFamily="66" charset="0"/>
              </a:rPr>
              <a:t>ŠIMPANZ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sl-SI" altLang="sl-SI">
              <a:solidFill>
                <a:srgbClr val="00FF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lang="sl-SI" altLang="sl-SI">
                <a:solidFill>
                  <a:srgbClr val="00FF00"/>
                </a:solidFill>
                <a:latin typeface="Comic Sans MS" panose="030F0702030302020204" pitchFamily="66" charset="0"/>
              </a:rPr>
              <a:t>GORILA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sl-SI" altLang="sl-SI">
              <a:solidFill>
                <a:srgbClr val="00FF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lang="sl-SI" altLang="sl-SI">
                <a:solidFill>
                  <a:srgbClr val="00FF00"/>
                </a:solidFill>
                <a:latin typeface="Comic Sans MS" panose="030F0702030302020204" pitchFamily="66" charset="0"/>
              </a:rPr>
              <a:t>ORANGUTAN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sl-SI" altLang="sl-SI">
              <a:solidFill>
                <a:srgbClr val="00FF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lang="sl-SI" altLang="sl-SI">
                <a:solidFill>
                  <a:srgbClr val="00FF00"/>
                </a:solidFill>
                <a:latin typeface="Comic Sans MS" panose="030F0702030302020204" pitchFamily="66" charset="0"/>
              </a:rPr>
              <a:t>BELOROKI GIBON</a:t>
            </a:r>
          </a:p>
        </p:txBody>
      </p:sp>
    </p:spTree>
  </p:cSld>
  <p:clrMapOvr>
    <a:masterClrMapping/>
  </p:clrMapOvr>
  <p:transition spd="slow">
    <p:check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4B6E1A6-2A17-4F75-8308-772922E8B8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>
                <a:solidFill>
                  <a:srgbClr val="FF6600"/>
                </a:solidFill>
                <a:latin typeface="Comic Sans MS" panose="030F0702030302020204" pitchFamily="66" charset="0"/>
              </a:rPr>
              <a:t>ŠIMPANZ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D61D46C4-CF76-43D7-8EAD-5A76315105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820150" cy="47815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Char char="-"/>
            </a:pPr>
            <a:r>
              <a:rPr lang="sl-SI" altLang="sl-SI" sz="2800">
                <a:solidFill>
                  <a:schemeClr val="bg1"/>
                </a:solidFill>
                <a:latin typeface="Comic Sans MS" panose="030F0702030302020204" pitchFamily="66" charset="0"/>
              </a:rPr>
              <a:t>Za razliko od drugih je zelo inteligenten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sl-SI" altLang="sl-SI" sz="2800">
                <a:solidFill>
                  <a:schemeClr val="bg1"/>
                </a:solidFill>
                <a:latin typeface="Comic Sans MS" panose="030F0702030302020204" pitchFamily="66" charset="0"/>
              </a:rPr>
              <a:t>Uporablja orožje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sl-SI" altLang="sl-SI" sz="2800">
                <a:solidFill>
                  <a:schemeClr val="bg1"/>
                </a:solidFill>
                <a:latin typeface="Comic Sans MS" panose="030F0702030302020204" pitchFamily="66" charset="0"/>
              </a:rPr>
              <a:t>Trga stebla iz trstičja in z njimi dreza v termitnjake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sl-SI" altLang="sl-SI" sz="2800">
                <a:solidFill>
                  <a:schemeClr val="bg1"/>
                </a:solidFill>
                <a:latin typeface="Comic Sans MS" panose="030F0702030302020204" pitchFamily="66" charset="0"/>
              </a:rPr>
              <a:t>Meče kamenje in pije iz sklede, ki jo naredi iz listja 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sl-SI" altLang="sl-SI" sz="2800">
                <a:solidFill>
                  <a:schemeClr val="bg1"/>
                </a:solidFill>
                <a:latin typeface="Comic Sans MS" panose="030F0702030302020204" pitchFamily="66" charset="0"/>
              </a:rPr>
              <a:t>Giblje se predvsem po drevesih, sposoben pa je tudi teči in sicer po dveh nogah tako kot človek. 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sl-SI" altLang="sl-SI" sz="2800">
                <a:solidFill>
                  <a:schemeClr val="bg1"/>
                </a:solidFill>
                <a:latin typeface="Comic Sans MS" panose="030F0702030302020204" pitchFamily="66" charset="0"/>
              </a:rPr>
              <a:t>Živi v skupini</a:t>
            </a:r>
            <a:r>
              <a:rPr lang="sl-SI" altLang="sl-SI" sz="2800"/>
              <a:t> 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sl-SI" altLang="sl-SI" sz="2800">
                <a:solidFill>
                  <a:schemeClr val="bg1"/>
                </a:solidFill>
                <a:latin typeface="Comic Sans MS" panose="030F0702030302020204" pitchFamily="66" charset="0"/>
              </a:rPr>
              <a:t>S pomočjo listja in vej naredijo ležišče </a:t>
            </a:r>
          </a:p>
          <a:p>
            <a:pPr>
              <a:lnSpc>
                <a:spcPct val="90000"/>
              </a:lnSpc>
              <a:buFontTx/>
              <a:buNone/>
            </a:pPr>
            <a:endParaRPr lang="sl-SI" altLang="sl-SI" sz="28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3D51D0B9-4AD9-4538-9514-9668A9E1BA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000">
                <a:solidFill>
                  <a:srgbClr val="FFFF00"/>
                </a:solidFill>
                <a:latin typeface="Comic Sans MS" panose="030F0702030302020204" pitchFamily="66" charset="0"/>
              </a:rPr>
              <a:t>HRANA IN NJEGOVE LASTNOSTI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42ABA1E3-DD89-4973-80F2-4D13879A70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Char char="-"/>
            </a:pPr>
            <a:r>
              <a:rPr lang="sl-SI" altLang="sl-SI" sz="2800">
                <a:solidFill>
                  <a:srgbClr val="FFFF00"/>
                </a:solidFill>
                <a:latin typeface="Comic Sans MS" panose="030F0702030302020204" pitchFamily="66" charset="0"/>
              </a:rPr>
              <a:t>1, 70 m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l-SI" altLang="sl-SI" sz="2800">
                <a:solidFill>
                  <a:srgbClr val="FFFF00"/>
                </a:solidFill>
              </a:rPr>
              <a:t> 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sl-SI" altLang="sl-SI" sz="2800">
                <a:solidFill>
                  <a:srgbClr val="FFFF00"/>
                </a:solidFill>
                <a:latin typeface="Comic Sans MS" panose="030F0702030302020204" pitchFamily="66" charset="0"/>
              </a:rPr>
              <a:t>80 kg</a:t>
            </a:r>
          </a:p>
          <a:p>
            <a:pPr>
              <a:lnSpc>
                <a:spcPct val="80000"/>
              </a:lnSpc>
              <a:buFontTx/>
              <a:buNone/>
            </a:pPr>
            <a:endParaRPr lang="sl-SI" altLang="sl-SI" sz="280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sl-SI" altLang="sl-SI" sz="2800">
                <a:solidFill>
                  <a:srgbClr val="FFFF00"/>
                </a:solidFill>
                <a:latin typeface="Comic Sans MS" panose="030F0702030302020204" pitchFamily="66" charset="0"/>
              </a:rPr>
              <a:t>Šimpanzi so rastlinojedi</a:t>
            </a:r>
          </a:p>
          <a:p>
            <a:pPr>
              <a:lnSpc>
                <a:spcPct val="80000"/>
              </a:lnSpc>
              <a:buFontTx/>
              <a:buNone/>
            </a:pPr>
            <a:endParaRPr lang="sl-SI" altLang="sl-SI" sz="280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sl-SI" altLang="sl-SI" sz="2800">
                <a:solidFill>
                  <a:srgbClr val="FFFF00"/>
                </a:solidFill>
                <a:latin typeface="Comic Sans MS" panose="030F0702030302020204" pitchFamily="66" charset="0"/>
              </a:rPr>
              <a:t>Včasih se tudi zgodi, da napadejo mlado antilopo ali mladiča druge živali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l-SI" altLang="sl-SI" sz="280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sl-SI" altLang="sl-SI" sz="2800">
                <a:solidFill>
                  <a:srgbClr val="FFFF00"/>
                </a:solidFill>
                <a:latin typeface="Comic Sans MS" panose="030F0702030302020204" pitchFamily="66" charset="0"/>
              </a:rPr>
              <a:t>Občasno jedo tudi žuželke </a:t>
            </a:r>
          </a:p>
        </p:txBody>
      </p:sp>
    </p:spTree>
  </p:cSld>
  <p:clrMapOvr>
    <a:masterClrMapping/>
  </p:clrMapOvr>
  <p:transition spd="slow">
    <p:cover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3120366B-65B9-455D-BB39-9B35DA6BE0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FF0066"/>
                </a:solidFill>
                <a:latin typeface="Comic Sans MS" panose="030F0702030302020204" pitchFamily="66" charset="0"/>
              </a:rPr>
              <a:t>RAZMNOŽEVANJE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B906F63A-D18B-448B-9966-D9F1F2E4E9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sl-SI" altLang="sl-SI">
                <a:solidFill>
                  <a:srgbClr val="FF3399"/>
                </a:solidFill>
                <a:latin typeface="Comic Sans MS" panose="030F0702030302020204" pitchFamily="66" charset="0"/>
              </a:rPr>
              <a:t>Spolno je zrel okoli petega in šestega leta </a:t>
            </a:r>
          </a:p>
          <a:p>
            <a:pPr>
              <a:buFontTx/>
              <a:buChar char="-"/>
            </a:pPr>
            <a:r>
              <a:rPr lang="sl-SI" altLang="sl-SI">
                <a:solidFill>
                  <a:srgbClr val="FF3399"/>
                </a:solidFill>
                <a:latin typeface="Comic Sans MS" panose="030F0702030302020204" pitchFamily="66" charset="0"/>
              </a:rPr>
              <a:t>Parjenje traja skozi vse leto </a:t>
            </a:r>
          </a:p>
          <a:p>
            <a:pPr>
              <a:buFontTx/>
              <a:buChar char="-"/>
            </a:pPr>
            <a:r>
              <a:rPr lang="sl-SI" altLang="sl-SI">
                <a:solidFill>
                  <a:srgbClr val="FF3399"/>
                </a:solidFill>
                <a:latin typeface="Comic Sans MS" panose="030F0702030302020204" pitchFamily="66" charset="0"/>
              </a:rPr>
              <a:t>Menstrualni ciklus samice traja 35 dni, obdobje evolucije pa okoli 6 dni </a:t>
            </a:r>
          </a:p>
          <a:p>
            <a:pPr>
              <a:buFontTx/>
              <a:buChar char="-"/>
            </a:pPr>
            <a:r>
              <a:rPr lang="sl-SI" altLang="sl-SI">
                <a:solidFill>
                  <a:srgbClr val="FF3399"/>
                </a:solidFill>
                <a:latin typeface="Comic Sans MS" panose="030F0702030302020204" pitchFamily="66" charset="0"/>
              </a:rPr>
              <a:t>Brejost traja od 200 do 260 dni </a:t>
            </a:r>
          </a:p>
          <a:p>
            <a:pPr>
              <a:buFontTx/>
              <a:buChar char="-"/>
            </a:pPr>
            <a:r>
              <a:rPr lang="sl-SI" altLang="sl-SI">
                <a:solidFill>
                  <a:srgbClr val="FF3399"/>
                </a:solidFill>
                <a:latin typeface="Comic Sans MS" panose="030F0702030302020204" pitchFamily="66" charset="0"/>
              </a:rPr>
              <a:t>Ponavadi samica skoti po 1 mladiča, včasih 2 </a:t>
            </a:r>
          </a:p>
        </p:txBody>
      </p:sp>
    </p:spTree>
  </p:cSld>
  <p:clrMapOvr>
    <a:masterClrMapping/>
  </p:clrMapOvr>
  <p:transition spd="slow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145EF67E-EF60-42E2-9A55-7DE972DCCB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00FF00"/>
                </a:solidFill>
                <a:latin typeface="Comic Sans MS" panose="030F0702030302020204" pitchFamily="66" charset="0"/>
              </a:rPr>
              <a:t>ZANIMIVOSTI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46BE60FE-1BD1-4434-B850-B0FFA1FCAC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362950" cy="4852988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sl-SI" altLang="sl-SI">
                <a:solidFill>
                  <a:srgbClr val="66FF33"/>
                </a:solidFill>
                <a:latin typeface="Comic Sans MS" panose="030F0702030302020204" pitchFamily="66" charset="0"/>
              </a:rPr>
              <a:t>-</a:t>
            </a:r>
            <a:r>
              <a:rPr lang="sl-SI" altLang="sl-SI">
                <a:solidFill>
                  <a:srgbClr val="66FF33"/>
                </a:solidFill>
              </a:rPr>
              <a:t> </a:t>
            </a:r>
            <a:r>
              <a:rPr lang="sl-SI" altLang="sl-SI">
                <a:solidFill>
                  <a:srgbClr val="66FF33"/>
                </a:solidFill>
                <a:latin typeface="Comic Sans MS" panose="030F0702030302020204" pitchFamily="66" charset="0"/>
              </a:rPr>
              <a:t>Njihov edini naravni sovražnik je kača 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sl-SI" altLang="sl-SI">
                <a:solidFill>
                  <a:srgbClr val="66FF33"/>
                </a:solidFill>
                <a:latin typeface="Comic Sans MS" panose="030F0702030302020204" pitchFamily="66" charset="0"/>
              </a:rPr>
              <a:t>Šimpanz je zelo ogrožena vrsta, zato je zaščitena 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sl-SI" altLang="sl-SI">
                <a:solidFill>
                  <a:srgbClr val="66FF33"/>
                </a:solidFill>
                <a:latin typeface="Comic Sans MS" panose="030F0702030302020204" pitchFamily="66" charset="0"/>
              </a:rPr>
              <a:t>Pravijo, da obstaja samo še okoli 250 000 primerkov, njihovo število pa še upada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>
                <a:solidFill>
                  <a:srgbClr val="66FF33"/>
                </a:solidFill>
                <a:latin typeface="Comic Sans MS" panose="030F0702030302020204" pitchFamily="66" charset="0"/>
              </a:rPr>
              <a:t>- Šimpanz kriči, stoka in godrnja </a:t>
            </a:r>
          </a:p>
          <a:p>
            <a:pPr>
              <a:lnSpc>
                <a:spcPct val="90000"/>
              </a:lnSpc>
              <a:buFontTx/>
              <a:buNone/>
            </a:pPr>
            <a:endParaRPr lang="sl-SI" altLang="sl-SI">
              <a:solidFill>
                <a:srgbClr val="66FF33"/>
              </a:solidFill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>
                <a:solidFill>
                  <a:srgbClr val="66FF33"/>
                </a:solidFill>
                <a:latin typeface="Comic Sans MS" panose="030F0702030302020204" pitchFamily="66" charset="0"/>
              </a:rPr>
              <a:t>- Živi v gozdovih in savanah ekvatorialne Afrike </a:t>
            </a:r>
          </a:p>
        </p:txBody>
      </p:sp>
    </p:spTree>
  </p:cSld>
  <p:clrMapOvr>
    <a:masterClrMapping/>
  </p:clrMapOvr>
  <p:transition spd="slow">
    <p:pull dir="u"/>
  </p:transition>
</p:sld>
</file>

<file path=ppt/theme/theme1.xml><?xml version="1.0" encoding="utf-8"?>
<a:theme xmlns:a="http://schemas.openxmlformats.org/drawingml/2006/main" name="Privzeti načrt">
  <a:themeElements>
    <a:clrScheme name="Privzeti nač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ivzeti nač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782</Words>
  <Application>Microsoft Office PowerPoint</Application>
  <PresentationFormat>On-screen Show (4:3)</PresentationFormat>
  <Paragraphs>167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Comic Sans MS</vt:lpstr>
      <vt:lpstr>Privzeti načrt</vt:lpstr>
      <vt:lpstr>PowerPoint Presentation</vt:lpstr>
      <vt:lpstr>KAJ SO OPICE ALI PRIMATI?</vt:lpstr>
      <vt:lpstr>ČLOVEKU PODOBNE OPICE ALI VIŠJE RAZVITE OPICE</vt:lpstr>
      <vt:lpstr>HRANA</vt:lpstr>
      <vt:lpstr>PREDSTAVNIKI</vt:lpstr>
      <vt:lpstr>ŠIMPANZ</vt:lpstr>
      <vt:lpstr>HRANA IN NJEGOVE LASTNOSTI</vt:lpstr>
      <vt:lpstr>RAZMNOŽEVANJE</vt:lpstr>
      <vt:lpstr>ZANIMIVOSTI</vt:lpstr>
      <vt:lpstr>UVRSTITEV</vt:lpstr>
      <vt:lpstr>GORILA</vt:lpstr>
      <vt:lpstr>HRANA IN NJEGOVE LASTNOSTI</vt:lpstr>
      <vt:lpstr>RAZMNOŽEVANJE</vt:lpstr>
      <vt:lpstr>ZANIMIVOSTI</vt:lpstr>
      <vt:lpstr>UVRSTITEV</vt:lpstr>
      <vt:lpstr>ORANGUTAN</vt:lpstr>
      <vt:lpstr> HRANA IN NJEGOVE LASTNOSTI</vt:lpstr>
      <vt:lpstr>RAZMNOŽEVANJE</vt:lpstr>
      <vt:lpstr>ZANIMIVOSTI</vt:lpstr>
      <vt:lpstr>UVRSTITEV</vt:lpstr>
      <vt:lpstr>BELOROKI GIBON</vt:lpstr>
      <vt:lpstr>HRANA IN NJEGOVE LASTNOSTI</vt:lpstr>
      <vt:lpstr>ZANIMIVOSTI IN UVRSTITEV</vt:lpstr>
      <vt:lpstr>VIRI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2019-05-30T09:33:58Z</dcterms:created>
  <dcterms:modified xsi:type="dcterms:W3CDTF">2019-05-30T09:33:58Z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