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sl-SI"/>
    </a:defPPr>
    <a:lvl1pPr algn="ctr" rtl="0" fontAlgn="base">
      <a:spcBef>
        <a:spcPct val="20000"/>
      </a:spcBef>
      <a:spcAft>
        <a:spcPct val="0"/>
      </a:spcAft>
      <a:defRPr sz="3200" kern="1200">
        <a:solidFill>
          <a:schemeClr val="tx1"/>
        </a:solidFill>
        <a:latin typeface="Tempus Sans ITC" panose="04020404030D07020202" pitchFamily="82" charset="0"/>
        <a:ea typeface="+mn-ea"/>
        <a:cs typeface="+mn-cs"/>
      </a:defRPr>
    </a:lvl1pPr>
    <a:lvl2pPr marL="457200" algn="ctr" rtl="0" fontAlgn="base">
      <a:spcBef>
        <a:spcPct val="20000"/>
      </a:spcBef>
      <a:spcAft>
        <a:spcPct val="0"/>
      </a:spcAft>
      <a:defRPr sz="3200" kern="1200">
        <a:solidFill>
          <a:schemeClr val="tx1"/>
        </a:solidFill>
        <a:latin typeface="Tempus Sans ITC" panose="04020404030D07020202" pitchFamily="82" charset="0"/>
        <a:ea typeface="+mn-ea"/>
        <a:cs typeface="+mn-cs"/>
      </a:defRPr>
    </a:lvl2pPr>
    <a:lvl3pPr marL="914400" algn="ctr" rtl="0" fontAlgn="base">
      <a:spcBef>
        <a:spcPct val="20000"/>
      </a:spcBef>
      <a:spcAft>
        <a:spcPct val="0"/>
      </a:spcAft>
      <a:defRPr sz="3200" kern="1200">
        <a:solidFill>
          <a:schemeClr val="tx1"/>
        </a:solidFill>
        <a:latin typeface="Tempus Sans ITC" panose="04020404030D07020202" pitchFamily="82" charset="0"/>
        <a:ea typeface="+mn-ea"/>
        <a:cs typeface="+mn-cs"/>
      </a:defRPr>
    </a:lvl3pPr>
    <a:lvl4pPr marL="1371600" algn="ctr" rtl="0" fontAlgn="base">
      <a:spcBef>
        <a:spcPct val="20000"/>
      </a:spcBef>
      <a:spcAft>
        <a:spcPct val="0"/>
      </a:spcAft>
      <a:defRPr sz="3200" kern="1200">
        <a:solidFill>
          <a:schemeClr val="tx1"/>
        </a:solidFill>
        <a:latin typeface="Tempus Sans ITC" panose="04020404030D07020202" pitchFamily="82" charset="0"/>
        <a:ea typeface="+mn-ea"/>
        <a:cs typeface="+mn-cs"/>
      </a:defRPr>
    </a:lvl4pPr>
    <a:lvl5pPr marL="1828800" algn="ctr" rtl="0" fontAlgn="base">
      <a:spcBef>
        <a:spcPct val="20000"/>
      </a:spcBef>
      <a:spcAft>
        <a:spcPct val="0"/>
      </a:spcAft>
      <a:defRPr sz="3200" kern="1200">
        <a:solidFill>
          <a:schemeClr val="tx1"/>
        </a:solidFill>
        <a:latin typeface="Tempus Sans ITC" panose="04020404030D07020202" pitchFamily="82" charset="0"/>
        <a:ea typeface="+mn-ea"/>
        <a:cs typeface="+mn-cs"/>
      </a:defRPr>
    </a:lvl5pPr>
    <a:lvl6pPr marL="2286000" algn="l" defTabSz="914400" rtl="0" eaLnBrk="1" latinLnBrk="0" hangingPunct="1">
      <a:defRPr sz="3200" kern="1200">
        <a:solidFill>
          <a:schemeClr val="tx1"/>
        </a:solidFill>
        <a:latin typeface="Tempus Sans ITC" panose="04020404030D07020202" pitchFamily="82" charset="0"/>
        <a:ea typeface="+mn-ea"/>
        <a:cs typeface="+mn-cs"/>
      </a:defRPr>
    </a:lvl6pPr>
    <a:lvl7pPr marL="2743200" algn="l" defTabSz="914400" rtl="0" eaLnBrk="1" latinLnBrk="0" hangingPunct="1">
      <a:defRPr sz="3200" kern="1200">
        <a:solidFill>
          <a:schemeClr val="tx1"/>
        </a:solidFill>
        <a:latin typeface="Tempus Sans ITC" panose="04020404030D07020202" pitchFamily="82" charset="0"/>
        <a:ea typeface="+mn-ea"/>
        <a:cs typeface="+mn-cs"/>
      </a:defRPr>
    </a:lvl7pPr>
    <a:lvl8pPr marL="3200400" algn="l" defTabSz="914400" rtl="0" eaLnBrk="1" latinLnBrk="0" hangingPunct="1">
      <a:defRPr sz="3200" kern="1200">
        <a:solidFill>
          <a:schemeClr val="tx1"/>
        </a:solidFill>
        <a:latin typeface="Tempus Sans ITC" panose="04020404030D07020202" pitchFamily="82" charset="0"/>
        <a:ea typeface="+mn-ea"/>
        <a:cs typeface="+mn-cs"/>
      </a:defRPr>
    </a:lvl8pPr>
    <a:lvl9pPr marL="3657600" algn="l" defTabSz="914400" rtl="0" eaLnBrk="1" latinLnBrk="0" hangingPunct="1">
      <a:defRPr sz="3200"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6C4CB4"/>
    <a:srgbClr val="FFFF00"/>
    <a:srgbClr val="777777"/>
    <a:srgbClr val="FF99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547" autoAdjust="0"/>
    <p:restoredTop sz="90929"/>
  </p:normalViewPr>
  <p:slideViewPr>
    <p:cSldViewPr>
      <p:cViewPr varScale="1">
        <p:scale>
          <a:sx n="86" d="100"/>
          <a:sy n="86" d="100"/>
        </p:scale>
        <p:origin x="84"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222E-E586-466B-B470-61F3F8BFEAA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35799D3A-C89F-496E-BED1-37A8AF4EDB4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93E63368-E479-44FA-884D-6A7AE377192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2AE23DD-59E7-4345-BF3E-79772A63054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B1E86A1-D009-4390-B503-1C48FD634390}"/>
              </a:ext>
            </a:extLst>
          </p:cNvPr>
          <p:cNvSpPr>
            <a:spLocks noGrp="1"/>
          </p:cNvSpPr>
          <p:nvPr>
            <p:ph type="sldNum" sz="quarter" idx="12"/>
          </p:nvPr>
        </p:nvSpPr>
        <p:spPr/>
        <p:txBody>
          <a:bodyPr/>
          <a:lstStyle>
            <a:lvl1pPr>
              <a:defRPr/>
            </a:lvl1pPr>
          </a:lstStyle>
          <a:p>
            <a:fld id="{FB51A904-9441-47E6-A1F3-88AD9B8849BE}" type="slidenum">
              <a:rPr lang="sl-SI" altLang="sl-SI"/>
              <a:pPr/>
              <a:t>‹#›</a:t>
            </a:fld>
            <a:endParaRPr lang="sl-SI" altLang="sl-SI"/>
          </a:p>
        </p:txBody>
      </p:sp>
    </p:spTree>
    <p:extLst>
      <p:ext uri="{BB962C8B-B14F-4D97-AF65-F5344CB8AC3E}">
        <p14:creationId xmlns:p14="http://schemas.microsoft.com/office/powerpoint/2010/main" val="3209519705"/>
      </p:ext>
    </p:extLst>
  </p:cSld>
  <p:clrMapOvr>
    <a:masterClrMapping/>
  </p:clrMapOvr>
  <p:transition>
    <p:fade thruBlk="1"/>
    <p:sndAc>
      <p:stSnd>
        <p:snd r:embed="rId1" name="projcto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D153E-4FD5-450E-B657-03BBB56D13F0}"/>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DC1251C-9232-43B3-923E-52DD467329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2819047-CAD0-406D-B6DE-BB56B27B8ED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E5C1A6D-2728-487D-8348-AC98E7CFDB3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9049FD1-A1BC-4211-A5AB-5DC503C6F40A}"/>
              </a:ext>
            </a:extLst>
          </p:cNvPr>
          <p:cNvSpPr>
            <a:spLocks noGrp="1"/>
          </p:cNvSpPr>
          <p:nvPr>
            <p:ph type="sldNum" sz="quarter" idx="12"/>
          </p:nvPr>
        </p:nvSpPr>
        <p:spPr/>
        <p:txBody>
          <a:bodyPr/>
          <a:lstStyle>
            <a:lvl1pPr>
              <a:defRPr/>
            </a:lvl1pPr>
          </a:lstStyle>
          <a:p>
            <a:fld id="{0D1A914B-709E-49EB-B8EB-BF06AC5C733B}" type="slidenum">
              <a:rPr lang="sl-SI" altLang="sl-SI"/>
              <a:pPr/>
              <a:t>‹#›</a:t>
            </a:fld>
            <a:endParaRPr lang="sl-SI" altLang="sl-SI"/>
          </a:p>
        </p:txBody>
      </p:sp>
    </p:spTree>
    <p:extLst>
      <p:ext uri="{BB962C8B-B14F-4D97-AF65-F5344CB8AC3E}">
        <p14:creationId xmlns:p14="http://schemas.microsoft.com/office/powerpoint/2010/main" val="3761386235"/>
      </p:ext>
    </p:extLst>
  </p:cSld>
  <p:clrMapOvr>
    <a:masterClrMapping/>
  </p:clrMapOvr>
  <p:transition>
    <p:fade thruBlk="1"/>
    <p:sndAc>
      <p:stSnd>
        <p:snd r:embed="rId1" name="projcto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57451-3086-4C65-9BBE-4D9813720C89}"/>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95A0933-52F4-4E7F-B31A-7D1F8FA443D1}"/>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AA0D2D4-03FB-4A15-827F-480D6C11513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4C8C2E4-1DFB-4748-B89F-1708601DC6B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A7E747E-D77D-4350-849D-71E585F0765D}"/>
              </a:ext>
            </a:extLst>
          </p:cNvPr>
          <p:cNvSpPr>
            <a:spLocks noGrp="1"/>
          </p:cNvSpPr>
          <p:nvPr>
            <p:ph type="sldNum" sz="quarter" idx="12"/>
          </p:nvPr>
        </p:nvSpPr>
        <p:spPr/>
        <p:txBody>
          <a:bodyPr/>
          <a:lstStyle>
            <a:lvl1pPr>
              <a:defRPr/>
            </a:lvl1pPr>
          </a:lstStyle>
          <a:p>
            <a:fld id="{1EC182C3-4883-4E58-B7D9-B0BC035B8C7D}" type="slidenum">
              <a:rPr lang="sl-SI" altLang="sl-SI"/>
              <a:pPr/>
              <a:t>‹#›</a:t>
            </a:fld>
            <a:endParaRPr lang="sl-SI" altLang="sl-SI"/>
          </a:p>
        </p:txBody>
      </p:sp>
    </p:spTree>
    <p:extLst>
      <p:ext uri="{BB962C8B-B14F-4D97-AF65-F5344CB8AC3E}">
        <p14:creationId xmlns:p14="http://schemas.microsoft.com/office/powerpoint/2010/main" val="235853652"/>
      </p:ext>
    </p:extLst>
  </p:cSld>
  <p:clrMapOvr>
    <a:masterClrMapping/>
  </p:clrMapOvr>
  <p:transition>
    <p:fade thruBlk="1"/>
    <p:sndAc>
      <p:stSnd>
        <p:snd r:embed="rId1" name="projctor.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5FC4F-05BE-4408-BDEE-86F485D1093C}"/>
              </a:ext>
            </a:extLst>
          </p:cNvPr>
          <p:cNvSpPr>
            <a:spLocks noGrp="1"/>
          </p:cNvSpPr>
          <p:nvPr>
            <p:ph type="title"/>
          </p:nvPr>
        </p:nvSpPr>
        <p:spPr>
          <a:xfrm>
            <a:off x="685800" y="609600"/>
            <a:ext cx="7772400" cy="1143000"/>
          </a:xfrm>
        </p:spPr>
        <p:txBody>
          <a:bodyPr/>
          <a:lstStyle/>
          <a:p>
            <a:r>
              <a:rPr lang="en-US"/>
              <a:t>Click to edit Master title style</a:t>
            </a:r>
            <a:endParaRPr lang="sl-SI"/>
          </a:p>
        </p:txBody>
      </p:sp>
      <p:sp>
        <p:nvSpPr>
          <p:cNvPr id="3" name="Online Image Placeholder 2">
            <a:extLst>
              <a:ext uri="{FF2B5EF4-FFF2-40B4-BE49-F238E27FC236}">
                <a16:creationId xmlns:a16="http://schemas.microsoft.com/office/drawing/2014/main" id="{B8BB1928-7BF1-4350-9ADF-40897449E49C}"/>
              </a:ext>
            </a:extLst>
          </p:cNvPr>
          <p:cNvSpPr>
            <a:spLocks noGrp="1"/>
          </p:cNvSpPr>
          <p:nvPr>
            <p:ph type="clipArt" sz="half" idx="1"/>
          </p:nvPr>
        </p:nvSpPr>
        <p:spPr>
          <a:xfrm>
            <a:off x="685800" y="1981200"/>
            <a:ext cx="3810000" cy="4114800"/>
          </a:xfrm>
        </p:spPr>
        <p:txBody>
          <a:bodyPr/>
          <a:lstStyle/>
          <a:p>
            <a:endParaRPr lang="sl-SI"/>
          </a:p>
        </p:txBody>
      </p:sp>
      <p:sp>
        <p:nvSpPr>
          <p:cNvPr id="4" name="Text Placeholder 3">
            <a:extLst>
              <a:ext uri="{FF2B5EF4-FFF2-40B4-BE49-F238E27FC236}">
                <a16:creationId xmlns:a16="http://schemas.microsoft.com/office/drawing/2014/main" id="{62C7191D-7CB0-4696-B1BE-1F0E8CFF3A25}"/>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9AA0CE1-9A82-4433-BA3B-EFACF4C5F9AD}"/>
              </a:ext>
            </a:extLst>
          </p:cNvPr>
          <p:cNvSpPr>
            <a:spLocks noGrp="1"/>
          </p:cNvSpPr>
          <p:nvPr>
            <p:ph type="dt" sz="half" idx="10"/>
          </p:nvPr>
        </p:nvSpPr>
        <p:spPr>
          <a:xfrm>
            <a:off x="685800" y="6248400"/>
            <a:ext cx="1905000" cy="45720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9542AF6-EF9C-429A-9D08-E413827502D0}"/>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646B5D8-7C93-46BA-B592-CF6857919DDB}"/>
              </a:ext>
            </a:extLst>
          </p:cNvPr>
          <p:cNvSpPr>
            <a:spLocks noGrp="1"/>
          </p:cNvSpPr>
          <p:nvPr>
            <p:ph type="sldNum" sz="quarter" idx="12"/>
          </p:nvPr>
        </p:nvSpPr>
        <p:spPr>
          <a:xfrm>
            <a:off x="6553200" y="6248400"/>
            <a:ext cx="1905000" cy="457200"/>
          </a:xfrm>
        </p:spPr>
        <p:txBody>
          <a:bodyPr/>
          <a:lstStyle>
            <a:lvl1pPr>
              <a:defRPr/>
            </a:lvl1pPr>
          </a:lstStyle>
          <a:p>
            <a:fld id="{B0D298E7-2286-4196-821A-812318D253DF}" type="slidenum">
              <a:rPr lang="sl-SI" altLang="sl-SI"/>
              <a:pPr/>
              <a:t>‹#›</a:t>
            </a:fld>
            <a:endParaRPr lang="sl-SI" altLang="sl-SI"/>
          </a:p>
        </p:txBody>
      </p:sp>
    </p:spTree>
    <p:extLst>
      <p:ext uri="{BB962C8B-B14F-4D97-AF65-F5344CB8AC3E}">
        <p14:creationId xmlns:p14="http://schemas.microsoft.com/office/powerpoint/2010/main" val="1689400104"/>
      </p:ext>
    </p:extLst>
  </p:cSld>
  <p:clrMapOvr>
    <a:masterClrMapping/>
  </p:clrMapOvr>
  <p:transition>
    <p:fade thruBlk="1"/>
    <p:sndAc>
      <p:stSnd>
        <p:snd r:embed="rId1" name="projcto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3136-4188-48BE-99B6-6CC89224880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F91F7CF-AB8C-4FB3-ABAA-B6ED5A1AA4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3105246-C044-4F82-AFA8-B64AE2BCD8C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121AB17-7D5C-48C0-BA79-AFBAADC00DA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8278FCA-82AD-4053-9943-200C4C9CD434}"/>
              </a:ext>
            </a:extLst>
          </p:cNvPr>
          <p:cNvSpPr>
            <a:spLocks noGrp="1"/>
          </p:cNvSpPr>
          <p:nvPr>
            <p:ph type="sldNum" sz="quarter" idx="12"/>
          </p:nvPr>
        </p:nvSpPr>
        <p:spPr/>
        <p:txBody>
          <a:bodyPr/>
          <a:lstStyle>
            <a:lvl1pPr>
              <a:defRPr/>
            </a:lvl1pPr>
          </a:lstStyle>
          <a:p>
            <a:fld id="{C97CD54B-9A97-4C9A-9B5D-232242CFC320}" type="slidenum">
              <a:rPr lang="sl-SI" altLang="sl-SI"/>
              <a:pPr/>
              <a:t>‹#›</a:t>
            </a:fld>
            <a:endParaRPr lang="sl-SI" altLang="sl-SI"/>
          </a:p>
        </p:txBody>
      </p:sp>
    </p:spTree>
    <p:extLst>
      <p:ext uri="{BB962C8B-B14F-4D97-AF65-F5344CB8AC3E}">
        <p14:creationId xmlns:p14="http://schemas.microsoft.com/office/powerpoint/2010/main" val="1006356899"/>
      </p:ext>
    </p:extLst>
  </p:cSld>
  <p:clrMapOvr>
    <a:masterClrMapping/>
  </p:clrMapOvr>
  <p:transition>
    <p:fade thruBlk="1"/>
    <p:sndAc>
      <p:stSnd>
        <p:snd r:embed="rId1" name="projcto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EEE3-430F-42B4-AA49-41AA94AE19D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624C213F-5243-46A6-BAF1-4D056B3D1BE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AA1167C-F327-41CD-9528-6628B4DB186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1F4D68B-9A8C-4CDE-A0F4-DDF05E96C38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54670E3-2EDC-4B28-943F-0C76322ABB29}"/>
              </a:ext>
            </a:extLst>
          </p:cNvPr>
          <p:cNvSpPr>
            <a:spLocks noGrp="1"/>
          </p:cNvSpPr>
          <p:nvPr>
            <p:ph type="sldNum" sz="quarter" idx="12"/>
          </p:nvPr>
        </p:nvSpPr>
        <p:spPr/>
        <p:txBody>
          <a:bodyPr/>
          <a:lstStyle>
            <a:lvl1pPr>
              <a:defRPr/>
            </a:lvl1pPr>
          </a:lstStyle>
          <a:p>
            <a:fld id="{57AB9838-AC59-40AB-BCE9-76E4D588E483}" type="slidenum">
              <a:rPr lang="sl-SI" altLang="sl-SI"/>
              <a:pPr/>
              <a:t>‹#›</a:t>
            </a:fld>
            <a:endParaRPr lang="sl-SI" altLang="sl-SI"/>
          </a:p>
        </p:txBody>
      </p:sp>
    </p:spTree>
    <p:extLst>
      <p:ext uri="{BB962C8B-B14F-4D97-AF65-F5344CB8AC3E}">
        <p14:creationId xmlns:p14="http://schemas.microsoft.com/office/powerpoint/2010/main" val="3014443861"/>
      </p:ext>
    </p:extLst>
  </p:cSld>
  <p:clrMapOvr>
    <a:masterClrMapping/>
  </p:clrMapOvr>
  <p:transition>
    <p:fade thruBlk="1"/>
    <p:sndAc>
      <p:stSnd>
        <p:snd r:embed="rId1" name="projcto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01680-1E01-408D-B6DE-98DDC4EA7BA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72183D5-5D17-4BE8-8AAB-7C2A008DC056}"/>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918E864-266D-4BFF-8150-2744A834648D}"/>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7464D43D-2EFD-4644-A54F-1DCB064CE4E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E638867-9CE9-4A37-91FE-C5F7B5986F2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F067CA4-EA3A-40E6-A298-B7B0DC2892F5}"/>
              </a:ext>
            </a:extLst>
          </p:cNvPr>
          <p:cNvSpPr>
            <a:spLocks noGrp="1"/>
          </p:cNvSpPr>
          <p:nvPr>
            <p:ph type="sldNum" sz="quarter" idx="12"/>
          </p:nvPr>
        </p:nvSpPr>
        <p:spPr/>
        <p:txBody>
          <a:bodyPr/>
          <a:lstStyle>
            <a:lvl1pPr>
              <a:defRPr/>
            </a:lvl1pPr>
          </a:lstStyle>
          <a:p>
            <a:fld id="{6202F059-4930-4200-9363-E020F2A399FB}" type="slidenum">
              <a:rPr lang="sl-SI" altLang="sl-SI"/>
              <a:pPr/>
              <a:t>‹#›</a:t>
            </a:fld>
            <a:endParaRPr lang="sl-SI" altLang="sl-SI"/>
          </a:p>
        </p:txBody>
      </p:sp>
    </p:spTree>
    <p:extLst>
      <p:ext uri="{BB962C8B-B14F-4D97-AF65-F5344CB8AC3E}">
        <p14:creationId xmlns:p14="http://schemas.microsoft.com/office/powerpoint/2010/main" val="4271031710"/>
      </p:ext>
    </p:extLst>
  </p:cSld>
  <p:clrMapOvr>
    <a:masterClrMapping/>
  </p:clrMapOvr>
  <p:transition>
    <p:fade thruBlk="1"/>
    <p:sndAc>
      <p:stSnd>
        <p:snd r:embed="rId1" name="projcto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8BE58-25D5-4DC8-B9BE-8EA056FE391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1A49A13-6A79-4260-9160-997CE1C2CB0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0C188-4EF7-4532-97E7-03FDE03C7A0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74547B52-AF0F-43DB-BF4B-C26C8EFDC47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991C6-632E-435A-A472-17341EA13AC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E93AC8DB-7DA6-44BD-A818-1978468C5AAF}"/>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168101F-F06B-4E45-A9AD-3A4CCAA5D568}"/>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2EAD092-2083-4B16-8911-F655146AD36B}"/>
              </a:ext>
            </a:extLst>
          </p:cNvPr>
          <p:cNvSpPr>
            <a:spLocks noGrp="1"/>
          </p:cNvSpPr>
          <p:nvPr>
            <p:ph type="sldNum" sz="quarter" idx="12"/>
          </p:nvPr>
        </p:nvSpPr>
        <p:spPr/>
        <p:txBody>
          <a:bodyPr/>
          <a:lstStyle>
            <a:lvl1pPr>
              <a:defRPr/>
            </a:lvl1pPr>
          </a:lstStyle>
          <a:p>
            <a:fld id="{C0552F2E-D1F0-4969-A3DE-CBE480876E0C}" type="slidenum">
              <a:rPr lang="sl-SI" altLang="sl-SI"/>
              <a:pPr/>
              <a:t>‹#›</a:t>
            </a:fld>
            <a:endParaRPr lang="sl-SI" altLang="sl-SI"/>
          </a:p>
        </p:txBody>
      </p:sp>
    </p:spTree>
    <p:extLst>
      <p:ext uri="{BB962C8B-B14F-4D97-AF65-F5344CB8AC3E}">
        <p14:creationId xmlns:p14="http://schemas.microsoft.com/office/powerpoint/2010/main" val="1648303532"/>
      </p:ext>
    </p:extLst>
  </p:cSld>
  <p:clrMapOvr>
    <a:masterClrMapping/>
  </p:clrMapOvr>
  <p:transition>
    <p:fade thruBlk="1"/>
    <p:sndAc>
      <p:stSnd>
        <p:snd r:embed="rId1" name="projcto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4300-CCF5-46FE-95F4-98CB27482F7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EACD418A-99FE-4FB5-BD95-149EFBFE83A8}"/>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B4B08275-3848-4F24-A446-ECCC42DCB3EF}"/>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BE24ABE1-8A4B-43FE-A54A-BDDA27C16866}"/>
              </a:ext>
            </a:extLst>
          </p:cNvPr>
          <p:cNvSpPr>
            <a:spLocks noGrp="1"/>
          </p:cNvSpPr>
          <p:nvPr>
            <p:ph type="sldNum" sz="quarter" idx="12"/>
          </p:nvPr>
        </p:nvSpPr>
        <p:spPr/>
        <p:txBody>
          <a:bodyPr/>
          <a:lstStyle>
            <a:lvl1pPr>
              <a:defRPr/>
            </a:lvl1pPr>
          </a:lstStyle>
          <a:p>
            <a:fld id="{CDEA66DC-237D-4594-8BAD-A11D0E5C6FE5}" type="slidenum">
              <a:rPr lang="sl-SI" altLang="sl-SI"/>
              <a:pPr/>
              <a:t>‹#›</a:t>
            </a:fld>
            <a:endParaRPr lang="sl-SI" altLang="sl-SI"/>
          </a:p>
        </p:txBody>
      </p:sp>
    </p:spTree>
    <p:extLst>
      <p:ext uri="{BB962C8B-B14F-4D97-AF65-F5344CB8AC3E}">
        <p14:creationId xmlns:p14="http://schemas.microsoft.com/office/powerpoint/2010/main" val="1245628539"/>
      </p:ext>
    </p:extLst>
  </p:cSld>
  <p:clrMapOvr>
    <a:masterClrMapping/>
  </p:clrMapOvr>
  <p:transition>
    <p:fade thruBlk="1"/>
    <p:sndAc>
      <p:stSnd>
        <p:snd r:embed="rId1" name="projcto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1DB2B-AF06-449B-8ACF-BC6129D4D304}"/>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46594CA1-52F6-4F09-8CBD-84D34121844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001F57D-06A2-40F5-A8C4-61DC6C816C97}"/>
              </a:ext>
            </a:extLst>
          </p:cNvPr>
          <p:cNvSpPr>
            <a:spLocks noGrp="1"/>
          </p:cNvSpPr>
          <p:nvPr>
            <p:ph type="sldNum" sz="quarter" idx="12"/>
          </p:nvPr>
        </p:nvSpPr>
        <p:spPr/>
        <p:txBody>
          <a:bodyPr/>
          <a:lstStyle>
            <a:lvl1pPr>
              <a:defRPr/>
            </a:lvl1pPr>
          </a:lstStyle>
          <a:p>
            <a:fld id="{5FA31436-677F-48CA-9E1F-B8A2E82565FF}" type="slidenum">
              <a:rPr lang="sl-SI" altLang="sl-SI"/>
              <a:pPr/>
              <a:t>‹#›</a:t>
            </a:fld>
            <a:endParaRPr lang="sl-SI" altLang="sl-SI"/>
          </a:p>
        </p:txBody>
      </p:sp>
    </p:spTree>
    <p:extLst>
      <p:ext uri="{BB962C8B-B14F-4D97-AF65-F5344CB8AC3E}">
        <p14:creationId xmlns:p14="http://schemas.microsoft.com/office/powerpoint/2010/main" val="3989035795"/>
      </p:ext>
    </p:extLst>
  </p:cSld>
  <p:clrMapOvr>
    <a:masterClrMapping/>
  </p:clrMapOvr>
  <p:transition>
    <p:fade thruBlk="1"/>
    <p:sndAc>
      <p:stSnd>
        <p:snd r:embed="rId1" name="projcto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BB0C6-B839-48B3-B449-56A759639D2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0DD6573-4EAF-4181-A981-AEC490A2DBE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BA058CDF-4CEC-4F96-97DE-4B9E7415C13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7E681F-AAEF-49BC-811B-7D7DDAA93E6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3661D30-B5E2-4F02-BBEA-61F81420A27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20CFA0B-47E4-4342-895F-AE2DC9615E04}"/>
              </a:ext>
            </a:extLst>
          </p:cNvPr>
          <p:cNvSpPr>
            <a:spLocks noGrp="1"/>
          </p:cNvSpPr>
          <p:nvPr>
            <p:ph type="sldNum" sz="quarter" idx="12"/>
          </p:nvPr>
        </p:nvSpPr>
        <p:spPr/>
        <p:txBody>
          <a:bodyPr/>
          <a:lstStyle>
            <a:lvl1pPr>
              <a:defRPr/>
            </a:lvl1pPr>
          </a:lstStyle>
          <a:p>
            <a:fld id="{6DD17B11-344D-48C9-A22F-33240127E215}" type="slidenum">
              <a:rPr lang="sl-SI" altLang="sl-SI"/>
              <a:pPr/>
              <a:t>‹#›</a:t>
            </a:fld>
            <a:endParaRPr lang="sl-SI" altLang="sl-SI"/>
          </a:p>
        </p:txBody>
      </p:sp>
    </p:spTree>
    <p:extLst>
      <p:ext uri="{BB962C8B-B14F-4D97-AF65-F5344CB8AC3E}">
        <p14:creationId xmlns:p14="http://schemas.microsoft.com/office/powerpoint/2010/main" val="3037178509"/>
      </p:ext>
    </p:extLst>
  </p:cSld>
  <p:clrMapOvr>
    <a:masterClrMapping/>
  </p:clrMapOvr>
  <p:transition>
    <p:fade thruBlk="1"/>
    <p:sndAc>
      <p:stSnd>
        <p:snd r:embed="rId1" name="projcto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5B07-83D3-4406-8EF0-ED5F07C0AD7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65DD3002-514B-4C91-A682-C282827C9E5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60C8DB7-6FD4-483F-870D-3EF4285208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61940-A47A-49E2-B9D0-AAB36474A6E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96A293E-AF17-408D-B58E-CB49EF93708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8F5E888-1F22-4087-BEC1-89D60900C006}"/>
              </a:ext>
            </a:extLst>
          </p:cNvPr>
          <p:cNvSpPr>
            <a:spLocks noGrp="1"/>
          </p:cNvSpPr>
          <p:nvPr>
            <p:ph type="sldNum" sz="quarter" idx="12"/>
          </p:nvPr>
        </p:nvSpPr>
        <p:spPr/>
        <p:txBody>
          <a:bodyPr/>
          <a:lstStyle>
            <a:lvl1pPr>
              <a:defRPr/>
            </a:lvl1pPr>
          </a:lstStyle>
          <a:p>
            <a:fld id="{839EDC72-C4B3-4B8F-A516-DEE355CE75BF}" type="slidenum">
              <a:rPr lang="sl-SI" altLang="sl-SI"/>
              <a:pPr/>
              <a:t>‹#›</a:t>
            </a:fld>
            <a:endParaRPr lang="sl-SI" altLang="sl-SI"/>
          </a:p>
        </p:txBody>
      </p:sp>
    </p:spTree>
    <p:extLst>
      <p:ext uri="{BB962C8B-B14F-4D97-AF65-F5344CB8AC3E}">
        <p14:creationId xmlns:p14="http://schemas.microsoft.com/office/powerpoint/2010/main" val="1687964327"/>
      </p:ext>
    </p:extLst>
  </p:cSld>
  <p:clrMapOvr>
    <a:masterClrMapping/>
  </p:clrMapOvr>
  <p:transition>
    <p:fade thruBlk="1"/>
    <p:sndAc>
      <p:stSnd>
        <p:snd r:embed="rId1" name="projcto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6170AE1-5DBA-458E-9F08-2C6986D2742E}"/>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B7EEB438-5E1B-4FF8-B4C0-D0FF34F38C9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2F8988EB-D5FD-49CB-8CCD-D4453D1D1C52}"/>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atin typeface="+mn-lt"/>
              </a:defRPr>
            </a:lvl1pPr>
          </a:lstStyle>
          <a:p>
            <a:endParaRPr lang="sl-SI" altLang="sl-SI"/>
          </a:p>
        </p:txBody>
      </p:sp>
      <p:sp>
        <p:nvSpPr>
          <p:cNvPr id="1029" name="Rectangle 5">
            <a:extLst>
              <a:ext uri="{FF2B5EF4-FFF2-40B4-BE49-F238E27FC236}">
                <a16:creationId xmlns:a16="http://schemas.microsoft.com/office/drawing/2014/main" id="{B69DCF9D-0C60-44D5-89FD-F523C23D5EC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endParaRPr lang="sl-SI" altLang="sl-SI"/>
          </a:p>
        </p:txBody>
      </p:sp>
      <p:sp>
        <p:nvSpPr>
          <p:cNvPr id="1030" name="Rectangle 6">
            <a:extLst>
              <a:ext uri="{FF2B5EF4-FFF2-40B4-BE49-F238E27FC236}">
                <a16:creationId xmlns:a16="http://schemas.microsoft.com/office/drawing/2014/main" id="{801A453F-E489-4D24-8AF2-EF45C445D0D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fld id="{D00ED588-B3AB-40E8-804A-A9CFA022933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thruBlk="1"/>
    <p:sndAc>
      <p:stSnd>
        <p:snd r:embed="rId14" name="projctor.wav"/>
      </p:stSnd>
    </p:sndAc>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audio" Target="../media/audio2.wav"/><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FEABA89-46E0-41BD-BE0C-7453CA45F4EC}"/>
              </a:ext>
            </a:extLst>
          </p:cNvPr>
          <p:cNvSpPr>
            <a:spLocks noGrp="1" noChangeArrowheads="1"/>
          </p:cNvSpPr>
          <p:nvPr>
            <p:ph type="ctrTitle"/>
          </p:nvPr>
        </p:nvSpPr>
        <p:spPr>
          <a:xfrm>
            <a:off x="685800" y="685800"/>
            <a:ext cx="7772400" cy="2743200"/>
          </a:xfrm>
          <a:noFill/>
          <a:extLst>
            <a:ext uri="{909E8E84-426E-40DD-AFC4-6F175D3DCCD1}">
              <a14:hiddenFill xmlns:a14="http://schemas.microsoft.com/office/drawing/2010/main">
                <a:solidFill>
                  <a:srgbClr val="00FFFF"/>
                </a:solidFill>
              </a14:hiddenFill>
            </a:ext>
          </a:extLst>
        </p:spPr>
        <p:txBody>
          <a:bodyPr anchor="ctr"/>
          <a:lstStyle/>
          <a:p>
            <a:r>
              <a:rPr lang="sl-SI" altLang="sl-SI" sz="3600">
                <a:solidFill>
                  <a:srgbClr val="00FF00"/>
                </a:solidFill>
                <a:latin typeface="Tempus Sans ITC" panose="04020404030D07020202" pitchFamily="82" charset="0"/>
              </a:rPr>
              <a:t>Seminarska naloga:</a:t>
            </a:r>
            <a:br>
              <a:rPr lang="sl-SI" altLang="sl-SI" sz="3600">
                <a:solidFill>
                  <a:srgbClr val="00FF00"/>
                </a:solidFill>
                <a:latin typeface="Tempus Sans ITC" panose="04020404030D07020202" pitchFamily="82" charset="0"/>
              </a:rPr>
            </a:br>
            <a:r>
              <a:rPr lang="sl-SI" altLang="sl-SI" sz="8000">
                <a:solidFill>
                  <a:srgbClr val="00FF00"/>
                </a:solidFill>
                <a:latin typeface="Tempus Sans ITC" panose="04020404030D07020202" pitchFamily="82" charset="0"/>
              </a:rPr>
              <a:t>P A J K I</a:t>
            </a:r>
          </a:p>
        </p:txBody>
      </p:sp>
      <p:sp>
        <p:nvSpPr>
          <p:cNvPr id="2051" name="Rectangle 3">
            <a:extLst>
              <a:ext uri="{FF2B5EF4-FFF2-40B4-BE49-F238E27FC236}">
                <a16:creationId xmlns:a16="http://schemas.microsoft.com/office/drawing/2014/main" id="{AB2DB6BD-358C-49DB-A969-6B0F8664EFC1}"/>
              </a:ext>
            </a:extLst>
          </p:cNvPr>
          <p:cNvSpPr>
            <a:spLocks noGrp="1" noChangeArrowheads="1"/>
          </p:cNvSpPr>
          <p:nvPr>
            <p:ph type="subTitle" idx="1"/>
          </p:nvPr>
        </p:nvSpPr>
        <p:spPr>
          <a:xfrm>
            <a:off x="1371600" y="3886200"/>
            <a:ext cx="6400800" cy="1752600"/>
          </a:xfrm>
        </p:spPr>
        <p:txBody>
          <a:bodyPr/>
          <a:lstStyle/>
          <a:p>
            <a:r>
              <a:rPr lang="sl-SI" altLang="sl-SI" sz="3200" dirty="0">
                <a:solidFill>
                  <a:srgbClr val="00FF00"/>
                </a:solidFill>
                <a:latin typeface="Tempus Sans ITC" panose="04020404030D07020202" pitchFamily="82" charset="0"/>
              </a:rPr>
              <a:t>IZDELAL:</a:t>
            </a:r>
          </a:p>
          <a:p>
            <a:r>
              <a:rPr lang="sl-SI" altLang="sl-SI" sz="3200" dirty="0">
                <a:solidFill>
                  <a:srgbClr val="00FF00"/>
                </a:solidFill>
                <a:latin typeface="Tempus Sans ITC" panose="04020404030D07020202" pitchFamily="82" charset="0"/>
              </a:rPr>
              <a:t> </a:t>
            </a:r>
          </a:p>
          <a:p>
            <a:r>
              <a:rPr lang="sl-SI" altLang="sl-SI" sz="3200">
                <a:solidFill>
                  <a:srgbClr val="00FF00"/>
                </a:solidFill>
                <a:latin typeface="Tempus Sans ITC" panose="04020404030D07020202" pitchFamily="82" charset="0"/>
              </a:rPr>
              <a:t> </a:t>
            </a:r>
            <a:endParaRPr lang="sl-SI" altLang="sl-SI" sz="3200" dirty="0">
              <a:solidFill>
                <a:srgbClr val="00FF00"/>
              </a:solidFill>
              <a:latin typeface="Tempus Sans ITC" panose="04020404030D07020202" pitchFamily="82" charset="0"/>
            </a:endParaRPr>
          </a:p>
        </p:txBody>
      </p:sp>
      <p:pic>
        <p:nvPicPr>
          <p:cNvPr id="2053" name="Picture 5">
            <a:hlinkClick r:id="" action="ppaction://media"/>
            <a:extLst>
              <a:ext uri="{FF2B5EF4-FFF2-40B4-BE49-F238E27FC236}">
                <a16:creationId xmlns:a16="http://schemas.microsoft.com/office/drawing/2014/main" id="{CC8FEE9D-BA6A-4201-A344-6FCFE4A92C6E}"/>
              </a:ext>
            </a:extLst>
          </p:cNvPr>
          <p:cNvPicPr>
            <a:picLocks noChangeAspect="1" noChangeArrowheads="1"/>
          </p:cNvPicPr>
          <p:nvPr>
            <a:wavAudioFile r:embed="rId1" name="~PP2064.WAV"/>
          </p:nvPr>
        </p:nvPicPr>
        <p:blipFill>
          <a:blip r:embed="rId5">
            <a:extLst>
              <a:ext uri="{28A0092B-C50C-407E-A947-70E740481C1C}">
                <a14:useLocalDpi xmlns:a14="http://schemas.microsoft.com/office/drawing/2010/main" val="0"/>
              </a:ext>
            </a:extLst>
          </a:blip>
          <a:srcRect/>
          <a:stretch>
            <a:fillRect/>
          </a:stretch>
        </p:blipFill>
        <p:spPr bwMode="auto">
          <a:xfrm>
            <a:off x="8772525" y="6486525"/>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sndAc>
      <p:stSnd>
        <p:snd r:embed="rId3" name="projcto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05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05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445F25F-3C0B-4E9C-9D6F-DD90D5433DE8}"/>
              </a:ext>
            </a:extLst>
          </p:cNvPr>
          <p:cNvSpPr>
            <a:spLocks noGrp="1" noChangeArrowheads="1"/>
          </p:cNvSpPr>
          <p:nvPr>
            <p:ph type="title"/>
          </p:nvPr>
        </p:nvSpPr>
        <p:spPr>
          <a:xfrm>
            <a:off x="685800" y="609600"/>
            <a:ext cx="7772400" cy="838200"/>
          </a:xfrm>
          <a:noFill/>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path path="shape">
                    <a:fillToRect l="50000" t="50000" r="50000" b="50000"/>
                  </a:path>
                </a:gradFill>
              </a14:hiddenFill>
            </a:ext>
          </a:extLst>
        </p:spPr>
        <p:txBody>
          <a:bodyPr/>
          <a:lstStyle/>
          <a:p>
            <a:r>
              <a:rPr lang="sl-SI" altLang="sl-SI" sz="3200">
                <a:latin typeface="Comic Sans MS" panose="030F0702030302020204" pitchFamily="66" charset="0"/>
              </a:rPr>
              <a:t>Pajčji strup</a:t>
            </a:r>
          </a:p>
        </p:txBody>
      </p:sp>
      <p:sp>
        <p:nvSpPr>
          <p:cNvPr id="12291" name="Rectangle 3">
            <a:extLst>
              <a:ext uri="{FF2B5EF4-FFF2-40B4-BE49-F238E27FC236}">
                <a16:creationId xmlns:a16="http://schemas.microsoft.com/office/drawing/2014/main" id="{0D3FDDC1-B0B9-4058-9171-3021683DDC1A}"/>
              </a:ext>
            </a:extLst>
          </p:cNvPr>
          <p:cNvSpPr>
            <a:spLocks noChangeArrowheads="1"/>
          </p:cNvSpPr>
          <p:nvPr/>
        </p:nvSpPr>
        <p:spPr bwMode="auto">
          <a:xfrm>
            <a:off x="304800" y="2209800"/>
            <a:ext cx="8534400" cy="4838700"/>
          </a:xfrm>
          <a:prstGeom prst="rect">
            <a:avLst/>
          </a:prstGeom>
          <a:noFill/>
          <a:ln>
            <a:noFill/>
          </a:ln>
          <a:effectLst/>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400">
                <a:latin typeface="Comic Sans MS" panose="030F0702030302020204" pitchFamily="66" charset="0"/>
                <a:ea typeface="Arial Unicode MS" pitchFamily="34" charset="-128"/>
              </a:rPr>
              <a:t>Skoraj vsi pajki uporabljajo strup. Z njim se branijo in ubijajo ali ohromijo žrtev. Edino pajki iz družine Uloboridae nimajo žlez strupnic. Pajek vbrizga strup v žrtev skozi končni bodalasti členek helicer. Pri pajkih poznamo dve vrsti strupa, ki pri ljudeh povzroča hude težave. Najnevarnejši pajki, na primer vdove (Lactrodectus), izločajo živčni strup, ki hitro ohromijo žrtev. Druga vrsta strupa deluje počasneje, uničuje tkivo ter povzroča razjede in odmiranje. Izločajo ga na primer pajki po rodu Loxosceles. Pajki uporabljajo strup za pobijanje manjših živali. Le kakih 30 vrst pajkov je nevarnih ljudem. </a:t>
            </a:r>
          </a:p>
          <a:p>
            <a:pPr algn="l" eaLnBrk="0" hangingPunct="0">
              <a:spcBef>
                <a:spcPct val="0"/>
              </a:spcBef>
            </a:pPr>
            <a:endParaRPr lang="sl-SI" altLang="sl-SI" sz="2400">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EDD6B49-5B55-485F-A6E3-EA90B13F439B}"/>
              </a:ext>
            </a:extLst>
          </p:cNvPr>
          <p:cNvSpPr>
            <a:spLocks noGrp="1" noChangeArrowheads="1"/>
          </p:cNvSpPr>
          <p:nvPr>
            <p:ph type="title"/>
          </p:nvPr>
        </p:nvSpPr>
        <p:spPr/>
        <p:txBody>
          <a:bodyPr/>
          <a:lstStyle/>
          <a:p>
            <a:r>
              <a:rPr lang="sl-SI" altLang="sl-SI" sz="3200">
                <a:solidFill>
                  <a:schemeClr val="bg1"/>
                </a:solidFill>
                <a:latin typeface="Comic Sans MS" panose="030F0702030302020204" pitchFamily="66" charset="0"/>
              </a:rPr>
              <a:t>Samci in samice</a:t>
            </a:r>
          </a:p>
        </p:txBody>
      </p:sp>
      <p:sp>
        <p:nvSpPr>
          <p:cNvPr id="13315" name="Rectangle 3">
            <a:extLst>
              <a:ext uri="{FF2B5EF4-FFF2-40B4-BE49-F238E27FC236}">
                <a16:creationId xmlns:a16="http://schemas.microsoft.com/office/drawing/2014/main" id="{A52F5B49-A6B0-4906-A266-9FD9630B85BF}"/>
              </a:ext>
            </a:extLst>
          </p:cNvPr>
          <p:cNvSpPr>
            <a:spLocks noChangeArrowheads="1"/>
          </p:cNvSpPr>
          <p:nvPr/>
        </p:nvSpPr>
        <p:spPr bwMode="auto">
          <a:xfrm>
            <a:off x="304800" y="1981200"/>
            <a:ext cx="8534400" cy="4108450"/>
          </a:xfrm>
          <a:prstGeom prst="rect">
            <a:avLst/>
          </a:prstGeom>
          <a:noFill/>
          <a:ln>
            <a:noFill/>
          </a:ln>
          <a:effectLst/>
          <a:extLst>
            <a:ext uri="{909E8E84-426E-40DD-AFC4-6F175D3DCCD1}">
              <a14:hiddenFill xmlns:a14="http://schemas.microsoft.com/office/drawing/2010/main">
                <a:gradFill rotWithShape="0">
                  <a:gsLst>
                    <a:gs pos="0">
                      <a:srgbClr val="FFFFCC"/>
                    </a:gs>
                    <a:gs pos="50000">
                      <a:schemeClr val="accent1"/>
                    </a:gs>
                    <a:gs pos="100000">
                      <a:srgbClr val="FFFFCC"/>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pPr>
            <a:r>
              <a:rPr lang="sl-SI" altLang="sl-SI" sz="2400">
                <a:solidFill>
                  <a:schemeClr val="bg1"/>
                </a:solidFill>
                <a:latin typeface="Comic Sans MS" panose="030F0702030302020204" pitchFamily="66" charset="0"/>
                <a:ea typeface="Arial Unicode MS" pitchFamily="34" charset="-128"/>
              </a:rPr>
              <a:t>Pajki navadno preživijo večina življenja sami. Družijo se le ob parjenju. Samice in samci se pogosto precej razlikujejo po videzu. Samice so navadno večje, saj morejo v telesu nositi številna jajčeca. Imajo tudi posebno žlezo, s katero predejo pajčevinast zapredek za jajčeca. Včasih skrbijo za jajca in za mlade pajke. Samice so pustih barv, da se z zarodom laže skrijejo pred plenilci. Samci po parjenju ne skrbijo za družino. Navadno so manjši od samic in včasih bolj živahnih barv. Po navadi imajo tudi daljše noge, to jim pomaga pri iskanju samic. </a:t>
            </a:r>
          </a:p>
          <a:p>
            <a:pPr algn="l" eaLnBrk="0" hangingPunct="0">
              <a:spcBef>
                <a:spcPct val="0"/>
              </a:spcBef>
            </a:pPr>
            <a:endParaRPr lang="sl-SI" altLang="sl-SI" sz="2400">
              <a:solidFill>
                <a:schemeClr val="bg1"/>
              </a:solidFill>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2E0E76A-8C7A-4B5E-BD4D-AC79FCD6EDAC}"/>
              </a:ext>
            </a:extLst>
          </p:cNvPr>
          <p:cNvSpPr>
            <a:spLocks noGrp="1" noChangeArrowheads="1"/>
          </p:cNvSpPr>
          <p:nvPr>
            <p:ph type="title"/>
          </p:nvPr>
        </p:nvSpPr>
        <p:spPr/>
        <p:txBody>
          <a:bodyPr/>
          <a:lstStyle/>
          <a:p>
            <a:r>
              <a:rPr lang="sl-SI" altLang="sl-SI" sz="3200">
                <a:solidFill>
                  <a:srgbClr val="009900"/>
                </a:solidFill>
                <a:latin typeface="Comic Sans MS" panose="030F0702030302020204" pitchFamily="66" charset="0"/>
              </a:rPr>
              <a:t>Pajčja jačeca</a:t>
            </a:r>
          </a:p>
        </p:txBody>
      </p:sp>
      <p:sp>
        <p:nvSpPr>
          <p:cNvPr id="14339" name="Rectangle 3">
            <a:extLst>
              <a:ext uri="{FF2B5EF4-FFF2-40B4-BE49-F238E27FC236}">
                <a16:creationId xmlns:a16="http://schemas.microsoft.com/office/drawing/2014/main" id="{9E8E17D4-EAFC-4BC6-92DC-31B19CBCB444}"/>
              </a:ext>
            </a:extLst>
          </p:cNvPr>
          <p:cNvSpPr>
            <a:spLocks noChangeArrowheads="1"/>
          </p:cNvSpPr>
          <p:nvPr/>
        </p:nvSpPr>
        <p:spPr bwMode="auto">
          <a:xfrm>
            <a:off x="381000" y="1981200"/>
            <a:ext cx="8458200" cy="4789488"/>
          </a:xfrm>
          <a:prstGeom prst="rect">
            <a:avLst/>
          </a:prstGeom>
          <a:noFill/>
          <a:ln>
            <a:noFill/>
          </a:ln>
          <a:effectLst/>
          <a:extLst>
            <a:ext uri="{909E8E84-426E-40DD-AFC4-6F175D3DCCD1}">
              <a14:hiddenFill xmlns:a14="http://schemas.microsoft.com/office/drawing/2010/main">
                <a:gradFill rotWithShape="0">
                  <a:gsLst>
                    <a:gs pos="0">
                      <a:srgbClr val="00FFCC"/>
                    </a:gs>
                    <a:gs pos="100000">
                      <a:srgbClr val="3399FF"/>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800">
                <a:solidFill>
                  <a:srgbClr val="009900"/>
                </a:solidFill>
                <a:latin typeface="Comic Sans MS" panose="030F0702030302020204" pitchFamily="66" charset="0"/>
                <a:ea typeface="Arial Unicode MS" pitchFamily="34" charset="-128"/>
              </a:rPr>
              <a:t>Večina pajkov odloži jajčeca teden ali dva po parjenju, nekatere šele čez več mesecev. Vseh jajčec ne odložijo hkrati. Veliko samic odloži več "legel", navadno ponoči, ko je varneje. V enem leglu je lahko eno ali več kot 1000 jajčec. Samica jih pogosto odloži na okrogel pajčevinast "prtiček", skušaj z delčkom samčeve semenske tekočine. Šele takrat ko pride do oploditve. Ko jajčna lupina otrdi, samica jajčeca zaprede v varen</a:t>
            </a:r>
            <a:r>
              <a:rPr lang="sl-SI" altLang="sl-SI" sz="2800">
                <a:solidFill>
                  <a:srgbClr val="009900"/>
                </a:solidFill>
                <a:latin typeface="Arial Unicode MS" pitchFamily="34" charset="-128"/>
                <a:ea typeface="Arial Unicode MS" pitchFamily="34" charset="-128"/>
              </a:rPr>
              <a:t> </a:t>
            </a:r>
            <a:r>
              <a:rPr lang="sl-SI" altLang="sl-SI" sz="2800">
                <a:solidFill>
                  <a:srgbClr val="009900"/>
                </a:solidFill>
                <a:latin typeface="Comic Sans MS" panose="030F0702030302020204" pitchFamily="66" charset="0"/>
                <a:ea typeface="Arial Unicode MS" pitchFamily="34" charset="-128"/>
              </a:rPr>
              <a:t>zapredek (kokon).</a:t>
            </a:r>
            <a:r>
              <a:rPr lang="sl-SI" altLang="sl-SI" sz="2800">
                <a:solidFill>
                  <a:srgbClr val="009900"/>
                </a:solidFill>
                <a:latin typeface="Arial Unicode MS" pitchFamily="34" charset="-128"/>
                <a:ea typeface="Arial Unicode MS" pitchFamily="34" charset="-128"/>
              </a:rPr>
              <a:t> </a:t>
            </a:r>
          </a:p>
          <a:p>
            <a:pPr algn="l" eaLnBrk="0" hangingPunct="0">
              <a:spcBef>
                <a:spcPct val="0"/>
              </a:spcBef>
            </a:pPr>
            <a:endParaRPr lang="sl-SI" altLang="sl-SI" sz="2800">
              <a:solidFill>
                <a:srgbClr val="009900"/>
              </a:solidFill>
              <a:latin typeface="Times New Roman" panose="02020603050405020304" pitchFamily="18" charset="0"/>
            </a:endParaRPr>
          </a:p>
        </p:txBody>
      </p:sp>
    </p:spTree>
  </p:cSld>
  <p:clrMapOvr>
    <a:masterClrMapping/>
  </p:clrMapOvr>
  <p:transition>
    <p:fade thruBlk="1"/>
    <p:sndAc>
      <p:stSnd>
        <p:snd r:embed="rId2" name="projctor.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95BD64D-48C2-4599-B3C4-93536C5C6BAD}"/>
              </a:ext>
            </a:extLst>
          </p:cNvPr>
          <p:cNvSpPr>
            <a:spLocks noGrp="1" noChangeArrowheads="1"/>
          </p:cNvSpPr>
          <p:nvPr>
            <p:ph type="title"/>
          </p:nvPr>
        </p:nvSpPr>
        <p:spPr/>
        <p:txBody>
          <a:bodyPr/>
          <a:lstStyle/>
          <a:p>
            <a:r>
              <a:rPr lang="sl-SI" altLang="sl-SI" sz="3200">
                <a:latin typeface="Comic Sans MS" panose="030F0702030302020204" pitchFamily="66" charset="0"/>
              </a:rPr>
              <a:t>Levitev</a:t>
            </a:r>
          </a:p>
        </p:txBody>
      </p:sp>
      <p:sp>
        <p:nvSpPr>
          <p:cNvPr id="15363" name="Rectangle 3">
            <a:extLst>
              <a:ext uri="{FF2B5EF4-FFF2-40B4-BE49-F238E27FC236}">
                <a16:creationId xmlns:a16="http://schemas.microsoft.com/office/drawing/2014/main" id="{8A206A78-57D7-406D-9295-3E994C10AA03}"/>
              </a:ext>
            </a:extLst>
          </p:cNvPr>
          <p:cNvSpPr>
            <a:spLocks noChangeArrowheads="1"/>
          </p:cNvSpPr>
          <p:nvPr/>
        </p:nvSpPr>
        <p:spPr bwMode="auto">
          <a:xfrm>
            <a:off x="304800" y="1905000"/>
            <a:ext cx="8534400" cy="436245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66CCFF"/>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800">
                <a:latin typeface="Comic Sans MS" panose="030F0702030302020204" pitchFamily="66" charset="0"/>
                <a:ea typeface="Arial Unicode MS" pitchFamily="34" charset="-128"/>
              </a:rPr>
              <a:t>Pajki ne rastejo postopoma kot ljudje, temveč v več stopnjah. Na vsaki stopnji jim zraste nov zunanji skelet in sicer pod starim, ki ga odvržejo. Temu pravimo levitev. Ob levitvi lahko zamenjajo manjkajoče ali poškodovane noge ali druge dele telesa. Levitev pri manjših pajkih traja nekaj ur, pri velikih pa nekaj dni. Mladi pajki se levijo od pet - desetkrat, preden odrastejo. Nekaj pajkov se levi vse življenje, tudi ko odrastejo.</a:t>
            </a:r>
          </a:p>
          <a:p>
            <a:pPr algn="l" eaLnBrk="0" hangingPunct="0">
              <a:spcBef>
                <a:spcPct val="0"/>
              </a:spcBef>
            </a:pPr>
            <a:endParaRPr lang="sl-SI" altLang="sl-SI" sz="2800">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9C70213-54B1-443A-811E-A03BA8732D47}"/>
              </a:ext>
            </a:extLst>
          </p:cNvPr>
          <p:cNvSpPr>
            <a:spLocks noGrp="1" noChangeArrowheads="1"/>
          </p:cNvSpPr>
          <p:nvPr>
            <p:ph type="title"/>
          </p:nvPr>
        </p:nvSpPr>
        <p:spPr/>
        <p:txBody>
          <a:bodyPr/>
          <a:lstStyle/>
          <a:p>
            <a:r>
              <a:rPr lang="sl-SI" altLang="sl-SI" sz="3200">
                <a:solidFill>
                  <a:schemeClr val="bg1"/>
                </a:solidFill>
                <a:latin typeface="Comic Sans MS" panose="030F0702030302020204" pitchFamily="66" charset="0"/>
              </a:rPr>
              <a:t>Pajki so povsod</a:t>
            </a:r>
          </a:p>
        </p:txBody>
      </p:sp>
      <p:sp>
        <p:nvSpPr>
          <p:cNvPr id="16387" name="Rectangle 3">
            <a:extLst>
              <a:ext uri="{FF2B5EF4-FFF2-40B4-BE49-F238E27FC236}">
                <a16:creationId xmlns:a16="http://schemas.microsoft.com/office/drawing/2014/main" id="{47EFDDD1-FD1A-48D7-98D3-694066932A75}"/>
              </a:ext>
            </a:extLst>
          </p:cNvPr>
          <p:cNvSpPr>
            <a:spLocks noChangeArrowheads="1"/>
          </p:cNvSpPr>
          <p:nvPr/>
        </p:nvSpPr>
        <p:spPr bwMode="auto">
          <a:xfrm>
            <a:off x="304800" y="1981200"/>
            <a:ext cx="8458200" cy="4838700"/>
          </a:xfrm>
          <a:prstGeom prst="rect">
            <a:avLst/>
          </a:prstGeom>
          <a:noFill/>
          <a:ln>
            <a:noFill/>
          </a:ln>
          <a:effectLst/>
          <a:extLst>
            <a:ext uri="{909E8E84-426E-40DD-AFC4-6F175D3DCCD1}">
              <a14:hiddenFill xmlns:a14="http://schemas.microsoft.com/office/drawing/2010/main">
                <a:gradFill rotWithShape="0">
                  <a:gsLst>
                    <a:gs pos="0">
                      <a:schemeClr val="accent1"/>
                    </a:gs>
                    <a:gs pos="100000">
                      <a:srgbClr val="66FFCC"/>
                    </a:gs>
                  </a:gsLst>
                  <a:path path="rect">
                    <a:fillToRect l="100000" t="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400">
                <a:solidFill>
                  <a:schemeClr val="bg1"/>
                </a:solidFill>
                <a:latin typeface="Comic Sans MS" panose="030F0702030302020204" pitchFamily="66" charset="0"/>
                <a:ea typeface="Arial Unicode MS" pitchFamily="34" charset="-128"/>
              </a:rPr>
              <a:t>Na zemlji skoraj ni kraja brez pajkov. Živijo visoko v gorah, jamah, puščavah, močvirjih in na travnikih. Živijo celo na odročnih otokih. Morda jih tja zanese veter ali plavajoče deblo. Veliko pajkov se dobro počuti v človeških bivališčih, nekateri pa z ladjami preprosto preplovejo svet. Veliko pajkov živi v kanalizacijah, kjer je veliko muh, s katerimi se hranijo. V vodi jih ni (razen enega), saj tam ne morejo dihati. Ni jih tudi na Antarktiki, našli pa so jih na robu Arktike. Tam, kjer so zime mrzle, preživijo kakor jajčeca ali pa se skrijejo pod travo, kamenje, lubje ali si naredijo skupinsko gnezdo. Nekateri imajo celo nekakšno sredstvo proti zmrzovanju (antifriz), da nebi zmrznili. </a:t>
            </a:r>
          </a:p>
          <a:p>
            <a:pPr algn="l" eaLnBrk="0" hangingPunct="0">
              <a:spcBef>
                <a:spcPct val="0"/>
              </a:spcBef>
            </a:pPr>
            <a:endParaRPr lang="sl-SI" altLang="sl-SI" sz="2400">
              <a:solidFill>
                <a:schemeClr val="bg1"/>
              </a:solidFill>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5369072-23D5-4E52-9D0F-F047152F25CA}"/>
              </a:ext>
            </a:extLst>
          </p:cNvPr>
          <p:cNvSpPr>
            <a:spLocks noGrp="1" noChangeArrowheads="1"/>
          </p:cNvSpPr>
          <p:nvPr>
            <p:ph type="title"/>
          </p:nvPr>
        </p:nvSpPr>
        <p:spPr/>
        <p:txBody>
          <a:bodyPr/>
          <a:lstStyle/>
          <a:p>
            <a:r>
              <a:rPr lang="sl-SI" altLang="sl-SI" sz="3200">
                <a:latin typeface="Comic Sans MS" panose="030F0702030302020204" pitchFamily="66" charset="0"/>
              </a:rPr>
              <a:t>Vodni pajki</a:t>
            </a:r>
          </a:p>
        </p:txBody>
      </p:sp>
      <p:sp>
        <p:nvSpPr>
          <p:cNvPr id="17411" name="Rectangle 3">
            <a:extLst>
              <a:ext uri="{FF2B5EF4-FFF2-40B4-BE49-F238E27FC236}">
                <a16:creationId xmlns:a16="http://schemas.microsoft.com/office/drawing/2014/main" id="{67B21D6E-B5AA-48DD-90DB-D9222A26EC0E}"/>
              </a:ext>
            </a:extLst>
          </p:cNvPr>
          <p:cNvSpPr>
            <a:spLocks noChangeArrowheads="1"/>
          </p:cNvSpPr>
          <p:nvPr/>
        </p:nvSpPr>
        <p:spPr bwMode="auto">
          <a:xfrm>
            <a:off x="228600" y="1828800"/>
            <a:ext cx="8458200" cy="4108450"/>
          </a:xfrm>
          <a:prstGeom prst="rect">
            <a:avLst/>
          </a:prstGeom>
          <a:noFill/>
          <a:ln>
            <a:noFill/>
          </a:ln>
          <a:effectLst/>
          <a:extLst>
            <a:ext uri="{909E8E84-426E-40DD-AFC4-6F175D3DCCD1}">
              <a14:hiddenFill xmlns:a14="http://schemas.microsoft.com/office/drawing/2010/main">
                <a:gradFill rotWithShape="0">
                  <a:gsLst>
                    <a:gs pos="0">
                      <a:srgbClr val="00FFFF"/>
                    </a:gs>
                    <a:gs pos="50000">
                      <a:srgbClr val="0099FF"/>
                    </a:gs>
                    <a:gs pos="100000">
                      <a:srgbClr val="00FFFF"/>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400">
                <a:latin typeface="Comic Sans MS" panose="030F0702030302020204" pitchFamily="66" charset="0"/>
                <a:ea typeface="Arial Unicode MS" pitchFamily="34" charset="-128"/>
              </a:rPr>
              <a:t>Na odprtem morju ni pajkov, medtem ko so v okolici sladkih voda bogata lovišča zanje. Ko začutijo nevarnost, se po rastlinju hitro potopijo v vodo. Le en pajek, vodni pajek (Argyroneta aquatica), vse življenje preživi v vodi. Živi v ribnikih, jezerih in počasnih tekočih vodah Evrope in Azije. A kljub temu za dihanje potrebuje kisik iz zraka. Zato živi v zračnem mehurju, imenovanem potapljaški zvon. Redne prehrane ne potrebuje, saj ima zelo počasno presnovo. Lovi tako, da noge porine iz zvonastega mehurčka in zazna tresenje v vodi. </a:t>
            </a:r>
          </a:p>
          <a:p>
            <a:pPr algn="l" eaLnBrk="0" hangingPunct="0">
              <a:spcBef>
                <a:spcPct val="0"/>
              </a:spcBef>
            </a:pPr>
            <a:endParaRPr lang="sl-SI" altLang="sl-SI" sz="2400">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937F126-6B0C-4567-83B2-476B03210EC3}"/>
              </a:ext>
            </a:extLst>
          </p:cNvPr>
          <p:cNvSpPr>
            <a:spLocks noGrp="1" noChangeArrowheads="1"/>
          </p:cNvSpPr>
          <p:nvPr>
            <p:ph type="title"/>
          </p:nvPr>
        </p:nvSpPr>
        <p:spPr>
          <a:xfrm>
            <a:off x="609600" y="228600"/>
            <a:ext cx="7772400" cy="1143000"/>
          </a:xfrm>
        </p:spPr>
        <p:txBody>
          <a:bodyPr/>
          <a:lstStyle/>
          <a:p>
            <a:r>
              <a:rPr lang="sl-SI" altLang="sl-SI" sz="3200">
                <a:solidFill>
                  <a:srgbClr val="FF9900"/>
                </a:solidFill>
                <a:latin typeface="Comic Sans MS" panose="030F0702030302020204" pitchFamily="66" charset="0"/>
              </a:rPr>
              <a:t>Zanimivosti</a:t>
            </a:r>
          </a:p>
        </p:txBody>
      </p:sp>
      <p:sp>
        <p:nvSpPr>
          <p:cNvPr id="18435" name="Rectangle 3">
            <a:extLst>
              <a:ext uri="{FF2B5EF4-FFF2-40B4-BE49-F238E27FC236}">
                <a16:creationId xmlns:a16="http://schemas.microsoft.com/office/drawing/2014/main" id="{E78F6EEF-B23D-4C06-89E4-CCF85FD5AFEF}"/>
              </a:ext>
            </a:extLst>
          </p:cNvPr>
          <p:cNvSpPr>
            <a:spLocks noGrp="1" noChangeArrowheads="1"/>
          </p:cNvSpPr>
          <p:nvPr>
            <p:ph type="body" idx="1"/>
          </p:nvPr>
        </p:nvSpPr>
        <p:spPr/>
        <p:txBody>
          <a:bodyPr/>
          <a:lstStyle/>
          <a:p>
            <a:endParaRPr lang="sl-SI" altLang="sl-SI"/>
          </a:p>
        </p:txBody>
      </p:sp>
      <p:sp>
        <p:nvSpPr>
          <p:cNvPr id="18436" name="Rectangle 4">
            <a:extLst>
              <a:ext uri="{FF2B5EF4-FFF2-40B4-BE49-F238E27FC236}">
                <a16:creationId xmlns:a16="http://schemas.microsoft.com/office/drawing/2014/main" id="{FF20D572-EC55-433A-AEBE-7FEE7A65F76D}"/>
              </a:ext>
            </a:extLst>
          </p:cNvPr>
          <p:cNvSpPr>
            <a:spLocks noChangeArrowheads="1"/>
          </p:cNvSpPr>
          <p:nvPr/>
        </p:nvSpPr>
        <p:spPr bwMode="auto">
          <a:xfrm>
            <a:off x="762000" y="1279525"/>
            <a:ext cx="7315200" cy="5578475"/>
          </a:xfrm>
          <a:prstGeom prst="rect">
            <a:avLst/>
          </a:prstGeom>
          <a:noFill/>
          <a:ln>
            <a:noFill/>
          </a:ln>
          <a:effectLst/>
          <a:extLst>
            <a:ext uri="{909E8E84-426E-40DD-AFC4-6F175D3DCCD1}">
              <a14:hiddenFill xmlns:a14="http://schemas.microsoft.com/office/drawing/2010/main">
                <a:gradFill rotWithShape="0">
                  <a:gsLst>
                    <a:gs pos="0">
                      <a:srgbClr val="66FF66"/>
                    </a:gs>
                    <a:gs pos="50000">
                      <a:srgbClr val="CCFF66"/>
                    </a:gs>
                    <a:gs pos="100000">
                      <a:srgbClr val="66FF66"/>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000">
                <a:solidFill>
                  <a:srgbClr val="FF9900"/>
                </a:solidFill>
                <a:latin typeface="Comic Sans MS" panose="030F0702030302020204" pitchFamily="66" charset="0"/>
                <a:ea typeface="Arial Unicode MS" pitchFamily="34" charset="-128"/>
              </a:rPr>
              <a:t>Vsi pajki so karnivori (mesojedi), veliko pa je tudi kanibalov (jedo drug drugega)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Orjaški pajki iz rodu Nephila imajo menda okus po surovem krompirju in solati.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Par skakačevih velikih glavnih oči je večji od njihovih možganov.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Ena čajna žlička pajkovih niti bi zadostovala za milijon pajčevin.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Na eni skupinski pajčevini je tudi do 20 000 pajkov.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Zaklopničarji živijo v rovih tudi do 20 let.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Strup črne vdove je 15 krat bolj strupen od klopotačinega.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Halicere avstralskega pajka Atrax robustus so tako močne, da z njimi zareže kost.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Pajki iz družine Pholiciade poskakujejo, da bi prestrašili plenilce. </a:t>
            </a:r>
            <a:br>
              <a:rPr lang="sl-SI" altLang="sl-SI" sz="2000">
                <a:solidFill>
                  <a:srgbClr val="FF9900"/>
                </a:solidFill>
                <a:latin typeface="Comic Sans MS" panose="030F0702030302020204" pitchFamily="66" charset="0"/>
                <a:ea typeface="Arial Unicode MS" pitchFamily="34" charset="-128"/>
              </a:rPr>
            </a:br>
            <a:r>
              <a:rPr lang="sl-SI" altLang="sl-SI" sz="2000">
                <a:solidFill>
                  <a:srgbClr val="FF9900"/>
                </a:solidFill>
                <a:latin typeface="Comic Sans MS" panose="030F0702030302020204" pitchFamily="66" charset="0"/>
                <a:ea typeface="Arial Unicode MS" pitchFamily="34" charset="-128"/>
              </a:rPr>
              <a:t>- Neki južnoameriški volkec lahkospremeni</a:t>
            </a:r>
            <a:r>
              <a:rPr lang="sl-SI" altLang="sl-SI" sz="2000">
                <a:solidFill>
                  <a:srgbClr val="FF9900"/>
                </a:solidFill>
                <a:latin typeface="Arial Unicode MS" pitchFamily="34" charset="-128"/>
                <a:ea typeface="Arial Unicode MS" pitchFamily="34" charset="-128"/>
              </a:rPr>
              <a:t> </a:t>
            </a:r>
            <a:r>
              <a:rPr lang="sl-SI" altLang="sl-SI" sz="2000">
                <a:solidFill>
                  <a:srgbClr val="FF9900"/>
                </a:solidFill>
                <a:latin typeface="Comic Sans MS" panose="030F0702030302020204" pitchFamily="66" charset="0"/>
                <a:ea typeface="Arial Unicode MS" pitchFamily="34" charset="-128"/>
              </a:rPr>
              <a:t>barvo v 30 minutah. </a:t>
            </a:r>
            <a:br>
              <a:rPr lang="sl-SI" altLang="sl-SI" sz="2000">
                <a:solidFill>
                  <a:srgbClr val="FF9900"/>
                </a:solidFill>
                <a:latin typeface="Comic Sans MS" panose="030F0702030302020204" pitchFamily="66" charset="0"/>
                <a:ea typeface="Arial Unicode MS" pitchFamily="34" charset="-128"/>
              </a:rPr>
            </a:br>
            <a:endParaRPr lang="sl-SI" altLang="sl-SI" sz="2000">
              <a:solidFill>
                <a:srgbClr val="FF9900"/>
              </a:solidFill>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9EA34DC-9CAB-4F80-B606-B4701DA1E59E}"/>
              </a:ext>
            </a:extLst>
          </p:cNvPr>
          <p:cNvSpPr>
            <a:spLocks noGrp="1" noChangeArrowheads="1"/>
          </p:cNvSpPr>
          <p:nvPr>
            <p:ph type="title"/>
          </p:nvPr>
        </p:nvSpPr>
        <p:spPr>
          <a:xfrm>
            <a:off x="685800" y="228600"/>
            <a:ext cx="7772400" cy="1143000"/>
          </a:xfrm>
        </p:spPr>
        <p:txBody>
          <a:bodyPr/>
          <a:lstStyle/>
          <a:p>
            <a:r>
              <a:rPr lang="sl-SI" altLang="sl-SI" sz="3200">
                <a:solidFill>
                  <a:schemeClr val="bg1"/>
                </a:solidFill>
                <a:latin typeface="Comic Sans MS" panose="030F0702030302020204" pitchFamily="66" charset="0"/>
              </a:rPr>
              <a:t>Zanimivosti</a:t>
            </a:r>
          </a:p>
        </p:txBody>
      </p:sp>
      <p:sp>
        <p:nvSpPr>
          <p:cNvPr id="19459" name="Rectangle 3">
            <a:extLst>
              <a:ext uri="{FF2B5EF4-FFF2-40B4-BE49-F238E27FC236}">
                <a16:creationId xmlns:a16="http://schemas.microsoft.com/office/drawing/2014/main" id="{55C3CBFE-DC17-47E9-8D05-01345664D187}"/>
              </a:ext>
            </a:extLst>
          </p:cNvPr>
          <p:cNvSpPr>
            <a:spLocks noGrp="1" noChangeArrowheads="1"/>
          </p:cNvSpPr>
          <p:nvPr>
            <p:ph type="body" idx="1"/>
          </p:nvPr>
        </p:nvSpPr>
        <p:spPr>
          <a:xfrm>
            <a:off x="609600" y="1295400"/>
            <a:ext cx="7772400" cy="5334000"/>
          </a:xfrm>
          <a:noFill/>
          <a:extLst>
            <a:ext uri="{909E8E84-426E-40DD-AFC4-6F175D3DCCD1}">
              <a14:hiddenFill xmlns:a14="http://schemas.microsoft.com/office/drawing/2010/main">
                <a:gradFill rotWithShape="0">
                  <a:gsLst>
                    <a:gs pos="0">
                      <a:srgbClr val="CCFF33"/>
                    </a:gs>
                    <a:gs pos="100000">
                      <a:srgbClr val="009900"/>
                    </a:gs>
                  </a:gsLst>
                  <a:lin ang="2700000" scaled="1"/>
                </a:gradFill>
              </a14:hiddenFill>
            </a:ext>
          </a:extLst>
        </p:spPr>
        <p:txBody>
          <a:bodyPr/>
          <a:lstStyle/>
          <a:p>
            <a:pPr>
              <a:lnSpc>
                <a:spcPct val="90000"/>
              </a:lnSpc>
            </a:pPr>
            <a:r>
              <a:rPr lang="sl-SI" altLang="sl-SI" sz="2400">
                <a:solidFill>
                  <a:schemeClr val="bg1"/>
                </a:solidFill>
                <a:latin typeface="Comic Sans MS" panose="030F0702030302020204" pitchFamily="66" charset="0"/>
                <a:cs typeface="Times New Roman" panose="02020603050405020304" pitchFamily="18" charset="0"/>
              </a:rPr>
              <a:t>- Samice iz rodu Nephila so tudi 1000 krat težje od samčkov. </a:t>
            </a:r>
            <a:br>
              <a:rPr lang="sl-SI" altLang="sl-SI" sz="2400">
                <a:solidFill>
                  <a:schemeClr val="bg1"/>
                </a:solidFill>
                <a:latin typeface="Comic Sans MS" panose="030F0702030302020204" pitchFamily="66" charset="0"/>
                <a:cs typeface="Times New Roman" panose="02020603050405020304" pitchFamily="18" charset="0"/>
              </a:rPr>
            </a:br>
            <a:r>
              <a:rPr lang="sl-SI" altLang="sl-SI" sz="2400">
                <a:solidFill>
                  <a:schemeClr val="bg1"/>
                </a:solidFill>
                <a:latin typeface="Comic Sans MS" panose="030F0702030302020204" pitchFamily="66" charset="0"/>
                <a:cs typeface="Times New Roman" panose="02020603050405020304" pitchFamily="18" charset="0"/>
              </a:rPr>
              <a:t>- Samica križavca lahko v slabih 10 minutah odloži več kot 1000 jajčec. </a:t>
            </a:r>
            <a:br>
              <a:rPr lang="sl-SI" altLang="sl-SI" sz="2400">
                <a:solidFill>
                  <a:schemeClr val="bg1"/>
                </a:solidFill>
                <a:latin typeface="Comic Sans MS" panose="030F0702030302020204" pitchFamily="66" charset="0"/>
                <a:cs typeface="Times New Roman" panose="02020603050405020304" pitchFamily="18" charset="0"/>
              </a:rPr>
            </a:br>
            <a:r>
              <a:rPr lang="sl-SI" altLang="sl-SI" sz="2400">
                <a:solidFill>
                  <a:schemeClr val="bg1"/>
                </a:solidFill>
                <a:latin typeface="Comic Sans MS" panose="030F0702030302020204" pitchFamily="66" charset="0"/>
                <a:cs typeface="Times New Roman" panose="02020603050405020304" pitchFamily="18" charset="0"/>
              </a:rPr>
              <a:t>- Veliko mladih pajkov se hrani z materinim telesom. </a:t>
            </a:r>
            <a:br>
              <a:rPr lang="sl-SI" altLang="sl-SI" sz="2400">
                <a:solidFill>
                  <a:schemeClr val="bg1"/>
                </a:solidFill>
                <a:latin typeface="Comic Sans MS" panose="030F0702030302020204" pitchFamily="66" charset="0"/>
                <a:cs typeface="Times New Roman" panose="02020603050405020304" pitchFamily="18" charset="0"/>
              </a:rPr>
            </a:br>
            <a:r>
              <a:rPr lang="sl-SI" altLang="sl-SI" sz="2400">
                <a:solidFill>
                  <a:schemeClr val="bg1"/>
                </a:solidFill>
                <a:latin typeface="Comic Sans MS" panose="030F0702030302020204" pitchFamily="66" charset="0"/>
                <a:cs typeface="Times New Roman" panose="02020603050405020304" pitchFamily="18" charset="0"/>
              </a:rPr>
              <a:t>- Pajkom lahko pri levitvi zrastejo tudi nove helicere, pedipaldi in predilne bradavice. </a:t>
            </a:r>
            <a:br>
              <a:rPr lang="sl-SI" altLang="sl-SI" sz="2400">
                <a:solidFill>
                  <a:schemeClr val="bg1"/>
                </a:solidFill>
                <a:latin typeface="Comic Sans MS" panose="030F0702030302020204" pitchFamily="66" charset="0"/>
                <a:cs typeface="Times New Roman" panose="02020603050405020304" pitchFamily="18" charset="0"/>
              </a:rPr>
            </a:br>
            <a:r>
              <a:rPr lang="sl-SI" altLang="sl-SI" sz="2400">
                <a:solidFill>
                  <a:schemeClr val="bg1"/>
                </a:solidFill>
                <a:latin typeface="Comic Sans MS" panose="030F0702030302020204" pitchFamily="66" charset="0"/>
                <a:cs typeface="Times New Roman" panose="02020603050405020304" pitchFamily="18" charset="0"/>
              </a:rPr>
              <a:t>- Nekateri pajki živijo na pajčevini pajka druge vrste in mu kradejo plen. </a:t>
            </a:r>
            <a:br>
              <a:rPr lang="sl-SI" altLang="sl-SI" sz="2400">
                <a:solidFill>
                  <a:schemeClr val="bg1"/>
                </a:solidFill>
                <a:latin typeface="Comic Sans MS" panose="030F0702030302020204" pitchFamily="66" charset="0"/>
                <a:cs typeface="Times New Roman" panose="02020603050405020304" pitchFamily="18" charset="0"/>
              </a:rPr>
            </a:br>
            <a:r>
              <a:rPr lang="sl-SI" altLang="sl-SI" sz="2400">
                <a:solidFill>
                  <a:schemeClr val="bg1"/>
                </a:solidFill>
                <a:latin typeface="Comic Sans MS" panose="030F0702030302020204" pitchFamily="66" charset="0"/>
                <a:cs typeface="Times New Roman" panose="02020603050405020304" pitchFamily="18" charset="0"/>
              </a:rPr>
              <a:t>- Prvi pajki so živeli na Zemlji že pred 400 milijoni let. </a:t>
            </a:r>
            <a:br>
              <a:rPr lang="sl-SI" altLang="sl-SI" sz="2400">
                <a:solidFill>
                  <a:schemeClr val="bg1"/>
                </a:solidFill>
                <a:latin typeface="Comic Sans MS" panose="030F0702030302020204" pitchFamily="66" charset="0"/>
                <a:cs typeface="Times New Roman" panose="02020603050405020304" pitchFamily="18" charset="0"/>
              </a:rPr>
            </a:br>
            <a:r>
              <a:rPr lang="sl-SI" altLang="sl-SI" sz="2400">
                <a:solidFill>
                  <a:schemeClr val="bg1"/>
                </a:solidFill>
                <a:latin typeface="Comic Sans MS" panose="030F0702030302020204" pitchFamily="66" charset="0"/>
                <a:cs typeface="Times New Roman" panose="02020603050405020304" pitchFamily="18" charset="0"/>
              </a:rPr>
              <a:t>- Nekateri ščipalci imajo v repu posebne celice, občutljive za svetlobo. </a:t>
            </a:r>
            <a:br>
              <a:rPr lang="sl-SI" altLang="sl-SI" sz="2400">
                <a:solidFill>
                  <a:schemeClr val="bg1"/>
                </a:solidFill>
                <a:latin typeface="Comic Sans MS" panose="030F0702030302020204" pitchFamily="66" charset="0"/>
                <a:cs typeface="Times New Roman" panose="02020603050405020304" pitchFamily="18" charset="0"/>
              </a:rPr>
            </a:br>
            <a:r>
              <a:rPr lang="sl-SI" altLang="sl-SI" sz="2400">
                <a:solidFill>
                  <a:schemeClr val="bg1"/>
                </a:solidFill>
                <a:latin typeface="Comic Sans MS" panose="030F0702030302020204" pitchFamily="66" charset="0"/>
                <a:cs typeface="Times New Roman" panose="02020603050405020304" pitchFamily="18" charset="0"/>
              </a:rPr>
              <a:t>- Pajkova življenjska doba je od treh mesecev do 30 </a:t>
            </a:r>
            <a:r>
              <a:rPr lang="sl-SI" altLang="sl-SI" sz="2400">
                <a:solidFill>
                  <a:schemeClr val="bg1"/>
                </a:solidFill>
                <a:latin typeface="Comic Sans MS" panose="030F0702030302020204" pitchFamily="66" charset="0"/>
              </a:rPr>
              <a:t>let.</a:t>
            </a:r>
          </a:p>
        </p:txBody>
      </p:sp>
    </p:spTree>
  </p:cSld>
  <p:clrMapOvr>
    <a:masterClrMapping/>
  </p:clrMapOvr>
  <p:transition>
    <p:fade thruBlk="1"/>
    <p:sndAc>
      <p:stSnd>
        <p:snd r:embed="rId2" name="projctor.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E57B576-1215-4675-AE2E-FA6183E16A26}"/>
              </a:ext>
            </a:extLst>
          </p:cNvPr>
          <p:cNvSpPr>
            <a:spLocks noGrp="1" noChangeArrowheads="1"/>
          </p:cNvSpPr>
          <p:nvPr>
            <p:ph type="title"/>
          </p:nvPr>
        </p:nvSpPr>
        <p:spPr>
          <a:xfrm>
            <a:off x="685800" y="609600"/>
            <a:ext cx="7772400" cy="609600"/>
          </a:xfrm>
          <a:noFill/>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lin ang="18900000" scaled="1"/>
                </a:gradFill>
              </a14:hiddenFill>
            </a:ext>
          </a:extLst>
        </p:spPr>
        <p:txBody>
          <a:bodyPr/>
          <a:lstStyle/>
          <a:p>
            <a:r>
              <a:rPr lang="sl-SI" altLang="sl-SI" sz="3200">
                <a:latin typeface="Comic Sans MS" panose="030F0702030302020204" pitchFamily="66" charset="0"/>
              </a:rPr>
              <a:t>Predstavitev pajkov</a:t>
            </a:r>
          </a:p>
        </p:txBody>
      </p:sp>
      <p:sp>
        <p:nvSpPr>
          <p:cNvPr id="4099" name="Rectangle 3">
            <a:extLst>
              <a:ext uri="{FF2B5EF4-FFF2-40B4-BE49-F238E27FC236}">
                <a16:creationId xmlns:a16="http://schemas.microsoft.com/office/drawing/2014/main" id="{A8137098-AB73-40E4-808F-FFC4053E775F}"/>
              </a:ext>
            </a:extLst>
          </p:cNvPr>
          <p:cNvSpPr>
            <a:spLocks noChangeArrowheads="1"/>
          </p:cNvSpPr>
          <p:nvPr/>
        </p:nvSpPr>
        <p:spPr bwMode="auto">
          <a:xfrm>
            <a:off x="304800" y="1600200"/>
            <a:ext cx="8534400" cy="4838700"/>
          </a:xfrm>
          <a:prstGeom prst="rect">
            <a:avLst/>
          </a:prstGeom>
          <a:noFill/>
          <a:ln>
            <a:noFill/>
          </a:ln>
          <a:effectLst/>
          <a:extLst>
            <a:ext uri="{909E8E84-426E-40DD-AFC4-6F175D3DCCD1}">
              <a14:hiddenFill xmlns:a14="http://schemas.microsoft.com/office/drawing/2010/main">
                <a:gradFill rotWithShape="0">
                  <a:gsLst>
                    <a:gs pos="0">
                      <a:srgbClr val="FFEBFA"/>
                    </a:gs>
                    <a:gs pos="30000">
                      <a:srgbClr val="C4D6EB"/>
                    </a:gs>
                    <a:gs pos="60001">
                      <a:srgbClr val="85C2FF"/>
                    </a:gs>
                    <a:gs pos="100000">
                      <a:srgbClr val="5E9EFF"/>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spcBef>
                <a:spcPct val="0"/>
              </a:spcBef>
            </a:pPr>
            <a:r>
              <a:rPr lang="sl-SI" altLang="sl-SI" sz="2400">
                <a:latin typeface="Comic Sans MS" panose="030F0702030302020204" pitchFamily="66" charset="0"/>
                <a:ea typeface="Arial Unicode MS" pitchFamily="34" charset="-128"/>
              </a:rPr>
              <a:t>Pajki veljajo za ene najstarejših, a tudi najmanj razumljivih živali. Ti dlakavi lovci so znani po tem, da predejo pajčevinaste niti in imajo strupen ugriz. Poznamo okoli 37000 vrst pajkov, veliko pa jih tudi še nismo odkrili. Za človeka je nevarnih le približno 30 vrst. Pajki so zelo koristne živali, saj jejo nadležne žuželke in tako omejujejo njihovo število. Živijo skoraj povsod, v gozdu, puščavi, na travnikih, ladjah, v jamah in tudi v naših domovih. Nekateri pajki lovijo plen s pomočjo mreže, drugi nanj pletejo iz skrivališča ali nanj prežijo kakor tigri. Nekateri pajki celo lovijo ribe, ena od vrst pa živi v zračnem potapljaškem zvonu pod vodo. </a:t>
            </a:r>
          </a:p>
          <a:p>
            <a:pPr algn="l" eaLnBrk="0" hangingPunct="0">
              <a:spcBef>
                <a:spcPct val="0"/>
              </a:spcBef>
            </a:pPr>
            <a:endParaRPr lang="sl-SI" altLang="sl-SI" sz="2400">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8AB5F69-7F73-4195-989B-E1192F104015}"/>
              </a:ext>
            </a:extLst>
          </p:cNvPr>
          <p:cNvSpPr>
            <a:spLocks noGrp="1" noChangeArrowheads="1"/>
          </p:cNvSpPr>
          <p:nvPr>
            <p:ph type="title"/>
          </p:nvPr>
        </p:nvSpPr>
        <p:spPr>
          <a:xfrm>
            <a:off x="685800" y="609600"/>
            <a:ext cx="7772400" cy="838200"/>
          </a:xfrm>
          <a:noFill/>
          <a:extLst>
            <a:ext uri="{909E8E84-426E-40DD-AFC4-6F175D3DCCD1}">
              <a14:hiddenFill xmlns:a14="http://schemas.microsoft.com/office/drawing/2010/main">
                <a:gradFill rotWithShape="0">
                  <a:gsLst>
                    <a:gs pos="0">
                      <a:srgbClr val="5E9EFF"/>
                    </a:gs>
                    <a:gs pos="20000">
                      <a:srgbClr val="85C2FF"/>
                    </a:gs>
                    <a:gs pos="35000">
                      <a:srgbClr val="C4D6EB"/>
                    </a:gs>
                    <a:gs pos="50000">
                      <a:srgbClr val="FFEBFA"/>
                    </a:gs>
                    <a:gs pos="65000">
                      <a:srgbClr val="C4D6EB"/>
                    </a:gs>
                    <a:gs pos="80001">
                      <a:srgbClr val="85C2FF"/>
                    </a:gs>
                    <a:gs pos="100000">
                      <a:srgbClr val="5E9EFF"/>
                    </a:gs>
                  </a:gsLst>
                  <a:lin ang="18900000" scaled="1"/>
                </a:gradFill>
              </a14:hiddenFill>
            </a:ext>
          </a:extLst>
        </p:spPr>
        <p:txBody>
          <a:bodyPr/>
          <a:lstStyle/>
          <a:p>
            <a:r>
              <a:rPr lang="sl-SI" altLang="sl-SI" sz="3200">
                <a:solidFill>
                  <a:srgbClr val="FF9900"/>
                </a:solidFill>
                <a:latin typeface="Comic Sans MS" panose="030F0702030302020204" pitchFamily="66" charset="0"/>
              </a:rPr>
              <a:t>Razširjenost pajkov</a:t>
            </a:r>
          </a:p>
        </p:txBody>
      </p:sp>
      <p:sp>
        <p:nvSpPr>
          <p:cNvPr id="5124" name="Rectangle 4">
            <a:extLst>
              <a:ext uri="{FF2B5EF4-FFF2-40B4-BE49-F238E27FC236}">
                <a16:creationId xmlns:a16="http://schemas.microsoft.com/office/drawing/2014/main" id="{481CBEA7-7D65-4783-B65B-B03B98AE0C61}"/>
              </a:ext>
            </a:extLst>
          </p:cNvPr>
          <p:cNvSpPr>
            <a:spLocks noGrp="1" noChangeArrowheads="1"/>
          </p:cNvSpPr>
          <p:nvPr>
            <p:ph type="body" sz="half" idx="2"/>
          </p:nvPr>
        </p:nvSpPr>
        <p:spPr>
          <a:xfrm>
            <a:off x="685800" y="1981200"/>
            <a:ext cx="7772400" cy="4114800"/>
          </a:xfrm>
        </p:spPr>
        <p:txBody>
          <a:bodyPr/>
          <a:lstStyle/>
          <a:p>
            <a:endParaRPr lang="sl-SI" altLang="sl-SI" sz="2800"/>
          </a:p>
        </p:txBody>
      </p:sp>
      <p:sp>
        <p:nvSpPr>
          <p:cNvPr id="5125" name="Rectangle 5">
            <a:extLst>
              <a:ext uri="{FF2B5EF4-FFF2-40B4-BE49-F238E27FC236}">
                <a16:creationId xmlns:a16="http://schemas.microsoft.com/office/drawing/2014/main" id="{6D4E0A0F-8901-4692-8DAB-F12766CD8061}"/>
              </a:ext>
            </a:extLst>
          </p:cNvPr>
          <p:cNvSpPr>
            <a:spLocks noChangeArrowheads="1"/>
          </p:cNvSpPr>
          <p:nvPr/>
        </p:nvSpPr>
        <p:spPr bwMode="auto">
          <a:xfrm>
            <a:off x="685800" y="1981200"/>
            <a:ext cx="7772400" cy="5003800"/>
          </a:xfrm>
          <a:prstGeom prst="rect">
            <a:avLst/>
          </a:prstGeom>
          <a:noFill/>
          <a:ln>
            <a:noFill/>
          </a:ln>
          <a:effectLst/>
          <a:extLst>
            <a:ext uri="{909E8E84-426E-40DD-AFC4-6F175D3DCCD1}">
              <a14:hiddenFill xmlns:a14="http://schemas.microsoft.com/office/drawing/2010/main">
                <a:gradFill rotWithShape="0">
                  <a:gsLst>
                    <a:gs pos="0">
                      <a:srgbClr val="FFEBFA"/>
                    </a:gs>
                    <a:gs pos="15000">
                      <a:srgbClr val="C4D6EB"/>
                    </a:gs>
                    <a:gs pos="30001">
                      <a:srgbClr val="85C2FF"/>
                    </a:gs>
                    <a:gs pos="50000">
                      <a:srgbClr val="5E9EFF"/>
                    </a:gs>
                    <a:gs pos="70000">
                      <a:srgbClr val="85C2FF"/>
                    </a:gs>
                    <a:gs pos="85000">
                      <a:srgbClr val="C4D6EB"/>
                    </a:gs>
                    <a:gs pos="100000">
                      <a:srgbClr val="FFEBFA"/>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300">
                <a:solidFill>
                  <a:srgbClr val="FF9900"/>
                </a:solidFill>
                <a:latin typeface="Comic Sans MS" panose="030F0702030302020204" pitchFamily="66" charset="0"/>
                <a:ea typeface="Arial Unicode MS" pitchFamily="34" charset="-128"/>
              </a:rPr>
              <a:t>Na zemlji skoraj ni kraja brez pajkov. Živijo visoko v gorah, jamah, puščavah, močvirjih in na travnikih. Živijo celo na odročnih otokih. Morda jih tja zanese veter ali plavajoče deblo. Veliko pajkov se dobro počuti v človeških bivališčih, nekateri pa z ladjami preprosto preplovejo svet. Veliko pajkov živi v kanalizacijah, kjer je veliko muh, s katerimi se hranijo. V vodi jih ni (razen enega), saj tam ne morejo dihati. Ni jih tudi na Antarktiki, našli pa so jih na robu Arktike. Tam, kjer so zime mrzle, preživijo kakor jajčeca ali pa se skrijejo pod travo, kamenje, lubje ali si naredijo skupinsko gnezdo. Nekateri imajo celo nekakšno sredstvo proti zmrzovanju (antifriz), da nebi zmrznili. </a:t>
            </a:r>
          </a:p>
          <a:p>
            <a:pPr algn="l" eaLnBrk="0" hangingPunct="0">
              <a:spcBef>
                <a:spcPct val="0"/>
              </a:spcBef>
            </a:pPr>
            <a:endParaRPr lang="sl-SI" altLang="sl-SI" sz="2300">
              <a:solidFill>
                <a:srgbClr val="FF9900"/>
              </a:solidFill>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59DF4AF-85CD-4952-9E1C-8A27CC2DF606}"/>
              </a:ext>
            </a:extLst>
          </p:cNvPr>
          <p:cNvSpPr>
            <a:spLocks noGrp="1" noChangeArrowheads="1"/>
          </p:cNvSpPr>
          <p:nvPr>
            <p:ph type="title"/>
          </p:nvPr>
        </p:nvSpPr>
        <p:spPr>
          <a:noFill/>
          <a:extLst>
            <a:ext uri="{909E8E84-426E-40DD-AFC4-6F175D3DCCD1}">
              <a14:hiddenFill xmlns:a14="http://schemas.microsoft.com/office/drawing/2010/main">
                <a:gradFill rotWithShape="0">
                  <a:gsLst>
                    <a:gs pos="0">
                      <a:srgbClr val="FFEBFA"/>
                    </a:gs>
                    <a:gs pos="30000">
                      <a:srgbClr val="C4D6EB"/>
                    </a:gs>
                    <a:gs pos="60001">
                      <a:srgbClr val="85C2FF"/>
                    </a:gs>
                    <a:gs pos="100000">
                      <a:srgbClr val="5E9EFF"/>
                    </a:gs>
                  </a:gsLst>
                  <a:lin ang="2700000" scaled="1"/>
                </a:gradFill>
              </a14:hiddenFill>
            </a:ext>
          </a:extLst>
        </p:spPr>
        <p:txBody>
          <a:bodyPr/>
          <a:lstStyle/>
          <a:p>
            <a:r>
              <a:rPr lang="sl-SI" altLang="sl-SI" sz="3200">
                <a:solidFill>
                  <a:srgbClr val="F8F8F8"/>
                </a:solidFill>
                <a:latin typeface="Comic Sans MS" panose="030F0702030302020204" pitchFamily="66" charset="0"/>
              </a:rPr>
              <a:t>Ptičji pajki</a:t>
            </a:r>
          </a:p>
        </p:txBody>
      </p:sp>
      <p:sp>
        <p:nvSpPr>
          <p:cNvPr id="6148" name="Rectangle 4">
            <a:extLst>
              <a:ext uri="{FF2B5EF4-FFF2-40B4-BE49-F238E27FC236}">
                <a16:creationId xmlns:a16="http://schemas.microsoft.com/office/drawing/2014/main" id="{3C42291F-5E3E-4F56-94FE-9678B09C9D93}"/>
              </a:ext>
            </a:extLst>
          </p:cNvPr>
          <p:cNvSpPr>
            <a:spLocks noChangeArrowheads="1"/>
          </p:cNvSpPr>
          <p:nvPr/>
        </p:nvSpPr>
        <p:spPr bwMode="auto">
          <a:xfrm>
            <a:off x="457200" y="2286000"/>
            <a:ext cx="8229600" cy="3743325"/>
          </a:xfrm>
          <a:prstGeom prst="rect">
            <a:avLst/>
          </a:prstGeom>
          <a:noFill/>
          <a:ln>
            <a:noFill/>
          </a:ln>
          <a:effectLst/>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400">
                <a:solidFill>
                  <a:srgbClr val="F8F8F8"/>
                </a:solidFill>
                <a:latin typeface="Comic Sans MS" panose="030F0702030302020204" pitchFamily="66" charset="0"/>
                <a:ea typeface="Arial Unicode MS" pitchFamily="34" charset="-128"/>
              </a:rPr>
              <a:t>Največjim in najbolj dlakastim pajkom pogosto rečemo kar tarantele ali ptičji pajki. Toda večina teh velikih pajkov v resnici sodi v družino Theraphosidea. Poznamo kakih 800 vrst ptičjih pajkov. Živijo v tropih in vlažnih krajih po vsem svetu. Veliko jih živi v rovih, nekateri pa se sprehajajo po drevesih. Čeprav so videti strašni, so večinoma boječi in ljudem neškodljivi. Le redki imajo boleč ugriz, njihov strup pa ni smrtno nevaren za človeka. </a:t>
            </a:r>
          </a:p>
          <a:p>
            <a:pPr algn="l" eaLnBrk="0" hangingPunct="0">
              <a:spcBef>
                <a:spcPct val="0"/>
              </a:spcBef>
            </a:pPr>
            <a:endParaRPr lang="sl-SI" altLang="sl-SI" sz="2400">
              <a:solidFill>
                <a:srgbClr val="F8F8F8"/>
              </a:solidFill>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DFDE49A-061E-4A02-B295-305F29847305}"/>
              </a:ext>
            </a:extLst>
          </p:cNvPr>
          <p:cNvSpPr>
            <a:spLocks noGrp="1" noChangeArrowheads="1"/>
          </p:cNvSpPr>
          <p:nvPr>
            <p:ph type="title"/>
          </p:nvPr>
        </p:nvSpPr>
        <p:spPr>
          <a:xfrm>
            <a:off x="838200" y="609600"/>
            <a:ext cx="7772400" cy="838200"/>
          </a:xfrm>
          <a:noFill/>
          <a:extLst>
            <a:ext uri="{909E8E84-426E-40DD-AFC4-6F175D3DCCD1}">
              <a14:hiddenFill xmlns:a14="http://schemas.microsoft.com/office/drawing/2010/main">
                <a:gradFill rotWithShape="0">
                  <a:gsLst>
                    <a:gs pos="0">
                      <a:srgbClr val="FFEBFA"/>
                    </a:gs>
                    <a:gs pos="30000">
                      <a:srgbClr val="C4D6EB"/>
                    </a:gs>
                    <a:gs pos="60001">
                      <a:srgbClr val="85C2FF"/>
                    </a:gs>
                    <a:gs pos="100000">
                      <a:srgbClr val="5E9EFF"/>
                    </a:gs>
                  </a:gsLst>
                  <a:lin ang="2700000" scaled="1"/>
                </a:gradFill>
              </a14:hiddenFill>
            </a:ext>
          </a:extLst>
        </p:spPr>
        <p:txBody>
          <a:bodyPr/>
          <a:lstStyle/>
          <a:p>
            <a:r>
              <a:rPr lang="sl-SI" altLang="sl-SI" sz="3200">
                <a:solidFill>
                  <a:srgbClr val="008000"/>
                </a:solidFill>
                <a:latin typeface="Comic Sans MS" panose="030F0702030302020204" pitchFamily="66" charset="0"/>
              </a:rPr>
              <a:t>Kako so zgrajeni pajki</a:t>
            </a:r>
          </a:p>
        </p:txBody>
      </p:sp>
      <p:sp>
        <p:nvSpPr>
          <p:cNvPr id="7171" name="Rectangle 3">
            <a:extLst>
              <a:ext uri="{FF2B5EF4-FFF2-40B4-BE49-F238E27FC236}">
                <a16:creationId xmlns:a16="http://schemas.microsoft.com/office/drawing/2014/main" id="{60B8B010-D59B-477B-8143-B754E6320580}"/>
              </a:ext>
            </a:extLst>
          </p:cNvPr>
          <p:cNvSpPr>
            <a:spLocks noChangeArrowheads="1"/>
          </p:cNvSpPr>
          <p:nvPr/>
        </p:nvSpPr>
        <p:spPr bwMode="auto">
          <a:xfrm>
            <a:off x="457200" y="1905000"/>
            <a:ext cx="8686800" cy="3935413"/>
          </a:xfrm>
          <a:prstGeom prst="rect">
            <a:avLst/>
          </a:prstGeom>
          <a:noFill/>
          <a:ln>
            <a:noFill/>
          </a:ln>
          <a:effectLst/>
          <a:extLst>
            <a:ext uri="{909E8E84-426E-40DD-AFC4-6F175D3DCCD1}">
              <a14:hiddenFill xmlns:a14="http://schemas.microsoft.com/office/drawing/2010/main">
                <a:gradFill rotWithShape="0">
                  <a:gsLst>
                    <a:gs pos="0">
                      <a:srgbClr val="FFEBFA"/>
                    </a:gs>
                    <a:gs pos="30000">
                      <a:srgbClr val="C4D6EB"/>
                    </a:gs>
                    <a:gs pos="60001">
                      <a:srgbClr val="85C2FF"/>
                    </a:gs>
                    <a:gs pos="100000">
                      <a:srgbClr val="5E9EFF"/>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800">
                <a:solidFill>
                  <a:srgbClr val="008000"/>
                </a:solidFill>
                <a:latin typeface="Comic Sans MS" panose="030F0702030302020204" pitchFamily="66" charset="0"/>
                <a:ea typeface="Arial Unicode MS" pitchFamily="34" charset="-128"/>
              </a:rPr>
              <a:t>Na zunaj je pajkovo telo čisto drugačno od našega. Pajki imajo trdo zunanje ogrodje in členjene noge. Imajo oči in usta, </a:t>
            </a:r>
            <a:r>
              <a:rPr lang="sl-SI" altLang="sl-SI" sz="2800">
                <a:solidFill>
                  <a:srgbClr val="008000"/>
                </a:solidFill>
                <a:latin typeface="Times New Roman" panose="02020603050405020304" pitchFamily="18" charset="0"/>
              </a:rPr>
              <a:t>¸</a:t>
            </a:r>
            <a:r>
              <a:rPr lang="sl-SI" altLang="sl-SI" sz="2800">
                <a:solidFill>
                  <a:srgbClr val="008000"/>
                </a:solidFill>
                <a:latin typeface="Comic Sans MS" panose="030F0702030302020204" pitchFamily="66" charset="0"/>
                <a:ea typeface="Arial Unicode MS" pitchFamily="34" charset="-128"/>
              </a:rPr>
              <a:t> več vrst občutljivih dlačic in ščetin, s katerimi tipajo, okušajo in slišijo, vohljajo pa z mikroskopsko majhnimi porami na stopalih. Po številnih anatomskih značilnosti so pajki podobni drugim živalim. Imajo kri, živce, možgane in prebavni sistem. Njihova posebnost pa so predilne in strupene žleze. </a:t>
            </a:r>
          </a:p>
        </p:txBody>
      </p:sp>
    </p:spTree>
  </p:cSld>
  <p:clrMapOvr>
    <a:masterClrMapping/>
  </p:clrMapOvr>
  <p:transition>
    <p:fade thruBlk="1"/>
    <p:sndAc>
      <p:stSnd>
        <p:snd r:embed="rId2" name="projctor.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9031880-D8F3-4815-B12C-AA0191AE2A8C}"/>
              </a:ext>
            </a:extLst>
          </p:cNvPr>
          <p:cNvSpPr>
            <a:spLocks noGrp="1" noChangeArrowheads="1"/>
          </p:cNvSpPr>
          <p:nvPr>
            <p:ph type="title"/>
          </p:nvPr>
        </p:nvSpPr>
        <p:spPr>
          <a:xfrm>
            <a:off x="533400" y="457200"/>
            <a:ext cx="7772400" cy="762000"/>
          </a:xfrm>
          <a:noFill/>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lin ang="5400000" scaled="1"/>
                </a:gradFill>
              </a14:hiddenFill>
            </a:ext>
          </a:extLst>
        </p:spPr>
        <p:txBody>
          <a:bodyPr/>
          <a:lstStyle/>
          <a:p>
            <a:r>
              <a:rPr lang="sl-SI" altLang="sl-SI" sz="3200">
                <a:solidFill>
                  <a:schemeClr val="bg1"/>
                </a:solidFill>
                <a:latin typeface="Comic Sans MS" panose="030F0702030302020204" pitchFamily="66" charset="0"/>
              </a:rPr>
              <a:t>Lov za prehrano</a:t>
            </a:r>
          </a:p>
        </p:txBody>
      </p:sp>
      <p:sp>
        <p:nvSpPr>
          <p:cNvPr id="10243" name="Rectangle 3">
            <a:extLst>
              <a:ext uri="{FF2B5EF4-FFF2-40B4-BE49-F238E27FC236}">
                <a16:creationId xmlns:a16="http://schemas.microsoft.com/office/drawing/2014/main" id="{FEEBEAE0-2492-4A3E-AB83-0476896C18CB}"/>
              </a:ext>
            </a:extLst>
          </p:cNvPr>
          <p:cNvSpPr>
            <a:spLocks noChangeArrowheads="1"/>
          </p:cNvSpPr>
          <p:nvPr/>
        </p:nvSpPr>
        <p:spPr bwMode="auto">
          <a:xfrm>
            <a:off x="304800" y="1447800"/>
            <a:ext cx="8534400" cy="5216525"/>
          </a:xfrm>
          <a:prstGeom prst="rect">
            <a:avLst/>
          </a:prstGeom>
          <a:noFill/>
          <a:ln>
            <a:noFill/>
          </a:ln>
          <a:effectLst/>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800">
                <a:solidFill>
                  <a:schemeClr val="bg1"/>
                </a:solidFill>
                <a:latin typeface="Comic Sans MS" panose="030F0702030302020204" pitchFamily="66" charset="0"/>
                <a:ea typeface="Arial Unicode MS" pitchFamily="34" charset="-128"/>
              </a:rPr>
              <a:t>Le približno polovica pajkov prede pajčevine, v katere lovijo plen. Nekateri pajki presenetijo plen z zahrbtnim napadom. Pri tem so zlasti spretni pajki rakovičarji. Drugi, na primer zaklopničarji, nastavijo pasti in prežijo na žrtev. Veliko pajkov, na primer skakači, je gibčnih in hitrih lovcev, ki plen zasledujejo. Pajki navadno niso preveč izbirčni jedci. Prehranjujejo se predvsem s kobilicami, hrošči, mravljami in čebelami. Nekateri jedo celo ribe, večji tudi miši in ptiče. Veliko pajkov je druge pajke. </a:t>
            </a:r>
          </a:p>
          <a:p>
            <a:pPr algn="l" eaLnBrk="0" hangingPunct="0">
              <a:spcBef>
                <a:spcPct val="0"/>
              </a:spcBef>
            </a:pPr>
            <a:endParaRPr lang="sl-SI" altLang="sl-SI" sz="2800">
              <a:solidFill>
                <a:schemeClr val="bg1"/>
              </a:solidFill>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0D87C00-4BE4-4457-9CFD-7DE3191E7E10}"/>
              </a:ext>
            </a:extLst>
          </p:cNvPr>
          <p:cNvSpPr>
            <a:spLocks noGrp="1" noChangeArrowheads="1"/>
          </p:cNvSpPr>
          <p:nvPr>
            <p:ph type="title"/>
          </p:nvPr>
        </p:nvSpPr>
        <p:spPr>
          <a:noFill/>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lin ang="18900000" scaled="1"/>
                </a:gradFill>
              </a14:hiddenFill>
            </a:ext>
          </a:extLst>
        </p:spPr>
        <p:txBody>
          <a:bodyPr/>
          <a:lstStyle/>
          <a:p>
            <a:r>
              <a:rPr lang="sl-SI" altLang="sl-SI" sz="3200">
                <a:latin typeface="Comic Sans MS" panose="030F0702030302020204" pitchFamily="66" charset="0"/>
              </a:rPr>
              <a:t>Predenje niti</a:t>
            </a:r>
          </a:p>
        </p:txBody>
      </p:sp>
      <p:sp>
        <p:nvSpPr>
          <p:cNvPr id="8195" name="Rectangle 3">
            <a:extLst>
              <a:ext uri="{FF2B5EF4-FFF2-40B4-BE49-F238E27FC236}">
                <a16:creationId xmlns:a16="http://schemas.microsoft.com/office/drawing/2014/main" id="{1179A04B-E63C-49CB-97FF-6620F7CDE052}"/>
              </a:ext>
            </a:extLst>
          </p:cNvPr>
          <p:cNvSpPr>
            <a:spLocks noChangeArrowheads="1"/>
          </p:cNvSpPr>
          <p:nvPr/>
        </p:nvSpPr>
        <p:spPr bwMode="auto">
          <a:xfrm>
            <a:off x="457200" y="1600200"/>
            <a:ext cx="8153400" cy="4595813"/>
          </a:xfrm>
          <a:prstGeom prst="rect">
            <a:avLst/>
          </a:prstGeom>
          <a:noFill/>
          <a:ln>
            <a:noFill/>
          </a:ln>
          <a:effectLst/>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endParaRPr lang="sl-SI" altLang="sl-SI">
              <a:latin typeface="Arial Unicode MS" pitchFamily="34" charset="-128"/>
              <a:ea typeface="Arial Unicode MS" pitchFamily="34" charset="-128"/>
            </a:endParaRPr>
          </a:p>
          <a:p>
            <a:pPr algn="l" eaLnBrk="0" hangingPunct="0">
              <a:spcBef>
                <a:spcPct val="0"/>
              </a:spcBef>
            </a:pPr>
            <a:r>
              <a:rPr lang="sl-SI" altLang="sl-SI" sz="2400">
                <a:latin typeface="Comic Sans MS" panose="030F0702030302020204" pitchFamily="66" charset="0"/>
                <a:ea typeface="Arial Unicode MS" pitchFamily="34" charset="-128"/>
              </a:rPr>
              <a:t>Vsi pajki izločajo svilnato nit. Potegnejo jo, navadno z nogami, iz predilnih bradavic na zadku. Nit je najprej lepljiva in vlažna, a na zraku otrdi. Ko jo pajek začne izločati, je šibka, nato pa postaja vse močnejša. Nit nekaterih pajkov je močnejša od jeklene vrvi iste debeline. Je tudi zelo tanka, a prožnejša od gume in bolj lepljiva od samolepilnega traku. Pajki izločajo do šest različnih vrst niti iz različnih žlez. Vsaka nit ima svojo nalogo: od predenja pajčevine do ovijanja plena. Samice izločajo posebno nit za ovijanje jajčec. </a:t>
            </a:r>
          </a:p>
          <a:p>
            <a:pPr algn="l" eaLnBrk="0" hangingPunct="0">
              <a:spcBef>
                <a:spcPct val="0"/>
              </a:spcBef>
            </a:pPr>
            <a:endParaRPr lang="sl-SI" altLang="sl-SI" sz="2400">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5141F2D-76EE-4974-8174-23E8E2A22F68}"/>
              </a:ext>
            </a:extLst>
          </p:cNvPr>
          <p:cNvSpPr>
            <a:spLocks noGrp="1" noChangeArrowheads="1"/>
          </p:cNvSpPr>
          <p:nvPr>
            <p:ph type="title"/>
          </p:nvPr>
        </p:nvSpPr>
        <p:spPr>
          <a:xfrm>
            <a:off x="685800" y="609600"/>
            <a:ext cx="7772400" cy="838200"/>
          </a:xfrm>
          <a:noFill/>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path path="rect">
                    <a:fillToRect l="100000" b="100000"/>
                  </a:path>
                </a:gradFill>
              </a14:hiddenFill>
            </a:ext>
          </a:extLst>
        </p:spPr>
        <p:txBody>
          <a:bodyPr/>
          <a:lstStyle/>
          <a:p>
            <a:r>
              <a:rPr lang="sl-SI" altLang="sl-SI" sz="3200">
                <a:latin typeface="Comic Sans MS" panose="030F0702030302020204" pitchFamily="66" charset="0"/>
              </a:rPr>
              <a:t>Lepljive pasti</a:t>
            </a:r>
          </a:p>
        </p:txBody>
      </p:sp>
      <p:sp>
        <p:nvSpPr>
          <p:cNvPr id="9219" name="Rectangle 3">
            <a:extLst>
              <a:ext uri="{FF2B5EF4-FFF2-40B4-BE49-F238E27FC236}">
                <a16:creationId xmlns:a16="http://schemas.microsoft.com/office/drawing/2014/main" id="{7461A347-BDB7-4D92-8E5E-0DBB50B76261}"/>
              </a:ext>
            </a:extLst>
          </p:cNvPr>
          <p:cNvSpPr>
            <a:spLocks noChangeArrowheads="1"/>
          </p:cNvSpPr>
          <p:nvPr/>
        </p:nvSpPr>
        <p:spPr bwMode="auto">
          <a:xfrm>
            <a:off x="304800" y="1752600"/>
            <a:ext cx="8534400" cy="4108450"/>
          </a:xfrm>
          <a:prstGeom prst="rect">
            <a:avLst/>
          </a:prstGeom>
          <a:noFill/>
          <a:ln>
            <a:noFill/>
          </a:ln>
          <a:effectLst/>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path path="rect">
                    <a:fillToRect l="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400">
                <a:latin typeface="Comic Sans MS" panose="030F0702030302020204" pitchFamily="66" charset="0"/>
                <a:ea typeface="Arial Unicode MS" pitchFamily="34" charset="-128"/>
              </a:rPr>
              <a:t>Nekateri pajki ne predejo pajčevin ali mrež, na katerih bi leno čakali na žuželke. Raje se odpravijo na lov. Pajki iz družine Dinopidae lovijo z močno prožno mrežo, ki jo vržejo na žrtev. Ponekod jim pravijo tudi pajki z mrežo ali pajki gladiatorji, po rimskih gladiatorjih. Pajki po rodu Mastophora so zelo nenavadni, saj ne spletejo mrež. Plen lovijo z nitjo, ki ima na koncu lepljivo kapljico. Ta deluje kakor laso. Tako imenovani pljuvajoči pajki (družina Scytodidea) so še bolj iznajdljivi, saj plen izbrizgajo strupena lepljiva curka in jo prikujejo na podlago.</a:t>
            </a:r>
          </a:p>
          <a:p>
            <a:pPr algn="l" eaLnBrk="0" hangingPunct="0">
              <a:spcBef>
                <a:spcPct val="0"/>
              </a:spcBef>
            </a:pPr>
            <a:endParaRPr lang="sl-SI" altLang="sl-SI" sz="2400">
              <a:latin typeface="Comic Sans MS" panose="030F0702030302020204" pitchFamily="66" charset="0"/>
            </a:endParaRPr>
          </a:p>
        </p:txBody>
      </p:sp>
    </p:spTree>
  </p:cSld>
  <p:clrMapOvr>
    <a:masterClrMapping/>
  </p:clrMapOvr>
  <p:transition>
    <p:fade thruBlk="1"/>
    <p:sndAc>
      <p:stSnd>
        <p:snd r:embed="rId2" name="projctor.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E860726-304B-48EF-9600-2D5859DD69EC}"/>
              </a:ext>
            </a:extLst>
          </p:cNvPr>
          <p:cNvSpPr>
            <a:spLocks noGrp="1" noChangeArrowheads="1"/>
          </p:cNvSpPr>
          <p:nvPr>
            <p:ph type="title"/>
          </p:nvPr>
        </p:nvSpPr>
        <p:spPr>
          <a:xfrm>
            <a:off x="685800" y="609600"/>
            <a:ext cx="7772400" cy="762000"/>
          </a:xfrm>
          <a:noFill/>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path path="rect">
                    <a:fillToRect r="100000" b="100000"/>
                  </a:path>
                </a:gradFill>
              </a14:hiddenFill>
            </a:ext>
          </a:extLst>
        </p:spPr>
        <p:txBody>
          <a:bodyPr/>
          <a:lstStyle/>
          <a:p>
            <a:r>
              <a:rPr lang="sl-SI" altLang="sl-SI" sz="3200">
                <a:latin typeface="Comic Sans MS" panose="030F0702030302020204" pitchFamily="66" charset="0"/>
              </a:rPr>
              <a:t>Skrite pasti</a:t>
            </a:r>
          </a:p>
        </p:txBody>
      </p:sp>
      <p:sp>
        <p:nvSpPr>
          <p:cNvPr id="11267" name="Rectangle 3">
            <a:extLst>
              <a:ext uri="{FF2B5EF4-FFF2-40B4-BE49-F238E27FC236}">
                <a16:creationId xmlns:a16="http://schemas.microsoft.com/office/drawing/2014/main" id="{8691446E-73BE-4ED8-99B0-4045C3BA7E8A}"/>
              </a:ext>
            </a:extLst>
          </p:cNvPr>
          <p:cNvSpPr>
            <a:spLocks noChangeArrowheads="1"/>
          </p:cNvSpPr>
          <p:nvPr/>
        </p:nvSpPr>
        <p:spPr bwMode="auto">
          <a:xfrm>
            <a:off x="304800" y="1905000"/>
            <a:ext cx="8534400" cy="4362450"/>
          </a:xfrm>
          <a:prstGeom prst="rect">
            <a:avLst/>
          </a:prstGeom>
          <a:noFill/>
          <a:ln>
            <a:noFill/>
          </a:ln>
          <a:effectLst/>
          <a:extLst>
            <a:ext uri="{909E8E84-426E-40DD-AFC4-6F175D3DCCD1}">
              <a14:hiddenFill xmlns:a14="http://schemas.microsoft.com/office/drawing/2010/main">
                <a:gradFill rotWithShape="0">
                  <a:gsLst>
                    <a:gs pos="0">
                      <a:srgbClr val="5E9EFF"/>
                    </a:gs>
                    <a:gs pos="39999">
                      <a:srgbClr val="85C2FF"/>
                    </a:gs>
                    <a:gs pos="70000">
                      <a:srgbClr val="C4D6EB"/>
                    </a:gs>
                    <a:gs pos="100000">
                      <a:srgbClr val="FFEBFA"/>
                    </a:gs>
                  </a:gsLst>
                  <a:path path="rect">
                    <a:fillToRect t="100000" r="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sl-SI" altLang="sl-SI" sz="2800">
                <a:latin typeface="Comic Sans MS" panose="030F0702030302020204" pitchFamily="66" charset="0"/>
                <a:ea typeface="Arial Unicode MS" pitchFamily="34" charset="-128"/>
              </a:rPr>
              <a:t>Nekateri pajki ne hodijo na lov. Raje čepijo v podzemnih rovih, obloženih s pajčevino, ali v pajčevinastih ceveh. Ob nitih okoli vhoda v rov se spotaknejo mimoidoče žuželke in druge živalce. Ko pajek v rovu začuti, da so se niti zategnile, švigne vem in zgrabi žrtev, preden ta pobegne. Med potrpežljivimi prežečimi pajki so zaklopničarji, s katerimi med kopanjem odmikajo zemljo. Rovi varujejo pajke tudi pred vremenom in plenilci. </a:t>
            </a:r>
          </a:p>
          <a:p>
            <a:pPr algn="l" eaLnBrk="0" hangingPunct="0">
              <a:spcBef>
                <a:spcPct val="0"/>
              </a:spcBef>
            </a:pPr>
            <a:r>
              <a:rPr lang="sl-SI" altLang="sl-SI" sz="2800">
                <a:latin typeface="Comic Sans MS" panose="030F0702030302020204" pitchFamily="66" charset="0"/>
              </a:rPr>
              <a:t> </a:t>
            </a:r>
          </a:p>
        </p:txBody>
      </p:sp>
    </p:spTree>
  </p:cSld>
  <p:clrMapOvr>
    <a:masterClrMapping/>
  </p:clrMapOvr>
  <p:transition>
    <p:fade thruBlk="1"/>
    <p:sndAc>
      <p:stSnd>
        <p:snd r:embed="rId2" name="projctor.wav"/>
      </p:stSnd>
    </p:sndAc>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sl-SI" altLang="sl-SI" sz="3200" b="0"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sl-SI" altLang="sl-SI" sz="3200" b="0"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1509</Words>
  <Application>Microsoft Office PowerPoint</Application>
  <PresentationFormat>On-screen Show (4:3)</PresentationFormat>
  <Paragraphs>38</Paragraphs>
  <Slides>17</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Unicode MS</vt:lpstr>
      <vt:lpstr>Comic Sans MS</vt:lpstr>
      <vt:lpstr>Tempus Sans ITC</vt:lpstr>
      <vt:lpstr>Times New Roman</vt:lpstr>
      <vt:lpstr>Default Design</vt:lpstr>
      <vt:lpstr>Seminarska naloga: P A J K I</vt:lpstr>
      <vt:lpstr>Predstavitev pajkov</vt:lpstr>
      <vt:lpstr>Razširjenost pajkov</vt:lpstr>
      <vt:lpstr>Ptičji pajki</vt:lpstr>
      <vt:lpstr>Kako so zgrajeni pajki</vt:lpstr>
      <vt:lpstr>Lov za prehrano</vt:lpstr>
      <vt:lpstr>Predenje niti</vt:lpstr>
      <vt:lpstr>Lepljive pasti</vt:lpstr>
      <vt:lpstr>Skrite pasti</vt:lpstr>
      <vt:lpstr>Pajčji strup</vt:lpstr>
      <vt:lpstr>Samci in samice</vt:lpstr>
      <vt:lpstr>Pajčja jačeca</vt:lpstr>
      <vt:lpstr>Levitev</vt:lpstr>
      <vt:lpstr>Pajki so povsod</vt:lpstr>
      <vt:lpstr>Vodni pajki</vt:lpstr>
      <vt:lpstr>Zanimivosti</vt:lpstr>
      <vt:lpstr>Zanimivosti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2019-05-30T09:34:07Z</dcterms:created>
  <dcterms:modified xsi:type="dcterms:W3CDTF">2019-05-30T09:34:07Z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