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1EC4AEB2-3819-45FC-932B-9CDFE84E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BA6ABA5-90AE-430F-A699-FA312AD2074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D187742-9F5A-440C-848B-79BBDFDADA4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DA5F770C-51C6-49C5-90A3-A708627CCCD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658A97C-0AEA-4A52-9B75-EF656BD6828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573BEF2-E0A7-4332-AD23-4A6C1255C44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F8529C7-B4DC-456D-8AEC-92556BCFA4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C2F8587-18FD-442C-8B07-AB926FE816C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Pangea" TargetMode="External"/><Relationship Id="rId3" Type="http://schemas.openxmlformats.org/officeDocument/2006/relationships/hyperlink" Target="http://sl.wikipedia.org/wiki/Tektonska_plo%C5%A1%C4%8Da" TargetMode="External"/><Relationship Id="rId7" Type="http://schemas.openxmlformats.org/officeDocument/2006/relationships/hyperlink" Target="http://sl.wikipedia.org/wiki/Gondvan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l.wikipedia.org/wiki/Celina" TargetMode="External"/><Relationship Id="rId5" Type="http://schemas.openxmlformats.org/officeDocument/2006/relationships/hyperlink" Target="http://sl.wikipedia.org/wiki/Oceansko_dno" TargetMode="External"/><Relationship Id="rId10" Type="http://schemas.openxmlformats.org/officeDocument/2006/relationships/hyperlink" Target="http://sl.wikipedia.org/wiki/Severni_te%C4%8Daj" TargetMode="External"/><Relationship Id="rId4" Type="http://schemas.openxmlformats.org/officeDocument/2006/relationships/hyperlink" Target="http://sl.wikipedia.org/w/index.php?title=Skorja_%28geologija%29&amp;action=edit" TargetMode="External"/><Relationship Id="rId9" Type="http://schemas.openxmlformats.org/officeDocument/2006/relationships/hyperlink" Target="http://sl.wikipedia.org/wiki/Ju%C5%BEni_te%C4%8Daj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91150E9-B59B-4D3D-800B-F76F215985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14CFD6F2-2626-4B05-8BD9-9B6175AE15D9}" type="slidenum">
              <a:rPr lang="sl-SI" altLang="sl-SI">
                <a:solidFill>
                  <a:srgbClr val="000000"/>
                </a:solidFill>
              </a:rPr>
              <a:pPr eaLnBrk="1" hangingPunct="1"/>
              <a:t>1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A9BC0BD8-0B7A-403B-B3F3-CBB8E384FDE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D7D80B1B-4187-4E8D-9375-2F9E5E7BD7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20BA803-21C6-4D7A-B96B-A24C9DDCB4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8F5843C4-41A9-4976-AFD7-92B67F5A838C}" type="slidenum">
              <a:rPr lang="sl-SI" altLang="sl-SI">
                <a:solidFill>
                  <a:srgbClr val="000000"/>
                </a:solidFill>
              </a:rPr>
              <a:pPr eaLnBrk="1" hangingPunct="1"/>
              <a:t>10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A84C254A-EDA5-425C-B6FD-5667F80BB77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8DE82422-DABF-406D-9EBA-0BE5AFAD37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1EFECAD-EE66-466E-8B67-AF79FCE71D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74EC7724-DCF5-4BBB-85AE-6A8501A2D70B}" type="slidenum">
              <a:rPr lang="sl-SI" altLang="sl-SI">
                <a:solidFill>
                  <a:srgbClr val="000000"/>
                </a:solidFill>
              </a:rPr>
              <a:pPr eaLnBrk="1" hangingPunct="1"/>
              <a:t>11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AF77F242-430D-43CA-BB1C-FE3F068912C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62567AF1-30FE-4F20-91C8-09624CB66C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AD49625-4921-4CB6-9699-C5CB3016D7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9614786F-3A1A-4D17-AE73-0C6E964C993C}" type="slidenum">
              <a:rPr lang="sl-SI" altLang="sl-SI">
                <a:solidFill>
                  <a:srgbClr val="000000"/>
                </a:solidFill>
              </a:rPr>
              <a:pPr eaLnBrk="1" hangingPunct="1"/>
              <a:t>12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06387AC0-1B2E-4F1D-B8B8-8AE6B5300FD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C3F4F85-5DBC-4ABB-A1A1-9625F5AD78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2C75C6E-D27B-46B5-895E-0956E49FFF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27FEAD7E-E6E3-470B-884A-C16F56592DC7}" type="slidenum">
              <a:rPr lang="sl-SI" altLang="sl-SI">
                <a:solidFill>
                  <a:srgbClr val="000000"/>
                </a:solidFill>
              </a:rPr>
              <a:pPr eaLnBrk="1" hangingPunct="1"/>
              <a:t>13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F452E903-9B63-43DD-99B3-923A5FEFD0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6C05D202-5B87-4685-BF73-F37B3E801B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FD0916B-D2CE-4848-AA06-94DE4DD857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5B811809-C40A-4474-ADCF-6EB92A747557}" type="slidenum">
              <a:rPr lang="sl-SI" altLang="sl-SI">
                <a:solidFill>
                  <a:srgbClr val="000000"/>
                </a:solidFill>
              </a:rPr>
              <a:pPr eaLnBrk="1" hangingPunct="1"/>
              <a:t>2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5063C0BF-707E-4BF5-A639-1B2CBED1027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579A690-5490-47A5-8143-9F33E8637A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B89041C-C9A3-4EB5-9E96-8128BFF154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752DFA2F-A58D-40A5-B895-B8B8F0ED3D3C}" type="slidenum">
              <a:rPr lang="sl-SI" altLang="sl-SI">
                <a:solidFill>
                  <a:srgbClr val="000000"/>
                </a:solidFill>
              </a:rPr>
              <a:pPr eaLnBrk="1" hangingPunct="1"/>
              <a:t>3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CE6C73E0-5310-4A18-ABC9-9F867520FE5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748D9FDB-7F74-42D6-985B-993C6DAF9DD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Paleozoik pomeni obdobje starih živih bitij: v njem so se razvile kopenske rastline in nastalo je obilje lupinskih okamnin. Končal se je z doslej največjim izumrtjem. Ob koncu zadnjega obdobja permija, ko je iz zemlje izginilo 90% vseh živih bitij.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Paleozoik delimo na 6 obdobij in sicer na: Kambrij, Ordovicij, Silurij, Devonij, Karbon in Permij.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D3D6E21-408B-4FE5-96E7-958AABCBBB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D0FC21E1-F866-45D6-9A70-9886617507C4}" type="slidenum">
              <a:rPr lang="sl-SI" altLang="sl-SI">
                <a:solidFill>
                  <a:srgbClr val="000000"/>
                </a:solidFill>
              </a:rPr>
              <a:pPr eaLnBrk="1" hangingPunct="1"/>
              <a:t>4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9E1D155A-2D02-46F7-B77D-CC2338854D1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8A190BE6-11CA-4971-A66D-662C697764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Premiki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3"/>
              </a:rPr>
              <a:t>plošč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4"/>
              </a:rPr>
              <a:t>Zemljine skorje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, odpiranje novih oceanov in podrivanje starega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5"/>
              </a:rPr>
              <a:t>oceanskega dna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 nenehno preoblikujejo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6"/>
              </a:rPr>
              <a:t>celine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. V paleozoiku se je večina celin združila v velecelino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7"/>
              </a:rPr>
              <a:t>Gondvano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. Ta je sčasoma zdrsnila z južne poloble proti severu in nastala je še večja velecelina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8"/>
              </a:rPr>
              <a:t>Pangea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, ki proti koncu paleozoika segala od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9"/>
              </a:rPr>
              <a:t>tečaja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 do </a:t>
            </a:r>
            <a:r>
              <a:rPr lang="sl-SI" altLang="sl-SI">
                <a:solidFill>
                  <a:srgbClr val="009999"/>
                </a:solidFill>
                <a:latin typeface="Arial" panose="020B0604020202020204" pitchFamily="34" charset="0"/>
                <a:cs typeface="Arial Unicode MS" charset="0"/>
                <a:hlinkClick r:id="rId10"/>
              </a:rPr>
              <a:t>tečaja</a:t>
            </a: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BB5B05F-8406-4392-95BD-0E70B33F01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A13B637A-40FF-45ED-A943-7C4CEEE46080}" type="slidenum">
              <a:rPr lang="sl-SI" altLang="sl-SI">
                <a:solidFill>
                  <a:srgbClr val="000000"/>
                </a:solidFill>
              </a:rPr>
              <a:pPr eaLnBrk="1" hangingPunct="1"/>
              <a:t>5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1C85A51-35F1-4E28-86C2-2E2D786C6BD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637F6D95-8804-408C-A7AC-96C6AA2752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altLang="sl-SI">
                <a:latin typeface="Arial" panose="020B0604020202020204" pitchFamily="34" charset="0"/>
                <a:cs typeface="Arial Unicode MS" charset="0"/>
              </a:rPr>
              <a:t>Po oceanih se razširijo nevretenčarji. Pogosti so trilobiti. Rzvijejo se prvi mehkužci.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8889054-B56C-4802-A190-CF88484E12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7FFC1122-C1AF-48FC-84D0-D1C76119CB88}" type="slidenum">
              <a:rPr lang="sl-SI" altLang="sl-SI">
                <a:solidFill>
                  <a:srgbClr val="000000"/>
                </a:solidFill>
              </a:rPr>
              <a:pPr eaLnBrk="1" hangingPunct="1"/>
              <a:t>6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A758FDCD-2D44-497B-8EC0-1328552D03D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937B2331-28C0-45B1-995A-D58894626C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BC3EDDF-3C05-41B8-B930-0B2244EB25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D3062423-3439-4E6F-9D2E-DD86FE073D43}" type="slidenum">
              <a:rPr lang="sl-SI" altLang="sl-SI">
                <a:solidFill>
                  <a:srgbClr val="000000"/>
                </a:solidFill>
              </a:rPr>
              <a:pPr eaLnBrk="1" hangingPunct="1"/>
              <a:t>7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103BDF6C-7138-411C-8B8F-8D09E2EDCE8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B7B0F67-9C43-41DD-8EB9-49D996DB828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10A9C86B-2D7D-44D0-B26C-36BFA7D384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2B817D6D-B2B1-4E7A-8DA2-49207B23EF7F}" type="slidenum">
              <a:rPr lang="sl-SI" altLang="sl-SI">
                <a:solidFill>
                  <a:srgbClr val="000000"/>
                </a:solidFill>
              </a:rPr>
              <a:pPr eaLnBrk="1" hangingPunct="1"/>
              <a:t>8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F7B2D711-C63E-491A-B74A-FFC6D87CB65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3449962-002D-4177-8746-97FDB4625E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9361346-4D27-4867-9A4A-11DD20FC7B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/>
            <a:fld id="{F90284EA-A6AC-432F-BE55-8A5B6BF1944F}" type="slidenum">
              <a:rPr lang="sl-SI" altLang="sl-SI">
                <a:solidFill>
                  <a:srgbClr val="000000"/>
                </a:solidFill>
              </a:rPr>
              <a:pPr eaLnBrk="1" hangingPunct="1"/>
              <a:t>9</a:t>
            </a:fld>
            <a:endParaRPr lang="sl-SI" altLang="sl-SI">
              <a:solidFill>
                <a:srgbClr val="000000"/>
              </a:solidFill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250B2947-A3FB-46BA-86F7-90D36533CDB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63EDAEE-0C9B-4459-A653-3FBCCF2EB4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4CB8C-2D2F-4B07-971D-0B69F2C505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1B74B-CAB6-47CF-A212-63780697838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CD8C8F-6F74-4DD3-A982-6869CF1167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DB7F1-A144-4A87-A946-541E58C9B5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15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A0048-1075-4A59-8727-EFABAAF749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B53AB-BC99-4D03-AFBF-B3D92747FCC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92D53A-DC4F-4BCF-8A3A-A383C90F6A6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0783-BDA3-485D-8D7D-4F5055AAA6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861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D9480-13E4-4E4E-B9F3-04044E829E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D4D065-B99B-4044-B903-5E57622BFD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19E1F-BD89-4476-9E67-0CED6736E5E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83A7A-8AF7-4070-BCD4-988048A360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799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629762-89D8-4FD2-8E93-EA3AA7BBDD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04031-991B-4762-98D2-F541C717EEA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2E7A49-0E0B-43C3-BFD0-5D180BE716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5C50C-146A-4B38-8ACF-F3F8704D21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914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ED31E-42E6-41A4-8532-BC50339176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EDFAA-F0A0-40E0-B761-4639B9DE0F7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6C2CD-9247-4D22-821A-BD309F432C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47B30-318F-4FEE-A815-D095C7108C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00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D6854-63AC-49E9-A6C0-9D20C45C12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D255F-86D8-46D0-A147-9ED62951CBA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140D07-850B-4191-BA79-CDF1DFBCAD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B0051-9B51-4B1C-9830-7698B3FE91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82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1BE0204-4674-4251-8F74-5C3435B86D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711CF18-6C64-4C6E-AFF5-A37913FF54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A58A16-F83A-484F-A47C-9CC0026A095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568A8-9D89-4E60-9B39-C4D95B389C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815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C8ACF35-1C34-4FB3-9507-2E35396420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C1955E3-4701-47A7-A218-DDCB94F659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E9E288C2-4D93-465D-8593-035EE8AE5A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55806-7F05-4AEA-8A19-6DDF2D598E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29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4A7AF2-F9D8-47C2-BBA1-96245258E0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AD0D8-C2DD-4427-B4DD-D15BD529A9D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824DB8-80AE-421D-82A6-1240C729ECA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7D1E0-D8CE-48A4-8B85-389F15B97B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276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B291187-D25F-467A-8165-9B07258A1E1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C5BF9B-A217-4303-9C6F-67114C206A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E4B1AC-0F2A-4DFE-986B-8CC6F85DEDE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40A93-9093-4244-86B0-B2F7CB31EB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435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FFBD2DA-17F3-4291-B9B7-3FBE9112AD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566960-9D22-48F1-94DD-F6CF0A17FF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6B367B-EE85-44F9-9095-E27CB41CAFE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2435E-AB0B-4B1E-81B2-AA6085972A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564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3C6A46-873C-426F-A198-26CB3CFB90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404FD0-1034-49D3-9AB1-409D91803F8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1F5BE4-4334-42FD-98AF-8E2C64FA72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3E457-3EF7-4907-B472-60E93F95F5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057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5A95F79F-6DFA-47ED-8BC0-80A9B862A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D25797B-1F9F-46E6-8B55-11DFBD28C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74D05EC-BE6A-4402-9304-CC1C8F01359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C237B2-24ED-4F7B-A9FB-AC11E5B9E89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BF9E3F-159E-4E68-860D-91B91A192F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CEEEA0C4-E727-4C47-AD3E-55503F0EE6C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tas%20p\My%20Documents\My%20Videos\fooooosil.avi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67.gif"/><Relationship Id="rId10" Type="http://schemas.openxmlformats.org/officeDocument/2006/relationships/image" Target="../media/image71.jpeg"/><Relationship Id="rId4" Type="http://schemas.openxmlformats.org/officeDocument/2006/relationships/image" Target="../media/image66.jpeg"/><Relationship Id="rId9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1.jpeg"/><Relationship Id="rId7" Type="http://schemas.openxmlformats.org/officeDocument/2006/relationships/hyperlink" Target="http://www.yahoo.com/" TargetMode="External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" TargetMode="External"/><Relationship Id="rId11" Type="http://schemas.openxmlformats.org/officeDocument/2006/relationships/image" Target="../media/image75.png"/><Relationship Id="rId5" Type="http://schemas.openxmlformats.org/officeDocument/2006/relationships/hyperlink" Target="http://www.wikipedija.org/" TargetMode="External"/><Relationship Id="rId10" Type="http://schemas.openxmlformats.org/officeDocument/2006/relationships/image" Target="../media/image74.png"/><Relationship Id="rId4" Type="http://schemas.openxmlformats.org/officeDocument/2006/relationships/hyperlink" Target="http://www.youtube.com/" TargetMode="External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gif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21.gif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5.gif"/><Relationship Id="rId5" Type="http://schemas.openxmlformats.org/officeDocument/2006/relationships/image" Target="../media/image21.gif"/><Relationship Id="rId10" Type="http://schemas.openxmlformats.org/officeDocument/2006/relationships/image" Target="../media/image44.jpeg"/><Relationship Id="rId4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21.gif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63.jpeg"/><Relationship Id="rId3" Type="http://schemas.openxmlformats.org/officeDocument/2006/relationships/image" Target="../media/image56.png"/><Relationship Id="rId7" Type="http://schemas.openxmlformats.org/officeDocument/2006/relationships/image" Target="../media/image34.pn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1.png"/><Relationship Id="rId5" Type="http://schemas.openxmlformats.org/officeDocument/2006/relationships/image" Target="../media/image21.gif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D747BDCC-B0AF-4479-9067-3F7E8A680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581525"/>
            <a:ext cx="5903912" cy="1800225"/>
          </a:xfrm>
          <a:prstGeom prst="plaque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2D476FE4-D2CC-433D-9E12-59734E907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8713788" cy="2160587"/>
          </a:xfrm>
          <a:prstGeom prst="ribbon">
            <a:avLst>
              <a:gd name="adj1" fmla="val 12500"/>
              <a:gd name="adj2" fmla="val 500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582A0AB7-F7A4-4B3D-970D-561CDC0A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B1BF5FD-4BC7-4A5F-A928-02D235E8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60A47838-3241-45DF-92FF-E928A7B6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AA8D84F-6CCB-4AB5-AD18-30B97CF5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F0151A7B-5FBA-4B01-9128-1759A36B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0CCD9FB-9F70-4600-B6F5-86C522412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01C7379B-70B1-41B0-B5EF-0D61294F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0A2D7D0-8E17-4D28-A3AE-8C00C0A0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id="{F30E5C9E-2FB9-4C18-8A63-BBCA8354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6E39EBAD-FEB7-40BC-9885-E092B605E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</p:spPr>
        <p:txBody>
          <a:bodyPr/>
          <a:lstStyle/>
          <a:p>
            <a:pPr eaLnBrk="1" hangingPunct="1"/>
            <a:endParaRPr lang="en-US" altLang="sl-SI"/>
          </a:p>
        </p:txBody>
      </p:sp>
      <p:sp>
        <p:nvSpPr>
          <p:cNvPr id="12290" name="AutoShape 2">
            <a:extLst>
              <a:ext uri="{FF2B5EF4-FFF2-40B4-BE49-F238E27FC236}">
                <a16:creationId xmlns:a16="http://schemas.microsoft.com/office/drawing/2014/main" id="{5BDFDB5B-2D43-4189-88C6-4A2569EC8079}"/>
              </a:ext>
            </a:extLst>
          </p:cNvPr>
          <p:cNvSpPr>
            <a:spLocks noRot="1" noChangeAspect="1" noChangeArrowheads="1"/>
          </p:cNvSpPr>
          <p:nvPr>
            <a:videoFile r:link="rId1"/>
          </p:nvPr>
        </p:nvSpPr>
        <p:spPr bwMode="auto">
          <a:xfrm>
            <a:off x="0" y="0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l-S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3159C7A-C2DA-4375-86D1-41E180EB8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092825"/>
            <a:ext cx="1512888" cy="288925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08F6DB7D-EBC5-46F4-913B-286FB0B5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949950"/>
            <a:ext cx="1223962" cy="287338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0F34CD3E-A262-46A0-9623-0C9B4149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33375"/>
            <a:ext cx="8353425" cy="1728788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744BF5DC-7FAB-4899-85D9-C223DE3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1079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E4798021-C2D9-4B31-BED8-466363C35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65138"/>
            <a:ext cx="8229600" cy="13128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Permij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pred 286 – 248 milijoni let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D6C225BA-BB11-4004-ACB7-F4298A2B8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4137025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6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Hladneje na zemlji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6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Razširjeni praproti in iglavci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6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Mnogo vrst izgine</a:t>
            </a:r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CB70FDAD-981E-4BFC-BA08-D46DFEED09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F8D36A40-313B-46D3-8DA1-B5D06FC8EE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2C08D8A3-733C-439F-8FD1-5CE82E83F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7548EFD4-28AD-43BD-863C-1958294E3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/>
          </a:p>
        </p:txBody>
      </p:sp>
      <p:pic>
        <p:nvPicPr>
          <p:cNvPr id="13323" name="Picture 11">
            <a:extLst>
              <a:ext uri="{FF2B5EF4-FFF2-40B4-BE49-F238E27FC236}">
                <a16:creationId xmlns:a16="http://schemas.microsoft.com/office/drawing/2014/main" id="{41D2D77C-A5DD-4015-B18D-E2A64CE7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97425"/>
            <a:ext cx="21605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4" name="Picture 12">
            <a:extLst>
              <a:ext uri="{FF2B5EF4-FFF2-40B4-BE49-F238E27FC236}">
                <a16:creationId xmlns:a16="http://schemas.microsoft.com/office/drawing/2014/main" id="{91877130-0C40-4D94-B442-62B8276C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952750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5" name="Picture 13">
            <a:extLst>
              <a:ext uri="{FF2B5EF4-FFF2-40B4-BE49-F238E27FC236}">
                <a16:creationId xmlns:a16="http://schemas.microsoft.com/office/drawing/2014/main" id="{C40BE7A0-1A1E-4034-8508-43E5A459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1639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6" name="Picture 14">
            <a:extLst>
              <a:ext uri="{FF2B5EF4-FFF2-40B4-BE49-F238E27FC236}">
                <a16:creationId xmlns:a16="http://schemas.microsoft.com/office/drawing/2014/main" id="{B430ED2B-5795-4494-9E96-41FC0813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237648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7" name="Text Box 15">
            <a:extLst>
              <a:ext uri="{FF2B5EF4-FFF2-40B4-BE49-F238E27FC236}">
                <a16:creationId xmlns:a16="http://schemas.microsoft.com/office/drawing/2014/main" id="{DF3AF150-07D0-4551-A568-A74C5B042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2484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sl-SI" altLang="sl-SI" b="1">
                <a:solidFill>
                  <a:srgbClr val="050B0B"/>
                </a:solidFill>
              </a:rPr>
              <a:t>      Dimetrodon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A6F6CDD6-8AF9-4823-8477-6882D588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87692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sl-SI" altLang="sl-SI" b="1">
                <a:solidFill>
                  <a:srgbClr val="050B0B"/>
                </a:solidFill>
              </a:rPr>
              <a:t>Elignja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3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4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54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10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2" dur="500"/>
                                        <p:tgtEl>
                                          <p:spTgt spid="13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7" dur="5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D786D945-4D8F-413F-8B06-14634C0B4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Viri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46A36A7-EE75-44FA-BA5C-6FFA57192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sl-SI"/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/>
              <a:t>                       </a:t>
            </a:r>
            <a:r>
              <a:rPr lang="sl-SI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  <a:hlinkClick r:id="rId4"/>
              </a:rPr>
              <a:t>www.youtube.com</a:t>
            </a:r>
            <a:r>
              <a:rPr lang="sl-SI" sz="2400">
                <a:latin typeface="Forte" pitchFamily="64" charset="0"/>
              </a:rPr>
              <a:t> </a:t>
            </a: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– iskalnik videov</a:t>
            </a:r>
            <a:r>
              <a:rPr lang="sl-SI" sz="2400">
                <a:latin typeface="Forte" pitchFamily="64" charset="0"/>
              </a:rPr>
              <a:t>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/>
              <a:t>                         </a:t>
            </a:r>
            <a:r>
              <a:rPr lang="sl-SI" sz="240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www.palaeos.com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400"/>
              <a:t>                    </a:t>
            </a:r>
            <a:r>
              <a:rPr lang="sl-SI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  <a:hlinkClick r:id="rId5"/>
              </a:rPr>
              <a:t>www.wikipedija.org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                                      </a:t>
            </a:r>
            <a:r>
              <a:rPr lang="sl-SI" sz="2400" u="sng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www.fossilmuseum.net</a:t>
            </a:r>
            <a:r>
              <a:rPr lang="sl-SI" sz="2400"/>
              <a:t>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sl-SI" sz="24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4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                 </a:t>
            </a:r>
            <a:r>
              <a:rPr lang="sl-SI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  <a:hlinkClick r:id="rId6"/>
              </a:rPr>
              <a:t>www.google.com</a:t>
            </a: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– iskalnik slik                        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                 </a:t>
            </a:r>
            <a:r>
              <a:rPr lang="sl-SI" sz="240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  <a:hlinkClick r:id="rId7"/>
              </a:rPr>
              <a:t>www.yahoo.com</a:t>
            </a: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– iskalnik slik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sl-SI" sz="24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4" charset="0"/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             velika ilustrirana otroška enciklopedija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3340D17D-6E08-4AE6-8C3A-C4B13F4B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57610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5D799A92-7252-44DE-B2A3-6004240A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1203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414E150D-77A1-4E79-BBCC-4B67AC29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57788"/>
            <a:ext cx="16557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49D241F9-C2EC-4E14-B473-A7224D7B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13144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F550F35C-5F5C-4591-837D-9176A335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92150"/>
            <a:ext cx="20161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CB01B319-5617-482A-856B-F3A8D78F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0043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E5E0F7D0-527B-4B1B-A3D9-38D69B3C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1171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4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4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900" decel="100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" dur="8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" dur="8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3" dur="8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4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6" dur="770" decel="100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7" dur="770" decel="100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7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79" dur="77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81" dur="77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4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6E4F826-7D06-450B-AB03-04EE48E8F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236663"/>
          </a:xfrm>
        </p:spPr>
        <p:txBody>
          <a:bodyPr/>
          <a:lstStyle/>
          <a:p>
            <a:pPr eaLnBrk="1" hangingPunct="1"/>
            <a:endParaRPr lang="en-US" altLang="sl-SI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584DB62-EB8C-480B-91DC-450B44C24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16450"/>
          </a:xfrm>
        </p:spPr>
        <p:txBody>
          <a:bodyPr/>
          <a:lstStyle/>
          <a:p>
            <a:pPr eaLnBrk="1" hangingPunct="1"/>
            <a:endParaRPr lang="en-US" altLang="sl-SI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24B99715-7656-4E3F-B5A9-0FA5FB38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B5EA8A68-3DD3-48E3-9CE3-3820C0CF4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Kazalo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8B3D5AE6-77B8-4900-838E-D515E23E8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Uvod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Tektonika ploš</a:t>
            </a:r>
            <a:r>
              <a:rPr lang="sl-SI" sz="24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č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Kambrij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Ordovicij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Silur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Devonij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Karbon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Permij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sl-SI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 Viri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7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70" decel="100000" fill="hold"/>
                                        <p:tgtEl>
                                          <p:spTgt spid="40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7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8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3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28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3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8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3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48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3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58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FD8E3D22-4CDF-4F1C-B81F-44E07CD9C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Uvod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E7847E3-C238-4225-A599-E17E23E24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416800" cy="2160587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Paleozoik: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Obdobje starih živih bitij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Razvile kopenske rastline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Nastalo obilje lupinskih okamine</a:t>
            </a:r>
          </a:p>
          <a:p>
            <a:pPr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Times New Roman" pitchFamily="16" charset="0"/>
              <a:buBlip>
                <a:blip r:embed="rId4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sl-SI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Izginilo 90 %(permija)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31F049F-B885-4791-9E42-C304F75C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82438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800" decel="100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8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8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8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additive="repl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 additive="repl"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 additive="repl"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 additive="repl"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EEA64F09-D9AB-4653-BEF7-D7056795D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Tektonika ploš</a:t>
            </a:r>
            <a:r>
              <a:rPr lang="en-GB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č</a:t>
            </a:r>
            <a:r>
              <a:rPr lang="en-GB"/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09EAAC-049F-4B7F-B830-C0213DE66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86886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05C653B4-836C-4513-BCC6-75C75C06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27717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13C687A3-ED9B-431B-9EE0-B84A0D69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65532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00"/>
              </a:buClr>
              <a:buFont typeface="Times New Roman" panose="02020603050405020304" pitchFamily="18" charset="0"/>
              <a:buBlip>
                <a:blip r:embed="rId6"/>
              </a:buBlip>
            </a:pPr>
            <a:r>
              <a:rPr lang="sl-SI" altLang="sl-SI" sz="2800">
                <a:solidFill>
                  <a:srgbClr val="FFFF00"/>
                </a:solidFill>
                <a:latin typeface="Forte" panose="03060902040502070203" pitchFamily="66" charset="0"/>
              </a:rPr>
              <a:t>Premikanje ploš</a:t>
            </a:r>
            <a:r>
              <a:rPr lang="sl-SI" altLang="sl-SI" sz="2800" i="1">
                <a:solidFill>
                  <a:srgbClr val="FFFF00"/>
                </a:solidFill>
                <a:latin typeface="Arial Black" panose="020B0A04020102020204" pitchFamily="34" charset="0"/>
              </a:rPr>
              <a:t>č</a:t>
            </a:r>
            <a:r>
              <a:rPr lang="sl-SI" altLang="sl-SI" sz="2800">
                <a:solidFill>
                  <a:srgbClr val="FFFF00"/>
                </a:solidFill>
                <a:latin typeface="Forte" panose="03060902040502070203" pitchFamily="66" charset="0"/>
              </a:rPr>
              <a:t> Zemljine skorje</a:t>
            </a:r>
          </a:p>
          <a:p>
            <a:pPr eaLnBrk="1" hangingPunct="1">
              <a:spcBef>
                <a:spcPts val="1750"/>
              </a:spcBef>
              <a:buClr>
                <a:srgbClr val="FFFF00"/>
              </a:buClr>
              <a:buFont typeface="Times New Roman" panose="02020603050405020304" pitchFamily="18" charset="0"/>
              <a:buBlip>
                <a:blip r:embed="rId6"/>
              </a:buBlip>
            </a:pPr>
            <a:r>
              <a:rPr lang="sl-SI" altLang="sl-SI" sz="2800">
                <a:solidFill>
                  <a:srgbClr val="FFFF00"/>
                </a:solidFill>
                <a:latin typeface="Forte" panose="03060902040502070203" pitchFamily="66" charset="0"/>
              </a:rPr>
              <a:t>Odpiranje novih oceanov</a:t>
            </a:r>
          </a:p>
          <a:p>
            <a:pPr eaLnBrk="1" hangingPunct="1">
              <a:spcBef>
                <a:spcPts val="1750"/>
              </a:spcBef>
              <a:buClr>
                <a:srgbClr val="FFFF00"/>
              </a:buClr>
              <a:buFont typeface="Times New Roman" panose="02020603050405020304" pitchFamily="18" charset="0"/>
              <a:buBlip>
                <a:blip r:embed="rId6"/>
              </a:buBlip>
            </a:pPr>
            <a:r>
              <a:rPr lang="sl-SI" altLang="sl-SI" sz="2800">
                <a:solidFill>
                  <a:srgbClr val="FFFF00"/>
                </a:solidFill>
                <a:latin typeface="Forte" panose="03060902040502070203" pitchFamily="66" charset="0"/>
              </a:rPr>
              <a:t>Preoblikovanje celine</a:t>
            </a:r>
          </a:p>
          <a:p>
            <a:pPr eaLnBrk="1" hangingPunct="1">
              <a:spcBef>
                <a:spcPts val="1750"/>
              </a:spcBef>
              <a:buClr>
                <a:srgbClr val="FFFF00"/>
              </a:buClr>
              <a:buFont typeface="Times New Roman" panose="02020603050405020304" pitchFamily="18" charset="0"/>
              <a:buBlip>
                <a:blip r:embed="rId6"/>
              </a:buBlip>
            </a:pPr>
            <a:r>
              <a:rPr lang="sl-SI" altLang="sl-SI" sz="2800">
                <a:solidFill>
                  <a:srgbClr val="FFFF00"/>
                </a:solidFill>
                <a:latin typeface="Forte" panose="03060902040502070203" pitchFamily="66" charset="0"/>
              </a:rPr>
              <a:t>Celina Gondvana</a:t>
            </a:r>
          </a:p>
          <a:p>
            <a:pPr eaLnBrk="1" hangingPunct="1">
              <a:spcBef>
                <a:spcPts val="1500"/>
              </a:spcBef>
              <a:buClr>
                <a:srgbClr val="FFFF00"/>
              </a:buClr>
              <a:buFont typeface="Times New Roman" panose="02020603050405020304" pitchFamily="18" charset="0"/>
              <a:buBlip>
                <a:blip r:embed="rId6"/>
              </a:buBlip>
            </a:pPr>
            <a:r>
              <a:rPr lang="sl-SI" altLang="sl-SI" sz="2800">
                <a:solidFill>
                  <a:srgbClr val="FFFF00"/>
                </a:solidFill>
                <a:latin typeface="Forte" panose="03060902040502070203" pitchFamily="66" charset="0"/>
              </a:rPr>
              <a:t>Kasneje: celina Pangea</a:t>
            </a:r>
            <a:r>
              <a:rPr lang="sl-SI" altLang="sl-SI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3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37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39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41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43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48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>
            <a:extLst>
              <a:ext uri="{FF2B5EF4-FFF2-40B4-BE49-F238E27FC236}">
                <a16:creationId xmlns:a16="http://schemas.microsoft.com/office/drawing/2014/main" id="{CA01270D-88A2-44A4-9AC9-96068DA93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584325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9646FB1-1901-443D-80DD-7925FF30F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92113"/>
            <a:ext cx="8229600" cy="13128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Kambrij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pred 590 – 505 milijonov let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D4A2B8F-686A-4913-BE19-CA1A92608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3178175" cy="2476500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Nevreten</a:t>
            </a:r>
            <a:r>
              <a:rPr lang="en-GB" sz="24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č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arji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Morske alge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Trilobiti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Mehkužci</a:t>
            </a:r>
          </a:p>
          <a:p>
            <a:pPr marL="341313" indent="-341313" eaLnBrk="1" hangingPunct="1">
              <a:buClr>
                <a:srgbClr val="FFFF00"/>
              </a:buClr>
              <a:buFont typeface="Forte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708D572-F54B-44F7-85B7-78F8FB7A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572AB013-9468-4614-964C-08D3A62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10112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C2C4CDF-D352-453E-9A11-06342C63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24479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F9D6E9CD-7D5A-4203-97E2-15CE9086D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F3CFDFC1-6C4C-40BE-A97E-8E495B2D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05263"/>
            <a:ext cx="12239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3B20B87A-F30B-4DEE-AF04-34B63279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1790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0DC10E1D-4035-4AC2-A4A8-1D517CD7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223202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A854C129-C4CC-4FE4-8228-6409E2BE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1152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57CC0BC9-EE1A-4CD3-888A-0236139B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300663"/>
            <a:ext cx="923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8" name="AutoShape 13">
            <a:extLst>
              <a:ext uri="{FF2B5EF4-FFF2-40B4-BE49-F238E27FC236}">
                <a16:creationId xmlns:a16="http://schemas.microsoft.com/office/drawing/2014/main" id="{D8631A26-61EE-4AAF-8C25-BCCF455CF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868863"/>
            <a:ext cx="1008063" cy="288925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Spužve</a:t>
            </a:r>
          </a:p>
        </p:txBody>
      </p:sp>
      <p:sp>
        <p:nvSpPr>
          <p:cNvPr id="6159" name="AutoShape 14">
            <a:extLst>
              <a:ext uri="{FF2B5EF4-FFF2-40B4-BE49-F238E27FC236}">
                <a16:creationId xmlns:a16="http://schemas.microsoft.com/office/drawing/2014/main" id="{B43CBA17-9B9E-49EF-B55E-FB17EE81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6381750"/>
            <a:ext cx="1152525" cy="260350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Meduza</a:t>
            </a: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57E97ED1-05EC-469A-A559-D9ABE077F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221163"/>
            <a:ext cx="2411412" cy="287337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Trilobiti ali Trikrparji</a:t>
            </a:r>
          </a:p>
        </p:txBody>
      </p:sp>
      <p:sp>
        <p:nvSpPr>
          <p:cNvPr id="6161" name="AutoShape 16">
            <a:extLst>
              <a:ext uri="{FF2B5EF4-FFF2-40B4-BE49-F238E27FC236}">
                <a16:creationId xmlns:a16="http://schemas.microsoft.com/office/drawing/2014/main" id="{31F21A98-8B84-46E8-87E3-A5AD6E87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453188"/>
            <a:ext cx="1439863" cy="215900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Glavonožec</a:t>
            </a:r>
          </a:p>
        </p:txBody>
      </p:sp>
      <p:sp>
        <p:nvSpPr>
          <p:cNvPr id="6162" name="AutoShape 17">
            <a:extLst>
              <a:ext uri="{FF2B5EF4-FFF2-40B4-BE49-F238E27FC236}">
                <a16:creationId xmlns:a16="http://schemas.microsoft.com/office/drawing/2014/main" id="{E578F0C5-2511-4D57-A0CB-644AFDED6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708275"/>
            <a:ext cx="1150938" cy="215900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Alge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3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29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31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33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35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3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1" dur="3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3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4" dur="3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>
            <a:extLst>
              <a:ext uri="{FF2B5EF4-FFF2-40B4-BE49-F238E27FC236}">
                <a16:creationId xmlns:a16="http://schemas.microsoft.com/office/drawing/2014/main" id="{C7A6F958-AFCA-42C8-A078-BB286182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88913"/>
            <a:ext cx="7416800" cy="1700212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930D940-536C-4C48-9082-F82E4933F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92113"/>
            <a:ext cx="8229600" cy="1312862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Ordovicij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pred 505 – 438 milijoni let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50CC7BF-A235-4D9C-9D7B-2F6DDE15D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4259263" cy="2116138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Raki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Ribam podobni vreten</a:t>
            </a:r>
            <a:r>
              <a:rPr lang="en-GB" sz="2400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č</a:t>
            </a: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arji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923543B9-3BA3-4A01-B836-951CFF78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76475"/>
            <a:ext cx="2305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7" name="AutoShape 5">
            <a:extLst>
              <a:ext uri="{FF2B5EF4-FFF2-40B4-BE49-F238E27FC236}">
                <a16:creationId xmlns:a16="http://schemas.microsoft.com/office/drawing/2014/main" id="{AB4529B2-A086-4EB1-BF01-834B8AE73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149725"/>
            <a:ext cx="4537075" cy="2708275"/>
          </a:xfrm>
          <a:prstGeom prst="irregularSeal1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8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Zgornji ordovicij</a:t>
            </a:r>
          </a:p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8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Srednji ordovicij</a:t>
            </a:r>
          </a:p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8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Spodnji ordovicij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A66B79F9-5A72-4D9D-9908-9F2374A7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1800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271C31C9-DAF2-46AD-B5FE-57BE535D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13684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ACBB4136-62CD-442C-B1E7-8C3738EB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013325"/>
            <a:ext cx="1574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C791DF53-F6D0-42BB-93D1-AA361ADE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229225"/>
            <a:ext cx="1800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9" name="Text Box 10">
            <a:extLst>
              <a:ext uri="{FF2B5EF4-FFF2-40B4-BE49-F238E27FC236}">
                <a16:creationId xmlns:a16="http://schemas.microsoft.com/office/drawing/2014/main" id="{1A8EFA4F-596B-49D7-843F-CA122D26E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3429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A6DD90FA-4F2C-4B9E-94AF-5F2EFF95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429000"/>
            <a:ext cx="1296988" cy="215900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Prarak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2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22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24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26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8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664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332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64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4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4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4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5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5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0" dur="8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1" dur="8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62" dur="8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8" dur="770" decel="100000" fill="hold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6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70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72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8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>
            <a:extLst>
              <a:ext uri="{FF2B5EF4-FFF2-40B4-BE49-F238E27FC236}">
                <a16:creationId xmlns:a16="http://schemas.microsoft.com/office/drawing/2014/main" id="{F46CC67D-1AB8-4B05-983E-3D135E97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60350"/>
            <a:ext cx="7561263" cy="1584325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0E8E605-0823-4CDA-A5F5-EF30D2CBA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6550"/>
            <a:ext cx="8291512" cy="19224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Silur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pred 438 – 408 milijoni let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endParaRPr lang="sl-SI" sz="4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uhaus 93" pitchFamily="80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8AF8D3B-0DE1-4D6B-844E-D735689EB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4330700" cy="2549525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Prve ribe 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Koralni grebeni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Škorpijoni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Prve majhne rastline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6501F92-C588-4CB4-B837-7AF7D9CE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1194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B78ABE67-3C1F-4DB9-B0A5-AF784E16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97425"/>
            <a:ext cx="18716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2" name="AutoShape 6">
            <a:extLst>
              <a:ext uri="{FF2B5EF4-FFF2-40B4-BE49-F238E27FC236}">
                <a16:creationId xmlns:a16="http://schemas.microsoft.com/office/drawing/2014/main" id="{9F4085B4-0BA6-4EF4-84B2-58EA3FF2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076700"/>
            <a:ext cx="3816350" cy="2447925"/>
          </a:xfrm>
          <a:prstGeom prst="irregularSeal1">
            <a:avLst/>
          </a:prstGeom>
          <a:blipFill dpi="0" rotWithShape="0">
            <a:blip r:embed="rId8" cstate="print"/>
            <a:srcRect/>
            <a:tile tx="0" ty="0" sx="100000" sy="100000" flip="none" algn="tl"/>
          </a:blipFill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9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Pridoli</a:t>
            </a:r>
          </a:p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9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Ludlow</a:t>
            </a:r>
          </a:p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9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Wenlock</a:t>
            </a:r>
          </a:p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9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landowery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86D9E522-21BA-4ECC-BEF6-05615FA7D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0795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2AAB865A-E3B2-44E1-BF7E-2AFE65A4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76475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44122CA7-5791-4EA3-AEDE-741F4BAD7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5625"/>
            <a:ext cx="99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6" name="AutoShape 10">
            <a:extLst>
              <a:ext uri="{FF2B5EF4-FFF2-40B4-BE49-F238E27FC236}">
                <a16:creationId xmlns:a16="http://schemas.microsoft.com/office/drawing/2014/main" id="{5D1B405F-B209-442C-8504-6ED5C13E4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644900"/>
            <a:ext cx="1800225" cy="288925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Ščitarica</a:t>
            </a:r>
          </a:p>
        </p:txBody>
      </p:sp>
      <p:sp>
        <p:nvSpPr>
          <p:cNvPr id="8204" name="AutoShape 11">
            <a:extLst>
              <a:ext uri="{FF2B5EF4-FFF2-40B4-BE49-F238E27FC236}">
                <a16:creationId xmlns:a16="http://schemas.microsoft.com/office/drawing/2014/main" id="{BC4A6567-A8D9-4EE3-91A3-D2C228532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6237288"/>
            <a:ext cx="1944688" cy="287337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Koralni grebeni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8" presetClass="entr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*0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+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" dur="8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2" dur="8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3" dur="8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>
            <a:extLst>
              <a:ext uri="{FF2B5EF4-FFF2-40B4-BE49-F238E27FC236}">
                <a16:creationId xmlns:a16="http://schemas.microsoft.com/office/drawing/2014/main" id="{1D039E50-0E4B-4913-8BBE-4E0CE87C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3375"/>
            <a:ext cx="7848600" cy="1511300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BE9E0DDF-2380-4EDD-B390-EB89EAA6A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5413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Devonij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pred 408 – 360 milijonov let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BB3734-EF88-457A-8AB0-3825BA8D7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3106738" cy="1873250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Ribe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Prve žuželke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Prve dvoživke</a:t>
            </a:r>
          </a:p>
          <a:p>
            <a:pPr marL="341313" indent="-341313" eaLnBrk="1" hangingPunct="1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4" charset="0"/>
            </a:endParaRP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F2FFFE3-7AD7-41A8-BD9A-88BB1B97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879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CF9D253-9C9C-4931-8D41-D7726068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1871662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B12CE74F-8C26-4F43-BF56-B08808D4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15843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6AE697BB-F0C6-4AA6-A1A3-75937581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19081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68E940F1-A261-41F9-9F08-7E97D69C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728787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id="{11E1BA1A-3712-4C44-924F-3D888D35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97425"/>
            <a:ext cx="1790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07100E0D-E5E7-498B-8F80-BDE586D3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589588"/>
            <a:ext cx="12239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1" name="AutoShape 11">
            <a:extLst>
              <a:ext uri="{FF2B5EF4-FFF2-40B4-BE49-F238E27FC236}">
                <a16:creationId xmlns:a16="http://schemas.microsoft.com/office/drawing/2014/main" id="{986B0ECD-36AB-4034-936C-5FDC896E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1655763" cy="288925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Pradvoživka</a:t>
            </a:r>
          </a:p>
        </p:txBody>
      </p:sp>
      <p:sp>
        <p:nvSpPr>
          <p:cNvPr id="10252" name="AutoShape 12">
            <a:extLst>
              <a:ext uri="{FF2B5EF4-FFF2-40B4-BE49-F238E27FC236}">
                <a16:creationId xmlns:a16="http://schemas.microsoft.com/office/drawing/2014/main" id="{C6E94617-A82F-4C60-92F2-1A3E0599C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92600"/>
            <a:ext cx="1584325" cy="288925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Praribe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4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4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2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1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4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4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4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4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>
            <a:extLst>
              <a:ext uri="{FF2B5EF4-FFF2-40B4-BE49-F238E27FC236}">
                <a16:creationId xmlns:a16="http://schemas.microsoft.com/office/drawing/2014/main" id="{77C5D499-7392-4470-8664-545F30F4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88913"/>
            <a:ext cx="7058025" cy="1584325"/>
          </a:xfrm>
          <a:prstGeom prst="bevel">
            <a:avLst>
              <a:gd name="adj" fmla="val 125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756DD03-297B-4BCF-9FFB-DDB50AF6F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Karbon</a:t>
            </a:r>
            <a:b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</a:br>
            <a:r>
              <a:rPr lang="sl-SI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uhaus 93" pitchFamily="80" charset="0"/>
              </a:rPr>
              <a:t>pred 360 – 228 milijioni let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8D1FDDF-1C95-4D1A-A4AD-F6669B962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4906962" cy="3124200"/>
          </a:xfrm>
        </p:spPr>
        <p:txBody>
          <a:bodyPr/>
          <a:lstStyle/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Premog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Toplo vlažno podnebje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Orjaška drevesa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Plazilci</a:t>
            </a:r>
          </a:p>
          <a:p>
            <a:pPr marL="341313" indent="-341313" eaLnBrk="1" hangingPunct="1">
              <a:buClr>
                <a:srgbClr val="FFFF00"/>
              </a:buClr>
              <a:buFont typeface="Times New Roman" pitchFamily="16" charset="0"/>
              <a:buBlip>
                <a:blip r:embed="rId5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4" charset="0"/>
              </a:rPr>
              <a:t>Razcvet žuželk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9F49F2F-83F1-481F-BB88-E8E8A495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23161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AutoShape 5">
            <a:extLst>
              <a:ext uri="{FF2B5EF4-FFF2-40B4-BE49-F238E27FC236}">
                <a16:creationId xmlns:a16="http://schemas.microsoft.com/office/drawing/2014/main" id="{4224E1F6-433D-4B00-B199-2F07098EB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44900"/>
            <a:ext cx="3384550" cy="2016125"/>
          </a:xfrm>
          <a:prstGeom prst="irregularSeal1">
            <a:avLst/>
          </a:prstGeom>
          <a:blipFill dpi="0" rotWithShape="0">
            <a:blip r:embed="rId7" cstate="print"/>
            <a:srcRect/>
            <a:tile tx="0" ty="0" sx="100000" sy="100000" flip="none" algn="tl"/>
          </a:blipFill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8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Pennsylvanian</a:t>
            </a:r>
          </a:p>
          <a:p>
            <a:pPr algn="ctr">
              <a:buClr>
                <a:srgbClr val="FFFF00"/>
              </a:buClr>
              <a:buFont typeface="Times New Roman" pitchFamily="16" charset="0"/>
              <a:buBlip>
                <a:blip r:embed="rId8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l-SI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mississippian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29961F8A-7ADB-435B-BEEE-8DC45876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8275"/>
            <a:ext cx="9302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343AC2E8-FE56-451B-8A44-689632170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44675"/>
            <a:ext cx="119221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D9A0CFBE-F921-4923-942B-697907FDC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97425"/>
            <a:ext cx="14414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3" name="Picture 9">
            <a:extLst>
              <a:ext uri="{FF2B5EF4-FFF2-40B4-BE49-F238E27FC236}">
                <a16:creationId xmlns:a16="http://schemas.microsoft.com/office/drawing/2014/main" id="{9A30557F-9E84-49CC-8CC1-7770E7FD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E14D5F82-B216-46F6-BCAF-0E999978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76925"/>
            <a:ext cx="4000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3B43BCCB-E599-46A2-AF3E-1D5674C08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45125"/>
            <a:ext cx="2190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6" name="AutoShape 12">
            <a:extLst>
              <a:ext uri="{FF2B5EF4-FFF2-40B4-BE49-F238E27FC236}">
                <a16:creationId xmlns:a16="http://schemas.microsoft.com/office/drawing/2014/main" id="{648E6C7F-67AC-4A16-AD94-E086A47A0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573463"/>
            <a:ext cx="2160587" cy="360362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Orjaški kačji pastir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CAB50E75-A1C0-44B8-BC07-DC45AA3FC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005263"/>
            <a:ext cx="1692275" cy="287337"/>
          </a:xfrm>
          <a:prstGeom prst="flowChartTerminator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l-SI" altLang="sl-SI" b="1">
                <a:solidFill>
                  <a:srgbClr val="000000"/>
                </a:solidFill>
              </a:rPr>
              <a:t>Orajško drevo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9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" dur="8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1" dur="8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32" dur="8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6" dur="770" decel="100000" fill="hold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7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8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48" presetClass="entr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fltVal val="-1"/>
                                          </p:val>
                                        </p:tav>
                                        <p:tav tm="100000">
                                          <p:val>
                                            <p:fltVal val="0.9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" dur="8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" dur="8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54" dur="8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6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" dur="8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2" dur="8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73" dur="8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8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(4:3)</PresentationFormat>
  <Paragraphs>100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Bauhaus 93</vt:lpstr>
      <vt:lpstr>Forte</vt:lpstr>
      <vt:lpstr>Times New Roman</vt:lpstr>
      <vt:lpstr>Office Theme</vt:lpstr>
      <vt:lpstr>PowerPoint Presentation</vt:lpstr>
      <vt:lpstr>Kazalo</vt:lpstr>
      <vt:lpstr>Uvod</vt:lpstr>
      <vt:lpstr>Tektonika plošč </vt:lpstr>
      <vt:lpstr>Kambrij pred 590 – 505 milijonov let</vt:lpstr>
      <vt:lpstr>Ordovicij pred 505 – 438 milijoni let</vt:lpstr>
      <vt:lpstr>Silur pred 438 – 408 milijoni let </vt:lpstr>
      <vt:lpstr>Devonij pred 408 – 360 milijonov let</vt:lpstr>
      <vt:lpstr>Karbon pred 360 – 228 milijioni let</vt:lpstr>
      <vt:lpstr>PowerPoint Presentation</vt:lpstr>
      <vt:lpstr>Permij pred 286 – 248 milijoni let</vt:lpstr>
      <vt:lpstr>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2019-05-30T09:34:20Z</dcterms:created>
  <dcterms:modified xsi:type="dcterms:W3CDTF">2019-05-30T09:34:21Z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