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3" r:id="rId10"/>
    <p:sldId id="264" r:id="rId11"/>
    <p:sldId id="267" r:id="rId12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sz="3200" b="1" kern="1200">
        <a:solidFill>
          <a:srgbClr val="0066FF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b="1" kern="1200">
        <a:solidFill>
          <a:srgbClr val="0066FF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b="1" kern="1200">
        <a:solidFill>
          <a:srgbClr val="0066FF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b="1" kern="1200">
        <a:solidFill>
          <a:srgbClr val="0066FF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b="1" kern="1200">
        <a:solidFill>
          <a:srgbClr val="0066FF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0066FF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0066FF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0066FF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0066FF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66FF"/>
    <a:srgbClr val="CCFFFF"/>
    <a:srgbClr val="FF99CC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B3018-B20A-4F4C-9457-AE69FF865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6BCCF9-C42B-40D9-8816-01529B603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E9D20-7A5D-41D8-8D79-52CF4824E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B57FA-C49B-4B1E-A550-C13C4EE7D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1B96C-CB1A-4DB0-88D4-86C18543C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1038E-0969-4390-AC70-8ECDC591A78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902239"/>
      </p:ext>
    </p:extLst>
  </p:cSld>
  <p:clrMapOvr>
    <a:masterClrMapping/>
  </p:clrMapOvr>
  <p:transition spd="med" advClick="0" advTm="4000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37C38-446E-458B-A4D8-45751F33B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53C1B-DDDE-40C6-B21F-469C833F9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60514-883F-4348-AE97-9F1547C42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70E5C-B659-4B6F-B629-1CD0F6062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BF095-88CA-485B-BD54-B465BC89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E76BD9-4DCA-4C7C-90F6-D12B406A2F8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96647017"/>
      </p:ext>
    </p:extLst>
  </p:cSld>
  <p:clrMapOvr>
    <a:masterClrMapping/>
  </p:clrMapOvr>
  <p:transition spd="med" advClick="0" advTm="4000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42F2E-70E8-4023-B085-1CC420E2C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B6D8C7-00EA-459B-AF3F-9C500E18C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7317-CC65-4F3A-9341-715C36E19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0F91F-5066-4B85-A8E1-3FC2090B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9B9A6-EEEB-493B-B188-08F22F01C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4554BB-A361-4D09-B70D-E0DEC4F1E90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183518263"/>
      </p:ext>
    </p:extLst>
  </p:cSld>
  <p:clrMapOvr>
    <a:masterClrMapping/>
  </p:clrMapOvr>
  <p:transition spd="med" advClick="0" advTm="4000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4AEA3-6726-4140-81F4-14E52AB4F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F1205-36E0-429D-AA2F-C9E10437D7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645979-F4A6-447C-A3AD-F8F07E482F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32951E-4A47-48B1-90B2-23650DFB3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F6C1A-2307-4EB2-8D2F-30D1D2991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28795-8FB8-48A5-9DD0-A6C9E4298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CFF623F-941B-416B-810D-DB6327F95E3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694580272"/>
      </p:ext>
    </p:extLst>
  </p:cSld>
  <p:clrMapOvr>
    <a:masterClrMapping/>
  </p:clrMapOvr>
  <p:transition spd="med" advClick="0" advTm="4000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0D810-94E6-4626-9074-64C3382FE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F28C-13C6-4FAA-A8CC-D4689E489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AC5BC-4445-482A-896C-6E1136A93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4E332-DC67-492E-A324-BAAD3D29D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B55FA-514C-4A06-8471-ADECA2DD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57F18-0642-4A15-A510-BAA49A91C60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749079049"/>
      </p:ext>
    </p:extLst>
  </p:cSld>
  <p:clrMapOvr>
    <a:masterClrMapping/>
  </p:clrMapOvr>
  <p:transition spd="med" advClick="0" advTm="4000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04DD5-C2A6-4905-AF2A-B4F47287B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70374-F1A3-470C-BCAA-D76956ECE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CB33B-F177-4E48-93EE-1D7745B7F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11D7E-FD4E-4DBE-84F0-523295C14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05ACF-0C25-4BDD-BF90-EE2A932AC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C5189-39B2-429A-BC4A-B1C65656DB4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944518442"/>
      </p:ext>
    </p:extLst>
  </p:cSld>
  <p:clrMapOvr>
    <a:masterClrMapping/>
  </p:clrMapOvr>
  <p:transition spd="med" advClick="0" advTm="4000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9B79A-A88B-44A1-9914-2A2DAF14E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522ED-A3AC-4D1B-8C3B-E25C9B1DB0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A935FB-3A8F-4854-980A-1C1F3F1CE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76698-7D6F-4C1E-B961-1CAF50A84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433062-6FED-4409-96EC-08801AC5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44E77-DABD-47AB-8CF6-CA12D9BF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FBFF3-C3FD-47B8-B6D3-933CF86DA1E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420677642"/>
      </p:ext>
    </p:extLst>
  </p:cSld>
  <p:clrMapOvr>
    <a:masterClrMapping/>
  </p:clrMapOvr>
  <p:transition spd="med" advClick="0" advTm="4000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85F-1BF2-49F1-84EC-C9D375ED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EFBB4-7BA6-4FF8-826E-9EA74A70A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CFA73C-EBE0-4040-A998-6A4A3D76D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B336F8-0753-43CE-85E9-79FF02ABA8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DF3FC2-5418-4F53-8BA8-EEF3C60615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F02F2E-ACDE-4A05-A094-8E9834C75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1FFA13-E8D8-46B1-ACB8-91E7A5934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CA2C0E-0280-44B6-8F6F-CC1E0EF4F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4F651-9F09-4257-9CF0-3FB90095E51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05025366"/>
      </p:ext>
    </p:extLst>
  </p:cSld>
  <p:clrMapOvr>
    <a:masterClrMapping/>
  </p:clrMapOvr>
  <p:transition spd="med" advClick="0" advTm="4000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5DD5-81A2-455F-86C3-953453F43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C05EA-7184-40D4-AC35-08E63303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BBBAC7-5F89-418F-8C22-CC1013DD7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CB76-9C6B-4DC4-8998-5CF45F0D8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8C52A6-9347-48D8-8D5E-D7A0C7DC580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607515148"/>
      </p:ext>
    </p:extLst>
  </p:cSld>
  <p:clrMapOvr>
    <a:masterClrMapping/>
  </p:clrMapOvr>
  <p:transition spd="med" advClick="0" advTm="4000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B7C52F-DF4E-43F7-A1F6-6D82BF1A3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BEF0E8-D570-4EFE-8052-8E54205E7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D2986D-15FA-41C4-9281-788678C86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23109-7C09-4228-9728-2850D6F9C97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90359465"/>
      </p:ext>
    </p:extLst>
  </p:cSld>
  <p:clrMapOvr>
    <a:masterClrMapping/>
  </p:clrMapOvr>
  <p:transition spd="med" advClick="0" advTm="4000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CCFC2-077C-49E1-91FA-4DB6931CA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CFC26-4550-4DA4-8BC4-1599C30E0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FD95E-577A-4CEE-8ED1-6E3647090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8FC5E-7D9A-4189-A218-482E9C571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708FC-EC19-48DC-AF8E-B0BB3694D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0CD5E-873C-407A-8B31-2CC9CC2DD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7F366-CC14-4FB2-8B99-CA6D3F47AA6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55870280"/>
      </p:ext>
    </p:extLst>
  </p:cSld>
  <p:clrMapOvr>
    <a:masterClrMapping/>
  </p:clrMapOvr>
  <p:transition spd="med" advClick="0" advTm="4000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E8C52-10E4-4EDE-8ACA-C9F40BEDC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047170-F968-4951-AA2A-B04E525A93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59BEB8-2039-47F2-8CD2-8B148E48B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535DB3-65AA-4D00-BFBF-AD6F556D3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E9594-0687-4954-A083-EEBD8E465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0782C-F9E1-4396-972E-02C72F27D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5181E-5886-4F3B-9171-C8EF26FC25A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277557531"/>
      </p:ext>
    </p:extLst>
  </p:cSld>
  <p:clrMapOvr>
    <a:masterClrMapping/>
  </p:clrMapOvr>
  <p:transition spd="med" advClick="0" advTm="4000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CCFFFF"/>
            </a:gs>
            <a:gs pos="100000">
              <a:srgbClr val="FF99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892DEEB-78C0-4983-A98D-121C2CFFF4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 naslova matrice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D92DCED-518E-4671-AD53-088404F167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DDC24B0-D601-405A-BB6C-74B69AB813D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sl-SI" altLang="sl-SI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EDF8267-BBA6-440E-A9D9-9206D76C9E1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sl-SI" altLang="sl-SI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B83A95E-A2BD-4050-991E-7DE1C5455B1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fld id="{20A87505-6E0A-45B9-A3DA-E3D40274962F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 advClick="0" advTm="4000">
    <p:cover dir="rd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>
            <a:extLst>
              <a:ext uri="{FF2B5EF4-FFF2-40B4-BE49-F238E27FC236}">
                <a16:creationId xmlns:a16="http://schemas.microsoft.com/office/drawing/2014/main" id="{36B9D766-5AA7-4F66-8659-1DF79A2495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08175" y="3213100"/>
            <a:ext cx="6192838" cy="287338"/>
          </a:xfrm>
        </p:spPr>
        <p:txBody>
          <a:bodyPr anchor="ctr"/>
          <a:lstStyle/>
          <a:p>
            <a:br>
              <a:rPr lang="sl-SI" altLang="sl-SI" sz="4000" dirty="0"/>
            </a:br>
            <a:br>
              <a:rPr lang="sl-SI" altLang="sl-SI" sz="4000" dirty="0"/>
            </a:br>
            <a:br>
              <a:rPr lang="sl-SI" altLang="sl-SI" sz="4000" dirty="0"/>
            </a:br>
            <a:br>
              <a:rPr lang="sl-SI" altLang="sl-SI" sz="4000" dirty="0"/>
            </a:br>
            <a:br>
              <a:rPr lang="sl-SI" altLang="sl-SI" sz="4000" dirty="0"/>
            </a:br>
            <a:br>
              <a:rPr lang="sl-SI" altLang="sl-SI" sz="4000" dirty="0"/>
            </a:br>
            <a:br>
              <a:rPr lang="sl-SI" altLang="sl-SI" sz="4000" dirty="0">
                <a:latin typeface="Times New Roman" panose="02020603050405020304" pitchFamily="18" charset="0"/>
              </a:rPr>
            </a:br>
            <a:r>
              <a:rPr lang="sl-SI" altLang="sl-SI" sz="4000">
                <a:latin typeface="Times New Roman" panose="02020603050405020304" pitchFamily="18" charset="0"/>
              </a:rPr>
              <a:t> </a:t>
            </a:r>
            <a:r>
              <a:rPr lang="sl-SI" altLang="sl-SI" sz="40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sl-SI" altLang="sl-SI" sz="4000" b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77D975C-151E-499D-8D26-F3EE166D7A0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411413" y="4581525"/>
            <a:ext cx="3344862" cy="8382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sl-SI" altLang="sl-SI" sz="1600"/>
          </a:p>
          <a:p>
            <a:pPr>
              <a:lnSpc>
                <a:spcPct val="80000"/>
              </a:lnSpc>
            </a:pPr>
            <a:endParaRPr lang="sl-SI" altLang="sl-SI" sz="1600"/>
          </a:p>
          <a:p>
            <a:pPr>
              <a:lnSpc>
                <a:spcPct val="80000"/>
              </a:lnSpc>
            </a:pPr>
            <a:endParaRPr lang="sl-SI" altLang="sl-SI" sz="1600"/>
          </a:p>
        </p:txBody>
      </p:sp>
      <p:sp>
        <p:nvSpPr>
          <p:cNvPr id="2052" name="WordArt 4">
            <a:extLst>
              <a:ext uri="{FF2B5EF4-FFF2-40B4-BE49-F238E27FC236}">
                <a16:creationId xmlns:a16="http://schemas.microsoft.com/office/drawing/2014/main" id="{5137488A-468F-4067-8D07-442D9E051E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3575" y="1844675"/>
            <a:ext cx="3097213" cy="2447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l-SI" sz="4800" kern="10" spc="-480" normalizeH="1">
                <a:ln w="25400">
                  <a:solidFill>
                    <a:srgbClr val="FF66FF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Cooper Black" panose="0208090404030B020404" pitchFamily="18" charset="0"/>
              </a:rPr>
              <a:t>Pes</a:t>
            </a:r>
          </a:p>
        </p:txBody>
      </p:sp>
      <p:pic>
        <p:nvPicPr>
          <p:cNvPr id="2055" name="Picture 7" descr="logopaw">
            <a:extLst>
              <a:ext uri="{FF2B5EF4-FFF2-40B4-BE49-F238E27FC236}">
                <a16:creationId xmlns:a16="http://schemas.microsoft.com/office/drawing/2014/main" id="{F0AEB4F7-CD54-4878-93BB-7791FA6E8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613"/>
            <a:ext cx="1230312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>
    <p:wheel spokes="1"/>
    <p:sndAc>
      <p:stSnd>
        <p:snd r:embed="rId2" name="sreča na vrvic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E4E9C9B1-77C8-4FDB-AB4E-9AA0271282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panose="0208090404030B020404" pitchFamily="18" charset="0"/>
              </a:rPr>
              <a:t>Oprema</a:t>
            </a:r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2B5E3CB0-5982-4CF7-BD6C-5BBE949AE93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627313" y="1773238"/>
            <a:ext cx="4038600" cy="4525962"/>
          </a:xfrm>
        </p:spPr>
        <p:txBody>
          <a:bodyPr/>
          <a:lstStyle/>
          <a:p>
            <a:r>
              <a:rPr lang="sl-SI" altLang="sl-SI" sz="36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Posode za hrano</a:t>
            </a:r>
          </a:p>
          <a:p>
            <a:r>
              <a:rPr lang="sl-SI" altLang="sl-SI" sz="36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Ovratnice</a:t>
            </a:r>
          </a:p>
          <a:p>
            <a:r>
              <a:rPr lang="sl-SI" altLang="sl-SI" sz="36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Povodci</a:t>
            </a:r>
          </a:p>
          <a:p>
            <a:r>
              <a:rPr lang="sl-SI" altLang="sl-SI" sz="36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Igrače</a:t>
            </a:r>
          </a:p>
          <a:p>
            <a:endParaRPr lang="sl-SI" altLang="sl-SI" sz="3600"/>
          </a:p>
        </p:txBody>
      </p:sp>
      <p:pic>
        <p:nvPicPr>
          <p:cNvPr id="19461" name="Picture 5" descr="pasja_ovratnica_hamish_roza_01">
            <a:extLst>
              <a:ext uri="{FF2B5EF4-FFF2-40B4-BE49-F238E27FC236}">
                <a16:creationId xmlns:a16="http://schemas.microsoft.com/office/drawing/2014/main" id="{D69CA730-9649-4B0A-88AB-9093C7621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2233613" cy="223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minideluxe_gross">
            <a:extLst>
              <a:ext uri="{FF2B5EF4-FFF2-40B4-BE49-F238E27FC236}">
                <a16:creationId xmlns:a16="http://schemas.microsoft.com/office/drawing/2014/main" id="{C54B91AA-A67B-45ED-ADEE-9DA70F7CC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25900"/>
            <a:ext cx="3967163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6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>
            <a:extLst>
              <a:ext uri="{FF2B5EF4-FFF2-40B4-BE49-F238E27FC236}">
                <a16:creationId xmlns:a16="http://schemas.microsoft.com/office/drawing/2014/main" id="{964A5DA2-2FF0-46EF-8454-4255DC0A90A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sl-SI" altLang="sl-SI" b="1">
                <a:solidFill>
                  <a:srgbClr val="0066FF"/>
                </a:solidFill>
                <a:latin typeface="Times New Roman" panose="02020603050405020304" pitchFamily="18" charset="0"/>
              </a:rPr>
              <a:t>Hvala za vašo pozornost!</a:t>
            </a:r>
          </a:p>
        </p:txBody>
      </p:sp>
      <p:pic>
        <p:nvPicPr>
          <p:cNvPr id="26630" name="Picture 6" descr="PawPrint">
            <a:extLst>
              <a:ext uri="{FF2B5EF4-FFF2-40B4-BE49-F238E27FC236}">
                <a16:creationId xmlns:a16="http://schemas.microsoft.com/office/drawing/2014/main" id="{997B3829-C234-4A0E-B191-17D938144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789363"/>
            <a:ext cx="2436813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4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wolf">
            <a:extLst>
              <a:ext uri="{FF2B5EF4-FFF2-40B4-BE49-F238E27FC236}">
                <a16:creationId xmlns:a16="http://schemas.microsoft.com/office/drawing/2014/main" id="{8762360C-0C6E-4D66-A333-FFC6D337E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9138"/>
            <a:ext cx="4356100" cy="324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Rectangle 4">
            <a:extLst>
              <a:ext uri="{FF2B5EF4-FFF2-40B4-BE49-F238E27FC236}">
                <a16:creationId xmlns:a16="http://schemas.microsoft.com/office/drawing/2014/main" id="{9E637A96-1348-4ED2-ADC3-3E229BDADD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40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panose="0208090404030B020404" pitchFamily="18" charset="0"/>
              </a:rPr>
              <a:t>Zgodovina</a:t>
            </a: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B79205DE-94E7-4347-9164-6DB6CCA1AB2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sl-SI" altLang="sl-SI" sz="26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Trenutno obstaja več kot štiristo različnih pasem psov </a:t>
            </a:r>
          </a:p>
          <a:p>
            <a:r>
              <a:rPr lang="sl-SI" altLang="sl-SI" sz="26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Vsi psi so ne glede na pasmo potomci volkov</a:t>
            </a:r>
          </a:p>
          <a:p>
            <a:r>
              <a:rPr lang="sl-SI" altLang="sl-SI" sz="26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Človeški lovci so jih udomačili pred 12.000 leti ob koncu ledene dobe</a:t>
            </a:r>
          </a:p>
          <a:p>
            <a:r>
              <a:rPr lang="sl-SI" altLang="sl-SI" sz="26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 tistem času sta bila lovec in volk tekmeca za hrano</a:t>
            </a:r>
          </a:p>
          <a:p>
            <a:pPr>
              <a:buFontTx/>
              <a:buNone/>
            </a:pPr>
            <a:endParaRPr lang="sl-SI" altLang="sl-SI" sz="2600" b="1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Click="0" advTm="10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1" name="Picture 109" descr="pvi psi">
            <a:extLst>
              <a:ext uri="{FF2B5EF4-FFF2-40B4-BE49-F238E27FC236}">
                <a16:creationId xmlns:a16="http://schemas.microsoft.com/office/drawing/2014/main" id="{491B82D7-6BD2-450C-BE90-C392ADA5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149725"/>
            <a:ext cx="3313112" cy="251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>
            <a:extLst>
              <a:ext uri="{FF2B5EF4-FFF2-40B4-BE49-F238E27FC236}">
                <a16:creationId xmlns:a16="http://schemas.microsoft.com/office/drawing/2014/main" id="{A31E92B8-8ECE-4578-8A5A-AE6E2C6BB0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panose="0208090404030B020404" pitchFamily="18" charset="0"/>
              </a:rPr>
              <a:t>Predniki</a:t>
            </a:r>
          </a:p>
        </p:txBody>
      </p:sp>
      <p:graphicFrame>
        <p:nvGraphicFramePr>
          <p:cNvPr id="8302" name="Group 110">
            <a:extLst>
              <a:ext uri="{FF2B5EF4-FFF2-40B4-BE49-F238E27FC236}">
                <a16:creationId xmlns:a16="http://schemas.microsoft.com/office/drawing/2014/main" id="{B5442B54-7E7A-4D81-AF20-B2B04D4264F3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79388" y="1484313"/>
          <a:ext cx="8785225" cy="3024187"/>
        </p:xfrm>
        <a:graphic>
          <a:graphicData uri="http://schemas.openxmlformats.org/drawingml/2006/table">
            <a:tbl>
              <a:tblPr/>
              <a:tblGrid>
                <a:gridCol w="1296987">
                  <a:extLst>
                    <a:ext uri="{9D8B030D-6E8A-4147-A177-3AD203B41FA5}">
                      <a16:colId xmlns:a16="http://schemas.microsoft.com/office/drawing/2014/main" val="7554639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035113894"/>
                    </a:ext>
                  </a:extLst>
                </a:gridCol>
                <a:gridCol w="1782763">
                  <a:extLst>
                    <a:ext uri="{9D8B030D-6E8A-4147-A177-3AD203B41FA5}">
                      <a16:colId xmlns:a16="http://schemas.microsoft.com/office/drawing/2014/main" val="67521525"/>
                    </a:ext>
                  </a:extLst>
                </a:gridCol>
                <a:gridCol w="1654175">
                  <a:extLst>
                    <a:ext uri="{9D8B030D-6E8A-4147-A177-3AD203B41FA5}">
                      <a16:colId xmlns:a16="http://schemas.microsoft.com/office/drawing/2014/main" val="3772439110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3407750350"/>
                    </a:ext>
                  </a:extLst>
                </a:gridCol>
                <a:gridCol w="1339850">
                  <a:extLst>
                    <a:ext uri="{9D8B030D-6E8A-4147-A177-3AD203B41FA5}">
                      <a16:colId xmlns:a16="http://schemas.microsoft.com/office/drawing/2014/main" val="2020136299"/>
                    </a:ext>
                  </a:extLst>
                </a:gridCol>
              </a:tblGrid>
              <a:tr h="909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</a:rPr>
                        <a:t>Kreodonti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</a:rPr>
                        <a:t>Miacidi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</a:rPr>
                        <a:t>Hesperocyon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</a:rPr>
                        <a:t>Tomarctus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</a:rPr>
                        <a:t>Leptocyon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</a:rPr>
                        <a:t>Kanidi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497316"/>
                  </a:ext>
                </a:extLst>
              </a:tr>
              <a:tr h="2114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</a:rPr>
                        <a:t>Živel je pred 100-50 milijoni leti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</a:rPr>
                        <a:t>Živel je pred 54-38 milijoni leti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</a:rPr>
                        <a:t>Živel je pred 38-26 milijoni leti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</a:rPr>
                        <a:t>Živel je pred 19 milijoni leti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altLang="sl-SI" sz="2400" b="1" i="0" u="none" strike="noStrike" cap="none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</a:rPr>
                        <a:t>Živel je pred 12 milijoni leti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altLang="sl-SI" sz="2400" b="1" i="0" u="none" strike="noStrike" cap="none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</a:rPr>
                        <a:t>Živel je pred 2 milijoni leti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altLang="sl-SI" sz="2400" b="1" i="0" u="none" strike="noStrike" cap="none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98841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 advClick="0" advTm="7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53D403A1-4268-4EFF-8B61-A1BB6485A7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panose="0208090404030B020404" pitchFamily="18" charset="0"/>
              </a:rPr>
              <a:t>Sorodniki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DEB0490C-8702-46DA-B181-4B5BE2EBB7D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sl-SI" altLang="sl-SI" sz="2800" b="1" u="sng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Bližnji sorodniki:</a:t>
            </a:r>
          </a:p>
          <a:p>
            <a:pPr>
              <a:buFontTx/>
              <a:buNone/>
            </a:pPr>
            <a:endParaRPr lang="sl-SI" altLang="sl-SI" sz="2800" b="1" u="sng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-Šakal</a:t>
            </a:r>
          </a:p>
          <a:p>
            <a:pPr>
              <a:buFontTx/>
              <a:buNone/>
            </a:pPr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-Kojot</a:t>
            </a:r>
          </a:p>
          <a:p>
            <a:pPr>
              <a:buFontTx/>
              <a:buNone/>
            </a:pPr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-Volk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84FC3C26-2F30-4C52-B3E0-8F02D86CA09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sl-SI" altLang="sl-SI" sz="2800" b="1" u="sng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Daljni sorodniki:</a:t>
            </a:r>
          </a:p>
          <a:p>
            <a:pPr>
              <a:buFontTx/>
              <a:buNone/>
            </a:pPr>
            <a:endParaRPr lang="sl-SI" altLang="sl-SI" sz="2800" b="1" u="sng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-Lisica</a:t>
            </a:r>
          </a:p>
          <a:p>
            <a:pPr>
              <a:buFontTx/>
              <a:buNone/>
            </a:pPr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-Divji pes</a:t>
            </a:r>
          </a:p>
          <a:p>
            <a:pPr>
              <a:buFontTx/>
              <a:buNone/>
            </a:pPr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-Rdeči pes</a:t>
            </a:r>
          </a:p>
          <a:p>
            <a:pPr>
              <a:buFontTx/>
              <a:buNone/>
            </a:pPr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-Grivasti volk</a:t>
            </a:r>
          </a:p>
          <a:p>
            <a:pPr>
              <a:buFontTx/>
              <a:buNone/>
            </a:pPr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-Pes grmičar</a:t>
            </a:r>
          </a:p>
          <a:p>
            <a:pPr>
              <a:buFontTx/>
              <a:buNone/>
            </a:pPr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-Rakunar</a:t>
            </a:r>
          </a:p>
          <a:p>
            <a:pPr>
              <a:buFontTx/>
              <a:buNone/>
            </a:pPr>
            <a:endParaRPr lang="sl-SI" altLang="sl-SI" sz="2800" b="1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2293" name="Picture 5" descr="1739959">
            <a:extLst>
              <a:ext uri="{FF2B5EF4-FFF2-40B4-BE49-F238E27FC236}">
                <a16:creationId xmlns:a16="http://schemas.microsoft.com/office/drawing/2014/main" id="{2C32C77F-36C8-4676-98CC-1FFF140B0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149725"/>
            <a:ext cx="3168650" cy="210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Fox-and-Winter-Coat-Print-C10001410">
            <a:extLst>
              <a:ext uri="{FF2B5EF4-FFF2-40B4-BE49-F238E27FC236}">
                <a16:creationId xmlns:a16="http://schemas.microsoft.com/office/drawing/2014/main" id="{E08D5E3C-7789-4E6C-B1FA-584BF8B47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716338"/>
            <a:ext cx="1911350" cy="23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5" name="Text Box 7">
            <a:extLst>
              <a:ext uri="{FF2B5EF4-FFF2-40B4-BE49-F238E27FC236}">
                <a16:creationId xmlns:a16="http://schemas.microsoft.com/office/drawing/2014/main" id="{3A2A7221-E7B8-4A6C-9EA5-7D720657F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6165850"/>
            <a:ext cx="1368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altLang="sl-SI" sz="2800"/>
              <a:t>Kojot</a:t>
            </a:r>
          </a:p>
        </p:txBody>
      </p:sp>
      <p:sp>
        <p:nvSpPr>
          <p:cNvPr id="12296" name="Text Box 8">
            <a:extLst>
              <a:ext uri="{FF2B5EF4-FFF2-40B4-BE49-F238E27FC236}">
                <a16:creationId xmlns:a16="http://schemas.microsoft.com/office/drawing/2014/main" id="{9D912AA2-B3E6-4F05-A0A4-E30E3153A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6021388"/>
            <a:ext cx="12969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altLang="sl-SI" sz="2800"/>
              <a:t>Lisica</a:t>
            </a:r>
          </a:p>
        </p:txBody>
      </p:sp>
    </p:spTree>
  </p:cSld>
  <p:clrMapOvr>
    <a:masterClrMapping/>
  </p:clrMapOvr>
  <p:transition spd="med" advClick="0" advTm="10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0FCC1413-90B7-493B-BE21-A0C5FCC154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>
                <a:solidFill>
                  <a:srgbClr val="0066FF"/>
                </a:solidFill>
                <a:latin typeface="Cooper Black" panose="0208090404030B020404" pitchFamily="18" charset="0"/>
              </a:rPr>
              <a:t>Delitev 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EAA8806C-B824-4C57-979B-ED220C43D29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sl-SI" altLang="sl-SI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Goniči</a:t>
            </a:r>
          </a:p>
          <a:p>
            <a:r>
              <a:rPr lang="sl-SI" altLang="sl-SI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Prinašalci:</a:t>
            </a:r>
          </a:p>
          <a:p>
            <a:r>
              <a:rPr lang="sl-SI" altLang="sl-SI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Terierji</a:t>
            </a:r>
          </a:p>
          <a:p>
            <a:r>
              <a:rPr lang="sl-SI" altLang="sl-SI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Jazbečarji</a:t>
            </a:r>
          </a:p>
          <a:p>
            <a:r>
              <a:rPr lang="sl-SI" altLang="sl-SI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Ptičarji</a:t>
            </a:r>
          </a:p>
          <a:p>
            <a:r>
              <a:rPr lang="sl-SI" altLang="sl-SI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Šarivci</a:t>
            </a: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8D46831B-2A24-460A-9861-5592FDD972C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altLang="sl-SI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Špici, Polarni psi</a:t>
            </a:r>
          </a:p>
          <a:p>
            <a:r>
              <a:rPr lang="sl-SI" altLang="sl-SI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Pinči, Šnavcerji</a:t>
            </a:r>
          </a:p>
          <a:p>
            <a:r>
              <a:rPr lang="sl-SI" altLang="sl-SI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Hrti</a:t>
            </a:r>
          </a:p>
          <a:p>
            <a:r>
              <a:rPr lang="sl-SI" altLang="sl-SI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Pastirski psi, čuvaji</a:t>
            </a:r>
          </a:p>
          <a:p>
            <a:r>
              <a:rPr lang="sl-SI" altLang="sl-SI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Doge, Mastifi</a:t>
            </a:r>
          </a:p>
          <a:p>
            <a:r>
              <a:rPr lang="sl-SI" altLang="sl-SI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Družni psi</a:t>
            </a:r>
          </a:p>
          <a:p>
            <a:endParaRPr lang="sl-SI" altLang="sl-SI" b="1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22534" name="Picture 6" descr="Labrador_1%20jpg">
            <a:extLst>
              <a:ext uri="{FF2B5EF4-FFF2-40B4-BE49-F238E27FC236}">
                <a16:creationId xmlns:a16="http://schemas.microsoft.com/office/drawing/2014/main" id="{8D9E0CCB-29FA-4D78-BFE8-C0E4C61BB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357563"/>
            <a:ext cx="205105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0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A6260B1A-402E-4651-A991-8993815FC5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panose="0208090404030B020404" pitchFamily="18" charset="0"/>
              </a:rPr>
              <a:t>Parjenje</a:t>
            </a:r>
            <a:endParaRPr lang="sl-SI" altLang="sl-SI" b="1">
              <a:solidFill>
                <a:srgbClr val="0066FF"/>
              </a:solidFill>
              <a:latin typeface="Cooper Black" panose="0208090404030B020404" pitchFamily="18" charset="0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3801CED-37AC-4640-BE4C-C5B4CCD02C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Sam akt parjenja traja od 15 - 25 minut </a:t>
            </a:r>
          </a:p>
          <a:p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Medtem, ko sta plemenjak in plemenka združena (ne da in ne sme se ju ločiti!) pride do treh faz izlivanja semena </a:t>
            </a:r>
          </a:p>
          <a:p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Količina semena je pri paritvi 7 - 15 cm3, v enem mm3 pa je okoli 100.000 semenčic </a:t>
            </a:r>
          </a:p>
          <a:p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Po padatkih iz literature so jajčeca sposobna sprejeti semenčece okrog 6ur po spuščanju (povprečno od 2 do 48 ur). </a:t>
            </a:r>
          </a:p>
          <a:p>
            <a:endParaRPr lang="sl-SI" altLang="sl-SI" sz="2800" b="1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Click="0" advTm="14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dada1">
            <a:extLst>
              <a:ext uri="{FF2B5EF4-FFF2-40B4-BE49-F238E27FC236}">
                <a16:creationId xmlns:a16="http://schemas.microsoft.com/office/drawing/2014/main" id="{F8707DFE-22E2-4D29-A5A0-BB8CDB823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3573463"/>
            <a:ext cx="3024187" cy="226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Rectangle 2">
            <a:extLst>
              <a:ext uri="{FF2B5EF4-FFF2-40B4-BE49-F238E27FC236}">
                <a16:creationId xmlns:a16="http://schemas.microsoft.com/office/drawing/2014/main" id="{A5758107-71B7-48C1-B9C0-D823C8D583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panose="0208090404030B020404" pitchFamily="18" charset="0"/>
              </a:rPr>
              <a:t>Kotitev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7BEE35E-93DE-41DE-B581-30530371EEA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41438"/>
            <a:ext cx="5627688" cy="50403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Navadno kotitve potekajo brez komplimacij in naša pomoč ni potrebna</a:t>
            </a:r>
          </a:p>
          <a:p>
            <a:pPr>
              <a:lnSpc>
                <a:spcPct val="90000"/>
              </a:lnSpc>
            </a:pPr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Praviloma je kotitve konec, če po 4 urah ne pride na svet več noben mladič. Po kotitvi rabi psica nekaj ur miru</a:t>
            </a:r>
          </a:p>
          <a:p>
            <a:pPr>
              <a:lnSpc>
                <a:spcPct val="90000"/>
              </a:lnSpc>
            </a:pPr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Prva hrana mladičev naj bi bilo na telesno temperaturo segreto kravje mleko s stepenim jajčnim rumenjakom</a:t>
            </a:r>
          </a:p>
          <a:p>
            <a:pPr>
              <a:lnSpc>
                <a:spcPct val="90000"/>
              </a:lnSpc>
            </a:pPr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Po 6 tednih mladiči postanejo mladi psi.</a:t>
            </a:r>
          </a:p>
          <a:p>
            <a:pPr>
              <a:lnSpc>
                <a:spcPct val="90000"/>
              </a:lnSpc>
            </a:pPr>
            <a:endParaRPr lang="sl-SI" altLang="sl-SI" sz="2800" b="1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Click="0" advTm="1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74F7D4B5-5B8E-4096-83FB-45E5989D5C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panose="0208090404030B020404" pitchFamily="18" charset="0"/>
              </a:rPr>
              <a:t>Prehrana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5F198B9E-E698-467E-8520-84C335BC6C6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484313"/>
            <a:ext cx="5903912" cy="4968875"/>
          </a:xfrm>
        </p:spPr>
        <p:txBody>
          <a:bodyPr/>
          <a:lstStyle/>
          <a:p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Pes potrebuje v hrani naslednje hranilne snovi: beljakovine, maščobe, ogljikove hidrate, vlaknine, vitamine, rudninske snovi in vodo</a:t>
            </a:r>
          </a:p>
          <a:p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Količino hrane prilagodimo starosti, velikosti, teži, kondicijskemu stanju, okolju kjer prebiva, fizični aktivnosti </a:t>
            </a:r>
          </a:p>
          <a:p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Odraslega psa lahko hranimo le enkrat na dan </a:t>
            </a:r>
          </a:p>
          <a:p>
            <a:endParaRPr lang="sl-SI" altLang="sl-SI" sz="2800" b="1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6389" name="Picture 5" descr="dog%20food">
            <a:extLst>
              <a:ext uri="{FF2B5EF4-FFF2-40B4-BE49-F238E27FC236}">
                <a16:creationId xmlns:a16="http://schemas.microsoft.com/office/drawing/2014/main" id="{0E13DD25-9DF9-4BDC-B56C-FFDBE70AA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44675"/>
            <a:ext cx="28479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4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kuza_502">
            <a:extLst>
              <a:ext uri="{FF2B5EF4-FFF2-40B4-BE49-F238E27FC236}">
                <a16:creationId xmlns:a16="http://schemas.microsoft.com/office/drawing/2014/main" id="{B1D7DB8B-CD47-4829-B3E6-3740BFDD5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3763963"/>
            <a:ext cx="4119562" cy="309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0F54D212-39CB-4C6F-A2E0-25BF9B213D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panose="0208090404030B020404" pitchFamily="18" charset="0"/>
              </a:rPr>
              <a:t>Nega dlake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CFDE5ECE-5351-4063-853B-5CAD7F1CE4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Mladiča navadite na česanje in redno nego dlake </a:t>
            </a:r>
          </a:p>
          <a:p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Pri mladičih se uporablja najprej mehka, kasneje pa trda žimasta krtača </a:t>
            </a:r>
          </a:p>
          <a:p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Kopanje psa se uporablja samo v izrednih primerih, če se je res </a:t>
            </a:r>
          </a:p>
          <a:p>
            <a:pPr>
              <a:buFontTx/>
              <a:buNone/>
            </a:pPr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   povaljal po nesnagi</a:t>
            </a:r>
          </a:p>
          <a:p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Eno do dve kopanji na leto </a:t>
            </a:r>
          </a:p>
          <a:p>
            <a:pPr>
              <a:buFontTx/>
              <a:buNone/>
            </a:pPr>
            <a:r>
              <a:rPr lang="sl-SI" altLang="sl-SI" sz="28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   pa psu ne bodo škodila  </a:t>
            </a:r>
          </a:p>
        </p:txBody>
      </p:sp>
    </p:spTree>
  </p:cSld>
  <p:clrMapOvr>
    <a:masterClrMapping/>
  </p:clrMapOvr>
  <p:transition spd="med" advClick="0" advTm="11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l-SI" altLang="sl-SI" sz="3200" b="1" i="0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l-SI" altLang="sl-SI" sz="3200" b="1" i="0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386</Words>
  <Application>Microsoft Office PowerPoint</Application>
  <PresentationFormat>On-screen Show (4:3)</PresentationFormat>
  <Paragraphs>77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Cooper Black</vt:lpstr>
      <vt:lpstr>Times New Roman</vt:lpstr>
      <vt:lpstr>Privzeti načrt</vt:lpstr>
      <vt:lpstr>         </vt:lpstr>
      <vt:lpstr>Zgodovina</vt:lpstr>
      <vt:lpstr>Predniki</vt:lpstr>
      <vt:lpstr>Sorodniki</vt:lpstr>
      <vt:lpstr>Delitev </vt:lpstr>
      <vt:lpstr>Parjenje</vt:lpstr>
      <vt:lpstr>Kotitev</vt:lpstr>
      <vt:lpstr>Prehrana</vt:lpstr>
      <vt:lpstr>Nega dlake</vt:lpstr>
      <vt:lpstr>Oprema</vt:lpstr>
      <vt:lpstr>Hvala za vašo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2019-05-30T09:34:25Z</dcterms:created>
  <dcterms:modified xsi:type="dcterms:W3CDTF">2019-05-30T09:34:26Z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