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4" r:id="rId1"/>
  </p:sldMasterIdLst>
  <p:sldIdLst>
    <p:sldId id="256" r:id="rId2"/>
    <p:sldId id="268" r:id="rId3"/>
    <p:sldId id="272" r:id="rId4"/>
    <p:sldId id="273" r:id="rId5"/>
    <p:sldId id="274" r:id="rId6"/>
    <p:sldId id="275" r:id="rId7"/>
    <p:sldId id="270" r:id="rId8"/>
    <p:sldId id="269" r:id="rId9"/>
    <p:sldId id="257" r:id="rId10"/>
    <p:sldId id="258" r:id="rId11"/>
    <p:sldId id="259" r:id="rId12"/>
    <p:sldId id="262" r:id="rId13"/>
    <p:sldId id="260" r:id="rId14"/>
    <p:sldId id="261" r:id="rId15"/>
    <p:sldId id="263" r:id="rId16"/>
    <p:sldId id="264" r:id="rId17"/>
    <p:sldId id="265" r:id="rId18"/>
    <p:sldId id="266" r:id="rId19"/>
    <p:sldId id="267" r:id="rId2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4" name="Ograda datuma 29">
            <a:extLst>
              <a:ext uri="{FF2B5EF4-FFF2-40B4-BE49-F238E27FC236}">
                <a16:creationId xmlns:a16="http://schemas.microsoft.com/office/drawing/2014/main" id="{F90FE654-4844-4570-AC2B-DA419AABD141}"/>
              </a:ext>
            </a:extLst>
          </p:cNvPr>
          <p:cNvSpPr>
            <a:spLocks noGrp="1"/>
          </p:cNvSpPr>
          <p:nvPr>
            <p:ph type="dt" sz="half" idx="10"/>
          </p:nvPr>
        </p:nvSpPr>
        <p:spPr/>
        <p:txBody>
          <a:bodyPr/>
          <a:lstStyle>
            <a:lvl1pPr>
              <a:defRPr/>
            </a:lvl1pPr>
          </a:lstStyle>
          <a:p>
            <a:pPr>
              <a:defRPr/>
            </a:pPr>
            <a:fld id="{DB7623D4-4680-4312-95D1-18E74A2DA728}" type="datetimeFigureOut">
              <a:rPr lang="sl-SI"/>
              <a:pPr>
                <a:defRPr/>
              </a:pPr>
              <a:t>30. 05. 2019</a:t>
            </a:fld>
            <a:endParaRPr lang="sl-SI"/>
          </a:p>
        </p:txBody>
      </p:sp>
      <p:sp>
        <p:nvSpPr>
          <p:cNvPr id="5" name="Ograda noge 18">
            <a:extLst>
              <a:ext uri="{FF2B5EF4-FFF2-40B4-BE49-F238E27FC236}">
                <a16:creationId xmlns:a16="http://schemas.microsoft.com/office/drawing/2014/main" id="{CD49201E-952B-48C1-B183-5A8F6BDC76C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6">
            <a:extLst>
              <a:ext uri="{FF2B5EF4-FFF2-40B4-BE49-F238E27FC236}">
                <a16:creationId xmlns:a16="http://schemas.microsoft.com/office/drawing/2014/main" id="{BCC23D87-7382-4890-A7CD-14238F9ACF8D}"/>
              </a:ext>
            </a:extLst>
          </p:cNvPr>
          <p:cNvSpPr>
            <a:spLocks noGrp="1"/>
          </p:cNvSpPr>
          <p:nvPr>
            <p:ph type="sldNum" sz="quarter" idx="12"/>
          </p:nvPr>
        </p:nvSpPr>
        <p:spPr/>
        <p:txBody>
          <a:bodyPr/>
          <a:lstStyle>
            <a:lvl1pPr>
              <a:defRPr>
                <a:solidFill>
                  <a:srgbClr val="E3E1D7"/>
                </a:solidFill>
              </a:defRPr>
            </a:lvl1pPr>
          </a:lstStyle>
          <a:p>
            <a:fld id="{8D9D737E-7178-4557-9F43-D1C5FC45E5D3}" type="slidenum">
              <a:rPr lang="sl-SI" altLang="sl-SI"/>
              <a:pPr/>
              <a:t>‹#›</a:t>
            </a:fld>
            <a:endParaRPr lang="sl-SI" altLang="sl-SI"/>
          </a:p>
        </p:txBody>
      </p:sp>
    </p:spTree>
    <p:extLst>
      <p:ext uri="{BB962C8B-B14F-4D97-AF65-F5344CB8AC3E}">
        <p14:creationId xmlns:p14="http://schemas.microsoft.com/office/powerpoint/2010/main" val="2267043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CC3790AE-3180-4351-8033-A0F76DD503EA}"/>
              </a:ext>
            </a:extLst>
          </p:cNvPr>
          <p:cNvSpPr>
            <a:spLocks noGrp="1"/>
          </p:cNvSpPr>
          <p:nvPr>
            <p:ph type="dt" sz="half" idx="10"/>
          </p:nvPr>
        </p:nvSpPr>
        <p:spPr/>
        <p:txBody>
          <a:bodyPr/>
          <a:lstStyle>
            <a:lvl1pPr>
              <a:defRPr/>
            </a:lvl1pPr>
          </a:lstStyle>
          <a:p>
            <a:pPr>
              <a:defRPr/>
            </a:pPr>
            <a:fld id="{56BA182C-9CA0-4EC2-8FDE-645D17C3BDE8}" type="datetimeFigureOut">
              <a:rPr lang="sl-SI"/>
              <a:pPr>
                <a:defRPr/>
              </a:pPr>
              <a:t>30. 05. 2019</a:t>
            </a:fld>
            <a:endParaRPr lang="sl-SI"/>
          </a:p>
        </p:txBody>
      </p:sp>
      <p:sp>
        <p:nvSpPr>
          <p:cNvPr id="5" name="Ograda noge 21">
            <a:extLst>
              <a:ext uri="{FF2B5EF4-FFF2-40B4-BE49-F238E27FC236}">
                <a16:creationId xmlns:a16="http://schemas.microsoft.com/office/drawing/2014/main" id="{D031ACBF-1A83-4841-90C2-017792C66AF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8AFCE075-23CE-477B-85B1-E859F793C9A8}"/>
              </a:ext>
            </a:extLst>
          </p:cNvPr>
          <p:cNvSpPr>
            <a:spLocks noGrp="1"/>
          </p:cNvSpPr>
          <p:nvPr>
            <p:ph type="sldNum" sz="quarter" idx="12"/>
          </p:nvPr>
        </p:nvSpPr>
        <p:spPr/>
        <p:txBody>
          <a:bodyPr/>
          <a:lstStyle>
            <a:lvl1pPr>
              <a:defRPr/>
            </a:lvl1pPr>
          </a:lstStyle>
          <a:p>
            <a:fld id="{574D3FC4-DC38-42D1-9A87-AA32BE7F523B}" type="slidenum">
              <a:rPr lang="sl-SI" altLang="sl-SI"/>
              <a:pPr/>
              <a:t>‹#›</a:t>
            </a:fld>
            <a:endParaRPr lang="sl-SI" altLang="sl-SI"/>
          </a:p>
        </p:txBody>
      </p:sp>
    </p:spTree>
    <p:extLst>
      <p:ext uri="{BB962C8B-B14F-4D97-AF65-F5344CB8AC3E}">
        <p14:creationId xmlns:p14="http://schemas.microsoft.com/office/powerpoint/2010/main" val="18380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914401"/>
            <a:ext cx="2057400" cy="5211763"/>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914401"/>
            <a:ext cx="6019800" cy="5211763"/>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1FF81F86-E559-4C23-9377-DA6697951B39}"/>
              </a:ext>
            </a:extLst>
          </p:cNvPr>
          <p:cNvSpPr>
            <a:spLocks noGrp="1"/>
          </p:cNvSpPr>
          <p:nvPr>
            <p:ph type="dt" sz="half" idx="10"/>
          </p:nvPr>
        </p:nvSpPr>
        <p:spPr/>
        <p:txBody>
          <a:bodyPr/>
          <a:lstStyle>
            <a:lvl1pPr>
              <a:defRPr/>
            </a:lvl1pPr>
          </a:lstStyle>
          <a:p>
            <a:pPr>
              <a:defRPr/>
            </a:pPr>
            <a:fld id="{247B0919-11AA-4662-9C9E-67ADD385AFC6}" type="datetimeFigureOut">
              <a:rPr lang="sl-SI"/>
              <a:pPr>
                <a:defRPr/>
              </a:pPr>
              <a:t>30. 05. 2019</a:t>
            </a:fld>
            <a:endParaRPr lang="sl-SI"/>
          </a:p>
        </p:txBody>
      </p:sp>
      <p:sp>
        <p:nvSpPr>
          <p:cNvPr id="5" name="Ograda noge 21">
            <a:extLst>
              <a:ext uri="{FF2B5EF4-FFF2-40B4-BE49-F238E27FC236}">
                <a16:creationId xmlns:a16="http://schemas.microsoft.com/office/drawing/2014/main" id="{0B275E99-B08D-4CA9-975E-3A026C398DE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C273B41D-13CC-4A37-9C30-C41FD470E5C3}"/>
              </a:ext>
            </a:extLst>
          </p:cNvPr>
          <p:cNvSpPr>
            <a:spLocks noGrp="1"/>
          </p:cNvSpPr>
          <p:nvPr>
            <p:ph type="sldNum" sz="quarter" idx="12"/>
          </p:nvPr>
        </p:nvSpPr>
        <p:spPr/>
        <p:txBody>
          <a:bodyPr/>
          <a:lstStyle>
            <a:lvl1pPr>
              <a:defRPr/>
            </a:lvl1pPr>
          </a:lstStyle>
          <a:p>
            <a:fld id="{D2BEB860-F309-4C73-ABCB-990366D569EB}" type="slidenum">
              <a:rPr lang="sl-SI" altLang="sl-SI"/>
              <a:pPr/>
              <a:t>‹#›</a:t>
            </a:fld>
            <a:endParaRPr lang="sl-SI" altLang="sl-SI"/>
          </a:p>
        </p:txBody>
      </p:sp>
    </p:spTree>
    <p:extLst>
      <p:ext uri="{BB962C8B-B14F-4D97-AF65-F5344CB8AC3E}">
        <p14:creationId xmlns:p14="http://schemas.microsoft.com/office/powerpoint/2010/main" val="309789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4A960F7F-C4FA-4776-9698-40F8A404BBC8}"/>
              </a:ext>
            </a:extLst>
          </p:cNvPr>
          <p:cNvSpPr>
            <a:spLocks noGrp="1"/>
          </p:cNvSpPr>
          <p:nvPr>
            <p:ph type="dt" sz="half" idx="10"/>
          </p:nvPr>
        </p:nvSpPr>
        <p:spPr/>
        <p:txBody>
          <a:bodyPr/>
          <a:lstStyle>
            <a:lvl1pPr>
              <a:defRPr/>
            </a:lvl1pPr>
          </a:lstStyle>
          <a:p>
            <a:pPr>
              <a:defRPr/>
            </a:pPr>
            <a:fld id="{6D253A66-AE58-4C02-9007-44AE417FEABC}" type="datetimeFigureOut">
              <a:rPr lang="sl-SI"/>
              <a:pPr>
                <a:defRPr/>
              </a:pPr>
              <a:t>30. 05. 2019</a:t>
            </a:fld>
            <a:endParaRPr lang="sl-SI"/>
          </a:p>
        </p:txBody>
      </p:sp>
      <p:sp>
        <p:nvSpPr>
          <p:cNvPr id="5" name="Ograda noge 21">
            <a:extLst>
              <a:ext uri="{FF2B5EF4-FFF2-40B4-BE49-F238E27FC236}">
                <a16:creationId xmlns:a16="http://schemas.microsoft.com/office/drawing/2014/main" id="{489D5740-5A56-4AC4-B4C2-E4A97C8A880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FB113C28-785F-4A70-9644-16239F08DCB4}"/>
              </a:ext>
            </a:extLst>
          </p:cNvPr>
          <p:cNvSpPr>
            <a:spLocks noGrp="1"/>
          </p:cNvSpPr>
          <p:nvPr>
            <p:ph type="sldNum" sz="quarter" idx="12"/>
          </p:nvPr>
        </p:nvSpPr>
        <p:spPr/>
        <p:txBody>
          <a:bodyPr/>
          <a:lstStyle>
            <a:lvl1pPr>
              <a:defRPr/>
            </a:lvl1pPr>
          </a:lstStyle>
          <a:p>
            <a:fld id="{5A330463-62BA-4A3C-B16F-1F921C9DB68C}" type="slidenum">
              <a:rPr lang="sl-SI" altLang="sl-SI"/>
              <a:pPr/>
              <a:t>‹#›</a:t>
            </a:fld>
            <a:endParaRPr lang="sl-SI" altLang="sl-SI"/>
          </a:p>
        </p:txBody>
      </p:sp>
    </p:spTree>
    <p:extLst>
      <p:ext uri="{BB962C8B-B14F-4D97-AF65-F5344CB8AC3E}">
        <p14:creationId xmlns:p14="http://schemas.microsoft.com/office/powerpoint/2010/main" val="232854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4" name="Ograda datuma 3">
            <a:extLst>
              <a:ext uri="{FF2B5EF4-FFF2-40B4-BE49-F238E27FC236}">
                <a16:creationId xmlns:a16="http://schemas.microsoft.com/office/drawing/2014/main" id="{C233E86A-4DD8-4C6D-A0F1-1317111FA46E}"/>
              </a:ext>
            </a:extLst>
          </p:cNvPr>
          <p:cNvSpPr>
            <a:spLocks noGrp="1"/>
          </p:cNvSpPr>
          <p:nvPr>
            <p:ph type="dt" sz="half" idx="10"/>
          </p:nvPr>
        </p:nvSpPr>
        <p:spPr/>
        <p:txBody>
          <a:bodyPr/>
          <a:lstStyle>
            <a:lvl1pPr>
              <a:defRPr/>
            </a:lvl1pPr>
          </a:lstStyle>
          <a:p>
            <a:pPr>
              <a:defRPr/>
            </a:pPr>
            <a:fld id="{A921E1E1-9982-4BFE-B1EB-89F2E89DFA00}" type="datetimeFigureOut">
              <a:rPr lang="sl-SI"/>
              <a:pPr>
                <a:defRPr/>
              </a:pPr>
              <a:t>30. 05. 2019</a:t>
            </a:fld>
            <a:endParaRPr lang="sl-SI"/>
          </a:p>
        </p:txBody>
      </p:sp>
      <p:sp>
        <p:nvSpPr>
          <p:cNvPr id="5" name="Ograda noge 4">
            <a:extLst>
              <a:ext uri="{FF2B5EF4-FFF2-40B4-BE49-F238E27FC236}">
                <a16:creationId xmlns:a16="http://schemas.microsoft.com/office/drawing/2014/main" id="{31627454-CA00-4A85-8517-E3A43AA5BEC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0EB384C3-109D-444B-95EA-3EE857F48CBF}"/>
              </a:ext>
            </a:extLst>
          </p:cNvPr>
          <p:cNvSpPr>
            <a:spLocks noGrp="1"/>
          </p:cNvSpPr>
          <p:nvPr>
            <p:ph type="sldNum" sz="quarter" idx="12"/>
          </p:nvPr>
        </p:nvSpPr>
        <p:spPr/>
        <p:txBody>
          <a:bodyPr/>
          <a:lstStyle>
            <a:lvl1pPr>
              <a:defRPr>
                <a:solidFill>
                  <a:srgbClr val="E3E1D7"/>
                </a:solidFill>
              </a:defRPr>
            </a:lvl1pPr>
          </a:lstStyle>
          <a:p>
            <a:fld id="{8FE1D305-CB08-48D7-A5F8-01BB551FDC36}" type="slidenum">
              <a:rPr lang="sl-SI" altLang="sl-SI"/>
              <a:pPr/>
              <a:t>‹#›</a:t>
            </a:fld>
            <a:endParaRPr lang="sl-SI" altLang="sl-SI"/>
          </a:p>
        </p:txBody>
      </p:sp>
    </p:spTree>
    <p:extLst>
      <p:ext uri="{BB962C8B-B14F-4D97-AF65-F5344CB8AC3E}">
        <p14:creationId xmlns:p14="http://schemas.microsoft.com/office/powerpoint/2010/main" val="13458462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4801891D-BC55-4D48-B167-1621B8BF46C4}"/>
              </a:ext>
            </a:extLst>
          </p:cNvPr>
          <p:cNvSpPr>
            <a:spLocks noGrp="1"/>
          </p:cNvSpPr>
          <p:nvPr>
            <p:ph type="dt" sz="half" idx="10"/>
          </p:nvPr>
        </p:nvSpPr>
        <p:spPr/>
        <p:txBody>
          <a:bodyPr/>
          <a:lstStyle>
            <a:lvl1pPr>
              <a:defRPr/>
            </a:lvl1pPr>
          </a:lstStyle>
          <a:p>
            <a:pPr>
              <a:defRPr/>
            </a:pPr>
            <a:fld id="{9AD05B51-BC2D-430E-B052-622D7859FBA8}" type="datetimeFigureOut">
              <a:rPr lang="sl-SI"/>
              <a:pPr>
                <a:defRPr/>
              </a:pPr>
              <a:t>30. 05. 2019</a:t>
            </a:fld>
            <a:endParaRPr lang="sl-SI"/>
          </a:p>
        </p:txBody>
      </p:sp>
      <p:sp>
        <p:nvSpPr>
          <p:cNvPr id="6" name="Ograda noge 21">
            <a:extLst>
              <a:ext uri="{FF2B5EF4-FFF2-40B4-BE49-F238E27FC236}">
                <a16:creationId xmlns:a16="http://schemas.microsoft.com/office/drawing/2014/main" id="{738CBF19-28F0-40B3-B4D6-D5F0D24D584A}"/>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05B4049F-11D4-4134-A808-39D3444B07FE}"/>
              </a:ext>
            </a:extLst>
          </p:cNvPr>
          <p:cNvSpPr>
            <a:spLocks noGrp="1"/>
          </p:cNvSpPr>
          <p:nvPr>
            <p:ph type="sldNum" sz="quarter" idx="12"/>
          </p:nvPr>
        </p:nvSpPr>
        <p:spPr/>
        <p:txBody>
          <a:bodyPr/>
          <a:lstStyle>
            <a:lvl1pPr>
              <a:defRPr/>
            </a:lvl1pPr>
          </a:lstStyle>
          <a:p>
            <a:fld id="{07F63AD2-11DA-4596-8CE2-A8D769CA0339}" type="slidenum">
              <a:rPr lang="sl-SI" altLang="sl-SI"/>
              <a:pPr/>
              <a:t>‹#›</a:t>
            </a:fld>
            <a:endParaRPr lang="sl-SI" altLang="sl-SI"/>
          </a:p>
        </p:txBody>
      </p:sp>
    </p:spTree>
    <p:extLst>
      <p:ext uri="{BB962C8B-B14F-4D97-AF65-F5344CB8AC3E}">
        <p14:creationId xmlns:p14="http://schemas.microsoft.com/office/powerpoint/2010/main" val="154345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9">
            <a:extLst>
              <a:ext uri="{FF2B5EF4-FFF2-40B4-BE49-F238E27FC236}">
                <a16:creationId xmlns:a16="http://schemas.microsoft.com/office/drawing/2014/main" id="{045E8B33-B51F-4909-9E4E-96CE66292384}"/>
              </a:ext>
            </a:extLst>
          </p:cNvPr>
          <p:cNvSpPr>
            <a:spLocks noGrp="1"/>
          </p:cNvSpPr>
          <p:nvPr>
            <p:ph type="dt" sz="half" idx="10"/>
          </p:nvPr>
        </p:nvSpPr>
        <p:spPr/>
        <p:txBody>
          <a:bodyPr/>
          <a:lstStyle>
            <a:lvl1pPr>
              <a:defRPr/>
            </a:lvl1pPr>
          </a:lstStyle>
          <a:p>
            <a:pPr>
              <a:defRPr/>
            </a:pPr>
            <a:fld id="{2E44E915-C03A-407B-8BA8-482C6DB7CA91}" type="datetimeFigureOut">
              <a:rPr lang="sl-SI"/>
              <a:pPr>
                <a:defRPr/>
              </a:pPr>
              <a:t>30. 05. 2019</a:t>
            </a:fld>
            <a:endParaRPr lang="sl-SI"/>
          </a:p>
        </p:txBody>
      </p:sp>
      <p:sp>
        <p:nvSpPr>
          <p:cNvPr id="8" name="Ograda noge 21">
            <a:extLst>
              <a:ext uri="{FF2B5EF4-FFF2-40B4-BE49-F238E27FC236}">
                <a16:creationId xmlns:a16="http://schemas.microsoft.com/office/drawing/2014/main" id="{6B794582-3E8B-4DB1-8517-46F841DC6214}"/>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17">
            <a:extLst>
              <a:ext uri="{FF2B5EF4-FFF2-40B4-BE49-F238E27FC236}">
                <a16:creationId xmlns:a16="http://schemas.microsoft.com/office/drawing/2014/main" id="{AF5B7B43-5CB3-4461-A484-78D2AE3BBD5E}"/>
              </a:ext>
            </a:extLst>
          </p:cNvPr>
          <p:cNvSpPr>
            <a:spLocks noGrp="1"/>
          </p:cNvSpPr>
          <p:nvPr>
            <p:ph type="sldNum" sz="quarter" idx="12"/>
          </p:nvPr>
        </p:nvSpPr>
        <p:spPr/>
        <p:txBody>
          <a:bodyPr/>
          <a:lstStyle>
            <a:lvl1pPr>
              <a:defRPr/>
            </a:lvl1pPr>
          </a:lstStyle>
          <a:p>
            <a:fld id="{498375B0-3A35-4A63-B5F7-634ECF281D42}" type="slidenum">
              <a:rPr lang="sl-SI" altLang="sl-SI"/>
              <a:pPr/>
              <a:t>‹#›</a:t>
            </a:fld>
            <a:endParaRPr lang="sl-SI" altLang="sl-SI"/>
          </a:p>
        </p:txBody>
      </p:sp>
    </p:spTree>
    <p:extLst>
      <p:ext uri="{BB962C8B-B14F-4D97-AF65-F5344CB8AC3E}">
        <p14:creationId xmlns:p14="http://schemas.microsoft.com/office/powerpoint/2010/main" val="64293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datuma 9">
            <a:extLst>
              <a:ext uri="{FF2B5EF4-FFF2-40B4-BE49-F238E27FC236}">
                <a16:creationId xmlns:a16="http://schemas.microsoft.com/office/drawing/2014/main" id="{6C9BEB11-6A21-4906-BACC-F3809B789453}"/>
              </a:ext>
            </a:extLst>
          </p:cNvPr>
          <p:cNvSpPr>
            <a:spLocks noGrp="1"/>
          </p:cNvSpPr>
          <p:nvPr>
            <p:ph type="dt" sz="half" idx="10"/>
          </p:nvPr>
        </p:nvSpPr>
        <p:spPr/>
        <p:txBody>
          <a:bodyPr/>
          <a:lstStyle>
            <a:lvl1pPr>
              <a:defRPr/>
            </a:lvl1pPr>
          </a:lstStyle>
          <a:p>
            <a:pPr>
              <a:defRPr/>
            </a:pPr>
            <a:fld id="{BEA2FB45-F3C7-4AF4-858C-9A7E104AD296}" type="datetimeFigureOut">
              <a:rPr lang="sl-SI"/>
              <a:pPr>
                <a:defRPr/>
              </a:pPr>
              <a:t>30. 05. 2019</a:t>
            </a:fld>
            <a:endParaRPr lang="sl-SI"/>
          </a:p>
        </p:txBody>
      </p:sp>
      <p:sp>
        <p:nvSpPr>
          <p:cNvPr id="4" name="Ograda noge 21">
            <a:extLst>
              <a:ext uri="{FF2B5EF4-FFF2-40B4-BE49-F238E27FC236}">
                <a16:creationId xmlns:a16="http://schemas.microsoft.com/office/drawing/2014/main" id="{0D273165-45A8-4426-8BB6-6CF4C113C564}"/>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17">
            <a:extLst>
              <a:ext uri="{FF2B5EF4-FFF2-40B4-BE49-F238E27FC236}">
                <a16:creationId xmlns:a16="http://schemas.microsoft.com/office/drawing/2014/main" id="{9475388E-64B2-4981-BB95-EE792EF57230}"/>
              </a:ext>
            </a:extLst>
          </p:cNvPr>
          <p:cNvSpPr>
            <a:spLocks noGrp="1"/>
          </p:cNvSpPr>
          <p:nvPr>
            <p:ph type="sldNum" sz="quarter" idx="12"/>
          </p:nvPr>
        </p:nvSpPr>
        <p:spPr/>
        <p:txBody>
          <a:bodyPr/>
          <a:lstStyle>
            <a:lvl1pPr>
              <a:defRPr/>
            </a:lvl1pPr>
          </a:lstStyle>
          <a:p>
            <a:fld id="{9263A456-BF07-426B-9158-3004D1044EEF}" type="slidenum">
              <a:rPr lang="sl-SI" altLang="sl-SI"/>
              <a:pPr/>
              <a:t>‹#›</a:t>
            </a:fld>
            <a:endParaRPr lang="sl-SI" altLang="sl-SI"/>
          </a:p>
        </p:txBody>
      </p:sp>
    </p:spTree>
    <p:extLst>
      <p:ext uri="{BB962C8B-B14F-4D97-AF65-F5344CB8AC3E}">
        <p14:creationId xmlns:p14="http://schemas.microsoft.com/office/powerpoint/2010/main" val="130420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9">
            <a:extLst>
              <a:ext uri="{FF2B5EF4-FFF2-40B4-BE49-F238E27FC236}">
                <a16:creationId xmlns:a16="http://schemas.microsoft.com/office/drawing/2014/main" id="{46786AF1-25C0-4D01-B9AD-9DBDB2D650AC}"/>
              </a:ext>
            </a:extLst>
          </p:cNvPr>
          <p:cNvSpPr>
            <a:spLocks noGrp="1"/>
          </p:cNvSpPr>
          <p:nvPr>
            <p:ph type="dt" sz="half" idx="10"/>
          </p:nvPr>
        </p:nvSpPr>
        <p:spPr/>
        <p:txBody>
          <a:bodyPr/>
          <a:lstStyle>
            <a:lvl1pPr>
              <a:defRPr/>
            </a:lvl1pPr>
          </a:lstStyle>
          <a:p>
            <a:pPr>
              <a:defRPr/>
            </a:pPr>
            <a:fld id="{4926D100-3613-4970-B95A-B022244F9004}" type="datetimeFigureOut">
              <a:rPr lang="sl-SI"/>
              <a:pPr>
                <a:defRPr/>
              </a:pPr>
              <a:t>30. 05. 2019</a:t>
            </a:fld>
            <a:endParaRPr lang="sl-SI"/>
          </a:p>
        </p:txBody>
      </p:sp>
      <p:sp>
        <p:nvSpPr>
          <p:cNvPr id="3" name="Ograda noge 21">
            <a:extLst>
              <a:ext uri="{FF2B5EF4-FFF2-40B4-BE49-F238E27FC236}">
                <a16:creationId xmlns:a16="http://schemas.microsoft.com/office/drawing/2014/main" id="{DA5CF2E8-9741-4E1A-8EB3-4F0F83C8EC27}"/>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7">
            <a:extLst>
              <a:ext uri="{FF2B5EF4-FFF2-40B4-BE49-F238E27FC236}">
                <a16:creationId xmlns:a16="http://schemas.microsoft.com/office/drawing/2014/main" id="{DFE54AB9-062E-4CD8-AA51-110C49635084}"/>
              </a:ext>
            </a:extLst>
          </p:cNvPr>
          <p:cNvSpPr>
            <a:spLocks noGrp="1"/>
          </p:cNvSpPr>
          <p:nvPr>
            <p:ph type="sldNum" sz="quarter" idx="12"/>
          </p:nvPr>
        </p:nvSpPr>
        <p:spPr/>
        <p:txBody>
          <a:bodyPr/>
          <a:lstStyle>
            <a:lvl1pPr>
              <a:defRPr/>
            </a:lvl1pPr>
          </a:lstStyle>
          <a:p>
            <a:fld id="{DB9763C6-4246-4062-A4D9-496ACDC152E1}" type="slidenum">
              <a:rPr lang="sl-SI" altLang="sl-SI"/>
              <a:pPr/>
              <a:t>‹#›</a:t>
            </a:fld>
            <a:endParaRPr lang="sl-SI" altLang="sl-SI"/>
          </a:p>
        </p:txBody>
      </p:sp>
    </p:spTree>
    <p:extLst>
      <p:ext uri="{BB962C8B-B14F-4D97-AF65-F5344CB8AC3E}">
        <p14:creationId xmlns:p14="http://schemas.microsoft.com/office/powerpoint/2010/main" val="7055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sl-SI"/>
              <a:t>Kliknite, če želite urediti sloge besedila matrice</a:t>
            </a:r>
          </a:p>
        </p:txBody>
      </p:sp>
      <p:sp>
        <p:nvSpPr>
          <p:cNvPr id="4" name="Ograda vsebin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BA70D217-6989-4B12-A8B6-5B43DE283373}"/>
              </a:ext>
            </a:extLst>
          </p:cNvPr>
          <p:cNvSpPr>
            <a:spLocks noGrp="1"/>
          </p:cNvSpPr>
          <p:nvPr>
            <p:ph type="dt" sz="half" idx="10"/>
          </p:nvPr>
        </p:nvSpPr>
        <p:spPr/>
        <p:txBody>
          <a:bodyPr/>
          <a:lstStyle>
            <a:lvl1pPr>
              <a:defRPr/>
            </a:lvl1pPr>
          </a:lstStyle>
          <a:p>
            <a:pPr>
              <a:defRPr/>
            </a:pPr>
            <a:fld id="{BA790B65-598B-4ADA-B8A6-5CAB6ED0264B}" type="datetimeFigureOut">
              <a:rPr lang="sl-SI"/>
              <a:pPr>
                <a:defRPr/>
              </a:pPr>
              <a:t>30. 05. 2019</a:t>
            </a:fld>
            <a:endParaRPr lang="sl-SI"/>
          </a:p>
        </p:txBody>
      </p:sp>
      <p:sp>
        <p:nvSpPr>
          <p:cNvPr id="6" name="Ograda noge 21">
            <a:extLst>
              <a:ext uri="{FF2B5EF4-FFF2-40B4-BE49-F238E27FC236}">
                <a16:creationId xmlns:a16="http://schemas.microsoft.com/office/drawing/2014/main" id="{0729E651-0C9E-4117-9713-C6B05C10978F}"/>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E3F4089F-8BDE-4754-80E4-D260DA092D05}"/>
              </a:ext>
            </a:extLst>
          </p:cNvPr>
          <p:cNvSpPr>
            <a:spLocks noGrp="1"/>
          </p:cNvSpPr>
          <p:nvPr>
            <p:ph type="sldNum" sz="quarter" idx="12"/>
          </p:nvPr>
        </p:nvSpPr>
        <p:spPr/>
        <p:txBody>
          <a:bodyPr/>
          <a:lstStyle>
            <a:lvl1pPr>
              <a:defRPr/>
            </a:lvl1pPr>
          </a:lstStyle>
          <a:p>
            <a:fld id="{B84092E1-68EB-4BB5-8036-B4DCA2591A33}" type="slidenum">
              <a:rPr lang="sl-SI" altLang="sl-SI"/>
              <a:pPr/>
              <a:t>‹#›</a:t>
            </a:fld>
            <a:endParaRPr lang="sl-SI" altLang="sl-SI"/>
          </a:p>
        </p:txBody>
      </p:sp>
    </p:spTree>
    <p:extLst>
      <p:ext uri="{BB962C8B-B14F-4D97-AF65-F5344CB8AC3E}">
        <p14:creationId xmlns:p14="http://schemas.microsoft.com/office/powerpoint/2010/main" val="251693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Odreži in zaokroži en kot pravokotnika 8">
            <a:extLst>
              <a:ext uri="{FF2B5EF4-FFF2-40B4-BE49-F238E27FC236}">
                <a16:creationId xmlns:a16="http://schemas.microsoft.com/office/drawing/2014/main" id="{87EBE1FB-BCC4-46C8-8168-7C8A58E0F3EB}"/>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 trikotnik 11">
            <a:extLst>
              <a:ext uri="{FF2B5EF4-FFF2-40B4-BE49-F238E27FC236}">
                <a16:creationId xmlns:a16="http://schemas.microsoft.com/office/drawing/2014/main" id="{063E2739-346D-4DE4-9190-D86914B6E86D}"/>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ročno 9">
            <a:extLst>
              <a:ext uri="{FF2B5EF4-FFF2-40B4-BE49-F238E27FC236}">
                <a16:creationId xmlns:a16="http://schemas.microsoft.com/office/drawing/2014/main" id="{4A381757-E1DA-498C-A731-26C4C07D2ED4}"/>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Prostoročno 10">
            <a:extLst>
              <a:ext uri="{FF2B5EF4-FFF2-40B4-BE49-F238E27FC236}">
                <a16:creationId xmlns:a16="http://schemas.microsoft.com/office/drawing/2014/main" id="{850AADA6-1862-44F9-8CB5-498137452E2A}"/>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Naslov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sl-SI"/>
              <a:t>Kliknite, če želite urediti slog naslova matrice</a:t>
            </a:r>
            <a:endParaRPr lang="en-US"/>
          </a:p>
        </p:txBody>
      </p:sp>
      <p:sp>
        <p:nvSpPr>
          <p:cNvPr id="4" name="Ograda besedila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sl-SI"/>
              <a:t>Kliknite, če želite urediti sloge besedila matrice</a:t>
            </a:r>
          </a:p>
        </p:txBody>
      </p:sp>
      <p:sp>
        <p:nvSpPr>
          <p:cNvPr id="3" name="Ograda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sl-SI" noProof="0"/>
              <a:t>Kliknite ikono, če želite dodati sliko</a:t>
            </a:r>
            <a:endParaRPr lang="en-US" noProof="0" dirty="0"/>
          </a:p>
        </p:txBody>
      </p:sp>
      <p:sp>
        <p:nvSpPr>
          <p:cNvPr id="9" name="Ograda datuma 4">
            <a:extLst>
              <a:ext uri="{FF2B5EF4-FFF2-40B4-BE49-F238E27FC236}">
                <a16:creationId xmlns:a16="http://schemas.microsoft.com/office/drawing/2014/main" id="{D6C677CA-1821-4B8D-9D34-5F4B979676A9}"/>
              </a:ext>
            </a:extLst>
          </p:cNvPr>
          <p:cNvSpPr>
            <a:spLocks noGrp="1"/>
          </p:cNvSpPr>
          <p:nvPr>
            <p:ph type="dt" sz="half" idx="10"/>
          </p:nvPr>
        </p:nvSpPr>
        <p:spPr/>
        <p:txBody>
          <a:bodyPr/>
          <a:lstStyle>
            <a:lvl1pPr>
              <a:defRPr/>
            </a:lvl1pPr>
          </a:lstStyle>
          <a:p>
            <a:pPr>
              <a:defRPr/>
            </a:pPr>
            <a:fld id="{5260607A-7CB2-4418-A8E9-0A3B88795FDB}" type="datetimeFigureOut">
              <a:rPr lang="sl-SI"/>
              <a:pPr>
                <a:defRPr/>
              </a:pPr>
              <a:t>30. 05. 2019</a:t>
            </a:fld>
            <a:endParaRPr lang="sl-SI"/>
          </a:p>
        </p:txBody>
      </p:sp>
      <p:sp>
        <p:nvSpPr>
          <p:cNvPr id="10" name="Ograda noge 5">
            <a:extLst>
              <a:ext uri="{FF2B5EF4-FFF2-40B4-BE49-F238E27FC236}">
                <a16:creationId xmlns:a16="http://schemas.microsoft.com/office/drawing/2014/main" id="{D0327D2A-90DD-43BC-9B41-B6DDB45E742A}"/>
              </a:ext>
            </a:extLst>
          </p:cNvPr>
          <p:cNvSpPr>
            <a:spLocks noGrp="1"/>
          </p:cNvSpPr>
          <p:nvPr>
            <p:ph type="ftr" sz="quarter" idx="11"/>
          </p:nvPr>
        </p:nvSpPr>
        <p:spPr/>
        <p:txBody>
          <a:bodyPr/>
          <a:lstStyle>
            <a:lvl1pPr>
              <a:defRPr/>
            </a:lvl1pPr>
          </a:lstStyle>
          <a:p>
            <a:pPr>
              <a:defRPr/>
            </a:pPr>
            <a:endParaRPr lang="sl-SI"/>
          </a:p>
        </p:txBody>
      </p:sp>
      <p:sp>
        <p:nvSpPr>
          <p:cNvPr id="11" name="Ograda številke diapozitiva 6">
            <a:extLst>
              <a:ext uri="{FF2B5EF4-FFF2-40B4-BE49-F238E27FC236}">
                <a16:creationId xmlns:a16="http://schemas.microsoft.com/office/drawing/2014/main" id="{4690A4E7-C892-4CC3-9230-E09A7629EDE0}"/>
              </a:ext>
            </a:extLst>
          </p:cNvPr>
          <p:cNvSpPr>
            <a:spLocks noGrp="1"/>
          </p:cNvSpPr>
          <p:nvPr>
            <p:ph type="sldNum" sz="quarter" idx="12"/>
          </p:nvPr>
        </p:nvSpPr>
        <p:spPr>
          <a:xfrm>
            <a:off x="8077200" y="6356350"/>
            <a:ext cx="609600" cy="365125"/>
          </a:xfrm>
        </p:spPr>
        <p:txBody>
          <a:bodyPr/>
          <a:lstStyle>
            <a:lvl1pPr>
              <a:defRPr/>
            </a:lvl1pPr>
          </a:lstStyle>
          <a:p>
            <a:fld id="{694270EE-751D-48A0-A9A5-79D4135AFE6E}" type="slidenum">
              <a:rPr lang="sl-SI" altLang="sl-SI"/>
              <a:pPr/>
              <a:t>‹#›</a:t>
            </a:fld>
            <a:endParaRPr lang="sl-SI" altLang="sl-SI"/>
          </a:p>
        </p:txBody>
      </p:sp>
    </p:spTree>
    <p:extLst>
      <p:ext uri="{BB962C8B-B14F-4D97-AF65-F5344CB8AC3E}">
        <p14:creationId xmlns:p14="http://schemas.microsoft.com/office/powerpoint/2010/main" val="123100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rostoročno 6">
            <a:extLst>
              <a:ext uri="{FF2B5EF4-FFF2-40B4-BE49-F238E27FC236}">
                <a16:creationId xmlns:a16="http://schemas.microsoft.com/office/drawing/2014/main" id="{BD915103-C11F-45A0-8EAA-CEE24F11BA8F}"/>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Prostoročno 7">
            <a:extLst>
              <a:ext uri="{FF2B5EF4-FFF2-40B4-BE49-F238E27FC236}">
                <a16:creationId xmlns:a16="http://schemas.microsoft.com/office/drawing/2014/main" id="{9D9931CB-FF8E-42BE-8B08-A9FAE5952948}"/>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Ograda naslova 8">
            <a:extLst>
              <a:ext uri="{FF2B5EF4-FFF2-40B4-BE49-F238E27FC236}">
                <a16:creationId xmlns:a16="http://schemas.microsoft.com/office/drawing/2014/main" id="{491CC712-D30A-4CD8-8F13-48BD82F5FBDF}"/>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sl-SI" altLang="sl-SI"/>
              <a:t>Kliknite, če želite urediti slog naslova matrice</a:t>
            </a:r>
            <a:endParaRPr lang="en-US" altLang="sl-SI"/>
          </a:p>
        </p:txBody>
      </p:sp>
      <p:sp>
        <p:nvSpPr>
          <p:cNvPr id="1029" name="Ograda besedila 29">
            <a:extLst>
              <a:ext uri="{FF2B5EF4-FFF2-40B4-BE49-F238E27FC236}">
                <a16:creationId xmlns:a16="http://schemas.microsoft.com/office/drawing/2014/main" id="{A33E6C99-63D4-464A-A527-CA7286BEB9FB}"/>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Ograda datuma 9">
            <a:extLst>
              <a:ext uri="{FF2B5EF4-FFF2-40B4-BE49-F238E27FC236}">
                <a16:creationId xmlns:a16="http://schemas.microsoft.com/office/drawing/2014/main" id="{B75961EF-E09F-4A43-82C3-554962E41421}"/>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3DD540EE-A772-43E8-A5DE-BF83C420CCE0}" type="datetimeFigureOut">
              <a:rPr lang="sl-SI"/>
              <a:pPr>
                <a:defRPr/>
              </a:pPr>
              <a:t>30. 05. 2019</a:t>
            </a:fld>
            <a:endParaRPr lang="sl-SI"/>
          </a:p>
        </p:txBody>
      </p:sp>
      <p:sp>
        <p:nvSpPr>
          <p:cNvPr id="22" name="Ograda noge 21">
            <a:extLst>
              <a:ext uri="{FF2B5EF4-FFF2-40B4-BE49-F238E27FC236}">
                <a16:creationId xmlns:a16="http://schemas.microsoft.com/office/drawing/2014/main" id="{E2F0851C-B914-48C9-8A48-8A0012C08B65}"/>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sl-SI"/>
          </a:p>
        </p:txBody>
      </p:sp>
      <p:sp>
        <p:nvSpPr>
          <p:cNvPr id="18" name="Ograda številke diapozitiva 17">
            <a:extLst>
              <a:ext uri="{FF2B5EF4-FFF2-40B4-BE49-F238E27FC236}">
                <a16:creationId xmlns:a16="http://schemas.microsoft.com/office/drawing/2014/main" id="{1B471238-5CEC-4BA8-8D8C-F764D2C4A293}"/>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1D4577"/>
                </a:solidFill>
                <a:latin typeface="Constantia" panose="02030602050306030303" pitchFamily="18" charset="0"/>
              </a:defRPr>
            </a:lvl1pPr>
          </a:lstStyle>
          <a:p>
            <a:fld id="{AEEBAD47-4297-48AC-A11F-4C35348CB3DF}" type="slidenum">
              <a:rPr lang="sl-SI" altLang="sl-SI"/>
              <a:pPr/>
              <a:t>‹#›</a:t>
            </a:fld>
            <a:endParaRPr lang="sl-SI" altLang="sl-SI"/>
          </a:p>
        </p:txBody>
      </p:sp>
      <p:grpSp>
        <p:nvGrpSpPr>
          <p:cNvPr id="1033" name="Skupina 1">
            <a:extLst>
              <a:ext uri="{FF2B5EF4-FFF2-40B4-BE49-F238E27FC236}">
                <a16:creationId xmlns:a16="http://schemas.microsoft.com/office/drawing/2014/main" id="{60398859-00A2-4DCA-BDA5-3D8D14E116A4}"/>
              </a:ext>
            </a:extLst>
          </p:cNvPr>
          <p:cNvGrpSpPr>
            <a:grpSpLocks/>
          </p:cNvGrpSpPr>
          <p:nvPr/>
        </p:nvGrpSpPr>
        <p:grpSpPr bwMode="auto">
          <a:xfrm>
            <a:off x="-19050" y="203200"/>
            <a:ext cx="9180513" cy="647700"/>
            <a:chOff x="-19045" y="216550"/>
            <a:chExt cx="9180548" cy="649224"/>
          </a:xfrm>
        </p:grpSpPr>
        <p:sp>
          <p:nvSpPr>
            <p:cNvPr id="12" name="Prostoročno 11">
              <a:extLst>
                <a:ext uri="{FF2B5EF4-FFF2-40B4-BE49-F238E27FC236}">
                  <a16:creationId xmlns:a16="http://schemas.microsoft.com/office/drawing/2014/main" id="{EB9975A1-CC65-4D20-9744-1C816E4FCEEA}"/>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Prostoročno 12">
              <a:extLst>
                <a:ext uri="{FF2B5EF4-FFF2-40B4-BE49-F238E27FC236}">
                  <a16:creationId xmlns:a16="http://schemas.microsoft.com/office/drawing/2014/main" id="{6E78A64E-8DE6-413B-9D5B-C3C1F5CAC94F}"/>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947" r:id="rId1"/>
    <p:sldLayoutId id="2147483939" r:id="rId2"/>
    <p:sldLayoutId id="2147483948" r:id="rId3"/>
    <p:sldLayoutId id="2147483940" r:id="rId4"/>
    <p:sldLayoutId id="2147483941" r:id="rId5"/>
    <p:sldLayoutId id="2147483942" r:id="rId6"/>
    <p:sldLayoutId id="2147483943" r:id="rId7"/>
    <p:sldLayoutId id="2147483944" r:id="rId8"/>
    <p:sldLayoutId id="2147483949" r:id="rId9"/>
    <p:sldLayoutId id="2147483945" r:id="rId10"/>
    <p:sldLayoutId id="2147483946"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9BBB5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9BBB5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8064A2"/>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wikipedia.org/wiki/Praprotnice" TargetMode="External"/><Relationship Id="rId2" Type="http://schemas.openxmlformats.org/officeDocument/2006/relationships/hyperlink" Target="http://www.proteus.si/?q=node/54" TargetMode="External"/><Relationship Id="rId1" Type="http://schemas.openxmlformats.org/officeDocument/2006/relationships/slideLayout" Target="../slideLayouts/slideLayout2.xml"/><Relationship Id="rId5" Type="http://schemas.openxmlformats.org/officeDocument/2006/relationships/hyperlink" Target="http://www2.arnes.si/~omislinjamb/projekt1/prapr.htm" TargetMode="External"/><Relationship Id="rId4" Type="http://schemas.openxmlformats.org/officeDocument/2006/relationships/hyperlink" Target="http://www2.arnes.si/~osljbg2s/kd/rastline/praproti.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Slika 4" descr="pictures-TB_attractions-1-2008-JamĹˇek-037_168244.jpg">
            <a:extLst>
              <a:ext uri="{FF2B5EF4-FFF2-40B4-BE49-F238E27FC236}">
                <a16:creationId xmlns:a16="http://schemas.microsoft.com/office/drawing/2014/main" id="{A49DA174-9C3A-490A-B4C7-691984F36B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slov 1">
            <a:extLst>
              <a:ext uri="{FF2B5EF4-FFF2-40B4-BE49-F238E27FC236}">
                <a16:creationId xmlns:a16="http://schemas.microsoft.com/office/drawing/2014/main" id="{4D8539FC-5F76-472D-8A20-41DFA99CBF52}"/>
              </a:ext>
            </a:extLst>
          </p:cNvPr>
          <p:cNvSpPr>
            <a:spLocks noGrp="1"/>
          </p:cNvSpPr>
          <p:nvPr>
            <p:ph type="ctrTitle"/>
          </p:nvPr>
        </p:nvSpPr>
        <p:spPr>
          <a:xfrm rot="20850203">
            <a:off x="92495" y="1158635"/>
            <a:ext cx="7547095" cy="1716528"/>
          </a:xfrm>
        </p:spPr>
        <p:txBody>
          <a:bodyPr/>
          <a:lstStyle/>
          <a:p>
            <a:pPr fontAlgn="auto">
              <a:spcAft>
                <a:spcPts val="0"/>
              </a:spcAft>
              <a:defRPr/>
            </a:pPr>
            <a:r>
              <a:rPr lang="sl-SI" sz="9600" dirty="0">
                <a:solidFill>
                  <a:srgbClr val="FFFF00"/>
                </a:solidFill>
                <a:latin typeface="Bauhaus 93" pitchFamily="82" charset="0"/>
              </a:rPr>
              <a:t>PRAPROTI</a:t>
            </a:r>
          </a:p>
        </p:txBody>
      </p:sp>
      <p:sp>
        <p:nvSpPr>
          <p:cNvPr id="5124" name="Podnaslov 2">
            <a:extLst>
              <a:ext uri="{FF2B5EF4-FFF2-40B4-BE49-F238E27FC236}">
                <a16:creationId xmlns:a16="http://schemas.microsoft.com/office/drawing/2014/main" id="{543DA500-9151-485F-B298-B1D1D212A53F}"/>
              </a:ext>
            </a:extLst>
          </p:cNvPr>
          <p:cNvSpPr>
            <a:spLocks noGrp="1"/>
          </p:cNvSpPr>
          <p:nvPr>
            <p:ph type="subTitle" idx="1"/>
          </p:nvPr>
        </p:nvSpPr>
        <p:spPr>
          <a:xfrm>
            <a:off x="1547813" y="3789363"/>
            <a:ext cx="6400800" cy="1752600"/>
          </a:xfrm>
        </p:spPr>
        <p:txBody>
          <a:bodyPr/>
          <a:lstStyle/>
          <a:p>
            <a:pPr marR="0"/>
            <a:endParaRPr lang="sl-SI" altLang="sl-SI" sz="2000" dirty="0">
              <a:solidFill>
                <a:srgbClr val="FFFF66"/>
              </a:solidFill>
              <a:latin typeface="Copperplate Gothic Bold" panose="020E0705020206020404" pitchFamily="34" charset="0"/>
            </a:endParaRPr>
          </a:p>
          <a:p>
            <a:pPr marR="0"/>
            <a:r>
              <a:rPr lang="sl-SI" altLang="sl-SI" sz="2000" dirty="0">
                <a:solidFill>
                  <a:srgbClr val="FFFF66"/>
                </a:solidFill>
                <a:latin typeface="Copperplate Gothic Bold" panose="020E0705020206020404" pitchFamily="34" charset="0"/>
              </a:rPr>
              <a:t>PREDMET:BIOLOGIJA</a:t>
            </a:r>
          </a:p>
          <a:p>
            <a:pPr marR="0"/>
            <a:endParaRPr lang="sl-SI" altLang="sl-SI" sz="2000" dirty="0">
              <a:solidFill>
                <a:srgbClr val="FFFF66"/>
              </a:solidFill>
              <a:latin typeface="Copperplate Gothic Bold" panose="020E07050202060204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a:extLst>
              <a:ext uri="{FF2B5EF4-FFF2-40B4-BE49-F238E27FC236}">
                <a16:creationId xmlns:a16="http://schemas.microsoft.com/office/drawing/2014/main" id="{29733E60-0460-4719-90CF-EB1C9852BC0C}"/>
              </a:ext>
            </a:extLst>
          </p:cNvPr>
          <p:cNvSpPr>
            <a:spLocks noGrp="1"/>
          </p:cNvSpPr>
          <p:nvPr>
            <p:ph type="title"/>
          </p:nvPr>
        </p:nvSpPr>
        <p:spPr/>
        <p:txBody>
          <a:bodyPr/>
          <a:lstStyle/>
          <a:p>
            <a:r>
              <a:rPr lang="sl-SI" altLang="sl-SI">
                <a:solidFill>
                  <a:srgbClr val="92D050"/>
                </a:solidFill>
                <a:latin typeface="Gill Sans Ultra Bold Condensed" panose="020B0A06020104020203" pitchFamily="34" charset="0"/>
              </a:rPr>
              <a:t>NJIVSKA PRESLICA</a:t>
            </a:r>
          </a:p>
        </p:txBody>
      </p:sp>
      <p:sp>
        <p:nvSpPr>
          <p:cNvPr id="3" name="Ograda vsebine 2">
            <a:extLst>
              <a:ext uri="{FF2B5EF4-FFF2-40B4-BE49-F238E27FC236}">
                <a16:creationId xmlns:a16="http://schemas.microsoft.com/office/drawing/2014/main" id="{CD6FEB20-CB28-4E47-BCE5-01229FE8C565}"/>
              </a:ext>
            </a:extLst>
          </p:cNvPr>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sl-SI" sz="2000" dirty="0">
                <a:latin typeface="Arial Black" pitchFamily="34" charset="0"/>
              </a:rPr>
              <a:t>V marcu ali aprilu sprva poženejo plodna stebla, ta so rjava, </a:t>
            </a:r>
            <a:r>
              <a:rPr lang="sl-SI" sz="2000" dirty="0" err="1">
                <a:latin typeface="Arial Black" pitchFamily="34" charset="0"/>
              </a:rPr>
              <a:t>nerazrasla</a:t>
            </a:r>
            <a:r>
              <a:rPr lang="sl-SI" sz="2000" dirty="0">
                <a:latin typeface="Arial Black" pitchFamily="34" charset="0"/>
              </a:rPr>
              <a:t>, s pokončnimi cimetovo rjavimi trosnimi klasi.</a:t>
            </a:r>
          </a:p>
          <a:p>
            <a:pPr marL="274320" indent="-274320" fontAlgn="auto">
              <a:spcAft>
                <a:spcPts val="0"/>
              </a:spcAft>
              <a:buClr>
                <a:schemeClr val="accent3"/>
              </a:buClr>
              <a:buFont typeface="Wingdings 2"/>
              <a:buChar char=""/>
              <a:defRPr/>
            </a:pPr>
            <a:r>
              <a:rPr lang="sl-SI" sz="2000" dirty="0" err="1">
                <a:latin typeface="Arial Black" pitchFamily="34" charset="0"/>
              </a:rPr>
              <a:t>Trebuščaste</a:t>
            </a:r>
            <a:r>
              <a:rPr lang="sl-SI" sz="2000" dirty="0">
                <a:latin typeface="Arial Black" pitchFamily="34" charset="0"/>
              </a:rPr>
              <a:t> nožnice ( zrasli listi) s 6-12 črnimi zobci.</a:t>
            </a:r>
          </a:p>
          <a:p>
            <a:pPr marL="274320" indent="-274320" fontAlgn="auto">
              <a:spcAft>
                <a:spcPts val="0"/>
              </a:spcAft>
              <a:buClr>
                <a:schemeClr val="accent3"/>
              </a:buClr>
              <a:buFont typeface="Wingdings 2"/>
              <a:buChar char=""/>
              <a:defRPr/>
            </a:pPr>
            <a:r>
              <a:rPr lang="sl-SI" sz="2000" dirty="0">
                <a:latin typeface="Arial Black" pitchFamily="34" charset="0"/>
              </a:rPr>
              <a:t>Po propadu plodnih stebel zrastejo jalova zelena stebla, ta so do 50cm visoka, 6-8 brazdasta, votla, členasta, vsak člen obdaja nožnica s 6-19 zobmi</a:t>
            </a:r>
          </a:p>
          <a:p>
            <a:pPr marL="274320" indent="-274320" fontAlgn="auto">
              <a:spcAft>
                <a:spcPts val="0"/>
              </a:spcAft>
              <a:buClr>
                <a:schemeClr val="accent3"/>
              </a:buClr>
              <a:buFont typeface="Wingdings 2"/>
              <a:buChar char=""/>
              <a:defRPr/>
            </a:pPr>
            <a:r>
              <a:rPr lang="sl-SI" sz="2000" dirty="0">
                <a:latin typeface="Arial Black" pitchFamily="34" charset="0"/>
              </a:rPr>
              <a:t>Stranski poganjki četvero-do </a:t>
            </a:r>
            <a:r>
              <a:rPr lang="sl-SI" sz="2000" dirty="0" err="1">
                <a:latin typeface="Arial Black" pitchFamily="34" charset="0"/>
              </a:rPr>
              <a:t>peterorobi</a:t>
            </a:r>
            <a:r>
              <a:rPr lang="sl-SI" sz="2000" dirty="0">
                <a:latin typeface="Arial Black" pitchFamily="34" charset="0"/>
              </a:rPr>
              <a:t>, nameščeni v vretencih.</a:t>
            </a:r>
          </a:p>
          <a:p>
            <a:pPr marL="274320" indent="-274320" fontAlgn="auto">
              <a:spcAft>
                <a:spcPts val="0"/>
              </a:spcAft>
              <a:buClr>
                <a:schemeClr val="accent3"/>
              </a:buClr>
              <a:buFont typeface="Wingdings 2"/>
              <a:buChar char=""/>
              <a:defRPr/>
            </a:pPr>
            <a:r>
              <a:rPr lang="sl-SI" sz="2000" dirty="0">
                <a:latin typeface="Arial Black" pitchFamily="34" charset="0"/>
              </a:rPr>
              <a:t>Zelo pogosta na poljih, travnikih, ob poteh in železnicah</a:t>
            </a:r>
          </a:p>
          <a:p>
            <a:pPr marL="274320" indent="-274320" fontAlgn="auto">
              <a:spcAft>
                <a:spcPts val="0"/>
              </a:spcAft>
              <a:buClr>
                <a:schemeClr val="accent3"/>
              </a:buClr>
              <a:buFont typeface="Wingdings 2"/>
              <a:buChar char=""/>
              <a:defRPr/>
            </a:pPr>
            <a:r>
              <a:rPr lang="sl-SI" sz="2000" dirty="0">
                <a:latin typeface="Arial Black" pitchFamily="34" charset="0"/>
              </a:rPr>
              <a:t>Včasih so jo zaradi vsebnosti kremenčeve kisline uporabljali za čiščenje pocinkanih posod. Še danes uporabna kot naravno gnojilo in škropivo.</a:t>
            </a:r>
          </a:p>
        </p:txBody>
      </p:sp>
      <p:pic>
        <p:nvPicPr>
          <p:cNvPr id="4" name="Slika 3" descr="normal_003_01_08ac_preslica_njivska_Equisetum_arvense.jpg">
            <a:extLst>
              <a:ext uri="{FF2B5EF4-FFF2-40B4-BE49-F238E27FC236}">
                <a16:creationId xmlns:a16="http://schemas.microsoft.com/office/drawing/2014/main" id="{90079C94-A0AB-4A24-9D48-B03555F0C495}"/>
              </a:ext>
            </a:extLst>
          </p:cNvPr>
          <p:cNvPicPr>
            <a:picLocks noChangeAspect="1"/>
          </p:cNvPicPr>
          <p:nvPr/>
        </p:nvPicPr>
        <p:blipFill>
          <a:blip r:embed="rId2" cstate="print"/>
          <a:stretch>
            <a:fillRect/>
          </a:stretch>
        </p:blipFill>
        <p:spPr>
          <a:xfrm rot="1043967">
            <a:off x="7074882" y="11531"/>
            <a:ext cx="1536434" cy="2045164"/>
          </a:xfrm>
          <a:prstGeom prst="ellipse">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BE5D53F5-71F3-4087-8C22-5295D05CDE6D}"/>
              </a:ext>
            </a:extLst>
          </p:cNvPr>
          <p:cNvSpPr>
            <a:spLocks noGrp="1"/>
          </p:cNvSpPr>
          <p:nvPr>
            <p:ph type="title"/>
          </p:nvPr>
        </p:nvSpPr>
        <p:spPr/>
        <p:txBody>
          <a:bodyPr/>
          <a:lstStyle/>
          <a:p>
            <a:r>
              <a:rPr lang="sl-SI" altLang="sl-SI">
                <a:solidFill>
                  <a:srgbClr val="92D050"/>
                </a:solidFill>
                <a:latin typeface="Gill Sans Ultra Bold Condensed" panose="020B0A06020104020203" pitchFamily="34" charset="0"/>
              </a:rPr>
              <a:t>GOZDNA PRESLICA</a:t>
            </a:r>
          </a:p>
        </p:txBody>
      </p:sp>
      <p:sp>
        <p:nvSpPr>
          <p:cNvPr id="3" name="Ograda vsebine 2">
            <a:extLst>
              <a:ext uri="{FF2B5EF4-FFF2-40B4-BE49-F238E27FC236}">
                <a16:creationId xmlns:a16="http://schemas.microsoft.com/office/drawing/2014/main" id="{03EC79B4-698E-4B5F-BECA-F96A1C1BB127}"/>
              </a:ext>
            </a:extLst>
          </p:cNvPr>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sl-SI" sz="2000" dirty="0">
                <a:latin typeface="Arial Black" pitchFamily="34" charset="0"/>
              </a:rPr>
              <a:t>stebla bledo zelena, do 60cm, votla, s 7-12 nežnimi rebri, </a:t>
            </a:r>
            <a:r>
              <a:rPr lang="sl-SI" sz="2000" dirty="0" err="1">
                <a:latin typeface="Arial Black" pitchFamily="34" charset="0"/>
              </a:rPr>
              <a:t>členstva</a:t>
            </a:r>
            <a:endParaRPr lang="sl-SI" sz="2000" dirty="0">
              <a:latin typeface="Arial Black" pitchFamily="34" charset="0"/>
            </a:endParaRPr>
          </a:p>
          <a:p>
            <a:pPr marL="274320" indent="-274320" fontAlgn="auto">
              <a:spcAft>
                <a:spcPts val="0"/>
              </a:spcAft>
              <a:buClr>
                <a:schemeClr val="accent3"/>
              </a:buClr>
              <a:buFont typeface="Wingdings 2"/>
              <a:buChar char=""/>
              <a:defRPr/>
            </a:pPr>
            <a:r>
              <a:rPr lang="sl-SI" sz="2000" dirty="0">
                <a:latin typeface="Arial Black" pitchFamily="34" charset="0"/>
              </a:rPr>
              <a:t>Vsak člen obdaja zvonasta nožnica iz 3-5jajčastih, zelenih do rdečerjavih, nad sredino zraslih lističev</a:t>
            </a:r>
          </a:p>
          <a:p>
            <a:pPr marL="274320" indent="-274320" fontAlgn="auto">
              <a:spcAft>
                <a:spcPts val="0"/>
              </a:spcAft>
              <a:buClr>
                <a:schemeClr val="accent3"/>
              </a:buClr>
              <a:buFont typeface="Wingdings 2"/>
              <a:buChar char=""/>
              <a:defRPr/>
            </a:pPr>
            <a:r>
              <a:rPr lang="sl-SI" sz="2000" dirty="0">
                <a:latin typeface="Arial Black" pitchFamily="34" charset="0"/>
              </a:rPr>
              <a:t>Stranjski poganjki v vretencu, lokasto previsni, razvejeni, v prerezu s 4-5rebri.</a:t>
            </a:r>
          </a:p>
          <a:p>
            <a:pPr marL="274320" indent="-274320" fontAlgn="auto">
              <a:spcAft>
                <a:spcPts val="0"/>
              </a:spcAft>
              <a:buClr>
                <a:schemeClr val="accent3"/>
              </a:buClr>
              <a:buFont typeface="Wingdings 2"/>
              <a:buChar char=""/>
              <a:defRPr/>
            </a:pPr>
            <a:r>
              <a:rPr lang="sl-SI" sz="2000" dirty="0">
                <a:latin typeface="Arial Black" pitchFamily="34" charset="0"/>
              </a:rPr>
              <a:t>Trosni klasi dozorijo aprila do junija</a:t>
            </a:r>
          </a:p>
        </p:txBody>
      </p:sp>
      <p:pic>
        <p:nvPicPr>
          <p:cNvPr id="4" name="Slika 3" descr="thumb_equisetum_sylvaticum.jpg">
            <a:extLst>
              <a:ext uri="{FF2B5EF4-FFF2-40B4-BE49-F238E27FC236}">
                <a16:creationId xmlns:a16="http://schemas.microsoft.com/office/drawing/2014/main" id="{E2F55BC5-43F9-48A4-8E0E-8328D56846C2}"/>
              </a:ext>
            </a:extLst>
          </p:cNvPr>
          <p:cNvPicPr>
            <a:picLocks noChangeAspect="1"/>
          </p:cNvPicPr>
          <p:nvPr/>
        </p:nvPicPr>
        <p:blipFill>
          <a:blip r:embed="rId2" cstate="print"/>
          <a:stretch>
            <a:fillRect/>
          </a:stretch>
        </p:blipFill>
        <p:spPr>
          <a:xfrm rot="767718">
            <a:off x="5759679" y="3768830"/>
            <a:ext cx="2477501" cy="2655495"/>
          </a:xfrm>
          <a:prstGeom prst="ellipse">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6AB65BA-DA16-49D3-A3E9-E4CC85C920EA}"/>
              </a:ext>
            </a:extLst>
          </p:cNvPr>
          <p:cNvSpPr>
            <a:spLocks noGrp="1"/>
          </p:cNvSpPr>
          <p:nvPr>
            <p:ph type="title"/>
          </p:nvPr>
        </p:nvSpPr>
        <p:spPr/>
        <p:txBody>
          <a:bodyPr>
            <a:normAutofit fontScale="90000"/>
          </a:bodyPr>
          <a:lstStyle/>
          <a:p>
            <a:pPr fontAlgn="auto">
              <a:spcAft>
                <a:spcPts val="0"/>
              </a:spcAft>
              <a:defRPr/>
            </a:pPr>
            <a:r>
              <a:rPr lang="sl-SI" dirty="0">
                <a:solidFill>
                  <a:srgbClr val="92D050"/>
                </a:solidFill>
                <a:latin typeface="Gill Sans Ultra Bold Condensed" pitchFamily="34" charset="0"/>
              </a:rPr>
              <a:t>NAVADNA SLADKA KORENINICA</a:t>
            </a:r>
          </a:p>
        </p:txBody>
      </p:sp>
      <p:sp>
        <p:nvSpPr>
          <p:cNvPr id="3" name="Ograda vsebine 2">
            <a:extLst>
              <a:ext uri="{FF2B5EF4-FFF2-40B4-BE49-F238E27FC236}">
                <a16:creationId xmlns:a16="http://schemas.microsoft.com/office/drawing/2014/main" id="{55892151-4AD8-4925-A645-9446E4CF257C}"/>
              </a:ext>
            </a:extLst>
          </p:cNvPr>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sl-SI" sz="2000" dirty="0">
                <a:latin typeface="Arial Black" pitchFamily="34" charset="0"/>
              </a:rPr>
              <a:t>Listi temno zeleni, do 40cm, enostavni, izraščajo iz plazeče se korenike.</a:t>
            </a:r>
          </a:p>
          <a:p>
            <a:pPr marL="274320" indent="-274320" fontAlgn="auto">
              <a:spcAft>
                <a:spcPts val="0"/>
              </a:spcAft>
              <a:buClr>
                <a:schemeClr val="accent3"/>
              </a:buClr>
              <a:buFont typeface="Wingdings 2"/>
              <a:buChar char=""/>
              <a:defRPr/>
            </a:pPr>
            <a:r>
              <a:rPr lang="sl-SI" sz="2000" dirty="0">
                <a:latin typeface="Arial Black" pitchFamily="34" charset="0"/>
              </a:rPr>
              <a:t>Listni pecelj svetlo zelen, tako dolg kot </a:t>
            </a:r>
            <a:r>
              <a:rPr lang="sl-SI" sz="2000" dirty="0" err="1">
                <a:latin typeface="Arial Black" pitchFamily="34" charset="0"/>
              </a:rPr>
              <a:t>enktrat</a:t>
            </a:r>
            <a:r>
              <a:rPr lang="sl-SI" sz="2000" dirty="0">
                <a:latin typeface="Arial Black" pitchFamily="34" charset="0"/>
              </a:rPr>
              <a:t> pernato deljena listna ploskev.</a:t>
            </a:r>
          </a:p>
          <a:p>
            <a:pPr marL="274320" indent="-274320" fontAlgn="auto">
              <a:spcAft>
                <a:spcPts val="0"/>
              </a:spcAft>
              <a:buClr>
                <a:schemeClr val="accent3"/>
              </a:buClr>
              <a:buFont typeface="Wingdings 2"/>
              <a:buChar char=""/>
              <a:defRPr/>
            </a:pPr>
            <a:r>
              <a:rPr lang="sl-SI" sz="2000" dirty="0">
                <a:latin typeface="Arial Black" pitchFamily="34" charset="0"/>
              </a:rPr>
              <a:t>Segmenti podolgovati, zaobljeni spodnji pogosto zrasli.</a:t>
            </a:r>
          </a:p>
          <a:p>
            <a:pPr marL="274320" indent="-274320" fontAlgn="auto">
              <a:spcAft>
                <a:spcPts val="0"/>
              </a:spcAft>
              <a:buClr>
                <a:schemeClr val="accent3"/>
              </a:buClr>
              <a:buFont typeface="Wingdings 2"/>
              <a:buChar char=""/>
              <a:defRPr/>
            </a:pPr>
            <a:r>
              <a:rPr lang="sl-SI" sz="2000" dirty="0">
                <a:latin typeface="Arial Black" pitchFamily="34" charset="0"/>
              </a:rPr>
              <a:t>Trosni in jalovi listi enaki. Trosišča rumenkasta, okrogla, nameščena v dveh vrstah  na spodnji strani segmentov, skoznje presevajo.</a:t>
            </a:r>
          </a:p>
          <a:p>
            <a:pPr marL="274320" indent="-274320" fontAlgn="auto">
              <a:spcAft>
                <a:spcPts val="0"/>
              </a:spcAft>
              <a:buClr>
                <a:schemeClr val="accent3"/>
              </a:buClr>
              <a:buFont typeface="Wingdings 2"/>
              <a:buChar char=""/>
              <a:defRPr/>
            </a:pPr>
            <a:r>
              <a:rPr lang="sl-SI" sz="2000" dirty="0">
                <a:latin typeface="Arial Black" pitchFamily="34" charset="0"/>
              </a:rPr>
              <a:t>Raste na razpokah </a:t>
            </a:r>
            <a:r>
              <a:rPr lang="sl-SI" sz="2000" dirty="0" err="1">
                <a:latin typeface="Arial Black" pitchFamily="34" charset="0"/>
              </a:rPr>
              <a:t>neapnenčastih</a:t>
            </a:r>
            <a:r>
              <a:rPr lang="sl-SI" sz="2000" dirty="0">
                <a:latin typeface="Arial Black" pitchFamily="34" charset="0"/>
              </a:rPr>
              <a:t> skal, v senci.</a:t>
            </a:r>
          </a:p>
          <a:p>
            <a:pPr marL="274320" indent="-274320" fontAlgn="auto">
              <a:spcAft>
                <a:spcPts val="0"/>
              </a:spcAft>
              <a:buClr>
                <a:schemeClr val="accent3"/>
              </a:buClr>
              <a:buFont typeface="Wingdings 2"/>
              <a:buChar char=""/>
              <a:defRPr/>
            </a:pPr>
            <a:r>
              <a:rPr lang="sl-SI" sz="2000" dirty="0">
                <a:latin typeface="Arial Black" pitchFamily="34" charset="0"/>
              </a:rPr>
              <a:t>Ime ima po sladkem okusu korenike.</a:t>
            </a:r>
          </a:p>
        </p:txBody>
      </p:sp>
      <p:pic>
        <p:nvPicPr>
          <p:cNvPr id="4" name="Slika 3" descr="normal_012_01_01bd_navadna_sladka_koreninica_Polypodium_vulgare_DSC02739.jpg">
            <a:extLst>
              <a:ext uri="{FF2B5EF4-FFF2-40B4-BE49-F238E27FC236}">
                <a16:creationId xmlns:a16="http://schemas.microsoft.com/office/drawing/2014/main" id="{DD929DA0-7767-4483-AF72-712AC940E2E5}"/>
              </a:ext>
            </a:extLst>
          </p:cNvPr>
          <p:cNvPicPr>
            <a:picLocks noChangeAspect="1"/>
          </p:cNvPicPr>
          <p:nvPr/>
        </p:nvPicPr>
        <p:blipFill>
          <a:blip r:embed="rId2" cstate="print"/>
          <a:stretch>
            <a:fillRect/>
          </a:stretch>
        </p:blipFill>
        <p:spPr>
          <a:xfrm>
            <a:off x="5796136" y="4869160"/>
            <a:ext cx="2664296" cy="1988840"/>
          </a:xfrm>
          <a:prstGeom prst="ellipse">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a:extLst>
              <a:ext uri="{FF2B5EF4-FFF2-40B4-BE49-F238E27FC236}">
                <a16:creationId xmlns:a16="http://schemas.microsoft.com/office/drawing/2014/main" id="{77503CC9-2F77-4055-94E4-716C2C7E5674}"/>
              </a:ext>
            </a:extLst>
          </p:cNvPr>
          <p:cNvSpPr>
            <a:spLocks noGrp="1"/>
          </p:cNvSpPr>
          <p:nvPr>
            <p:ph type="title"/>
          </p:nvPr>
        </p:nvSpPr>
        <p:spPr/>
        <p:txBody>
          <a:bodyPr/>
          <a:lstStyle/>
          <a:p>
            <a:r>
              <a:rPr lang="sl-SI" altLang="sl-SI">
                <a:solidFill>
                  <a:srgbClr val="92D050"/>
                </a:solidFill>
                <a:latin typeface="Gill Sans Ultra Bold Condensed" panose="020B0A06020104020203" pitchFamily="34" charset="0"/>
              </a:rPr>
              <a:t>POZIDNI SRŠAJ</a:t>
            </a:r>
          </a:p>
        </p:txBody>
      </p:sp>
      <p:sp>
        <p:nvSpPr>
          <p:cNvPr id="3" name="Ograda vsebine 2">
            <a:extLst>
              <a:ext uri="{FF2B5EF4-FFF2-40B4-BE49-F238E27FC236}">
                <a16:creationId xmlns:a16="http://schemas.microsoft.com/office/drawing/2014/main" id="{07B9C997-45D8-48D2-B9E9-0F37EC17BB2C}"/>
              </a:ext>
            </a:extLst>
          </p:cNvPr>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sl-SI" sz="2000" dirty="0">
                <a:latin typeface="Arial Black" pitchFamily="34" charset="0"/>
              </a:rPr>
              <a:t>Listi sivo zeleni, do 30cm, čvrst, vednozeleni, v pritlični rozeti, poganjajo iz zbite korenike.</a:t>
            </a:r>
          </a:p>
          <a:p>
            <a:pPr marL="274320" indent="-274320" fontAlgn="auto">
              <a:spcAft>
                <a:spcPts val="0"/>
              </a:spcAft>
              <a:buClr>
                <a:schemeClr val="accent3"/>
              </a:buClr>
              <a:buFont typeface="Wingdings 2"/>
              <a:buChar char=""/>
              <a:defRPr/>
            </a:pPr>
            <a:r>
              <a:rPr lang="sl-SI" sz="2000" dirty="0">
                <a:latin typeface="Arial Black" pitchFamily="34" charset="0"/>
              </a:rPr>
              <a:t>Listni pecelj sivo zelen, vsaj tako dolgo kot trikotna do rombasta, 2-3x pernato deljena listna ploskev.</a:t>
            </a:r>
          </a:p>
          <a:p>
            <a:pPr marL="274320" indent="-274320" fontAlgn="auto">
              <a:spcAft>
                <a:spcPts val="0"/>
              </a:spcAft>
              <a:buClr>
                <a:schemeClr val="accent3"/>
              </a:buClr>
              <a:buFont typeface="Wingdings 2"/>
              <a:buChar char=""/>
              <a:defRPr/>
            </a:pPr>
            <a:r>
              <a:rPr lang="sl-SI" sz="2000" dirty="0">
                <a:latin typeface="Arial Black" pitchFamily="34" charset="0"/>
              </a:rPr>
              <a:t>Trosišča podolgovata vzdolž žil na spodnji </a:t>
            </a:r>
            <a:r>
              <a:rPr lang="sl-SI" sz="2000" dirty="0" err="1">
                <a:latin typeface="Arial Black" pitchFamily="34" charset="0"/>
              </a:rPr>
              <a:t>starni</a:t>
            </a:r>
            <a:r>
              <a:rPr lang="sl-SI" sz="2000" dirty="0">
                <a:latin typeface="Arial Black" pitchFamily="34" charset="0"/>
              </a:rPr>
              <a:t> listov.</a:t>
            </a:r>
          </a:p>
          <a:p>
            <a:pPr marL="274320" indent="-274320" fontAlgn="auto">
              <a:spcAft>
                <a:spcPts val="0"/>
              </a:spcAft>
              <a:buClr>
                <a:schemeClr val="accent3"/>
              </a:buClr>
              <a:buFont typeface="Wingdings 2"/>
              <a:buChar char=""/>
              <a:defRPr/>
            </a:pPr>
            <a:r>
              <a:rPr lang="sl-SI" sz="2000" dirty="0">
                <a:latin typeface="Arial Black" pitchFamily="34" charset="0"/>
              </a:rPr>
              <a:t>Sončni </a:t>
            </a:r>
            <a:r>
              <a:rPr lang="sl-SI" sz="2000" dirty="0" err="1">
                <a:latin typeface="Arial Black" pitchFamily="34" charset="0"/>
              </a:rPr>
              <a:t>zidoviin</a:t>
            </a:r>
            <a:r>
              <a:rPr lang="sl-SI" sz="2000" dirty="0">
                <a:latin typeface="Arial Black" pitchFamily="34" charset="0"/>
              </a:rPr>
              <a:t> apnenčaste skale tam je zelo pogost</a:t>
            </a:r>
          </a:p>
          <a:p>
            <a:pPr marL="274320" indent="-274320" fontAlgn="auto">
              <a:spcAft>
                <a:spcPts val="0"/>
              </a:spcAft>
              <a:buClr>
                <a:schemeClr val="accent3"/>
              </a:buClr>
              <a:buFont typeface="Wingdings 2"/>
              <a:buChar char=""/>
              <a:defRPr/>
            </a:pPr>
            <a:r>
              <a:rPr lang="sl-SI" sz="2000" dirty="0">
                <a:latin typeface="Arial Black" pitchFamily="34" charset="0"/>
              </a:rPr>
              <a:t>Morfološko raznolika vrsta. Strokovno ime ima po obliki listnih segmentov in rastišču.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a:extLst>
              <a:ext uri="{FF2B5EF4-FFF2-40B4-BE49-F238E27FC236}">
                <a16:creationId xmlns:a16="http://schemas.microsoft.com/office/drawing/2014/main" id="{B0E9E49A-5DF5-4D7A-B54D-5224D58FE49E}"/>
              </a:ext>
            </a:extLst>
          </p:cNvPr>
          <p:cNvSpPr>
            <a:spLocks noGrp="1"/>
          </p:cNvSpPr>
          <p:nvPr>
            <p:ph type="title"/>
          </p:nvPr>
        </p:nvSpPr>
        <p:spPr/>
        <p:txBody>
          <a:bodyPr/>
          <a:lstStyle/>
          <a:p>
            <a:r>
              <a:rPr lang="sl-SI" altLang="sl-SI">
                <a:solidFill>
                  <a:srgbClr val="92D050"/>
                </a:solidFill>
                <a:latin typeface="Gill Sans Ultra Bold Condensed" panose="020B0A06020104020203" pitchFamily="34" charset="0"/>
              </a:rPr>
              <a:t>RJAVI SRŠAJ</a:t>
            </a:r>
          </a:p>
        </p:txBody>
      </p:sp>
      <p:sp>
        <p:nvSpPr>
          <p:cNvPr id="3" name="Ograda vsebine 2">
            <a:extLst>
              <a:ext uri="{FF2B5EF4-FFF2-40B4-BE49-F238E27FC236}">
                <a16:creationId xmlns:a16="http://schemas.microsoft.com/office/drawing/2014/main" id="{B6D48FF4-6978-4045-9CAA-5F92E6379268}"/>
              </a:ext>
            </a:extLst>
          </p:cNvPr>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sl-SI" sz="2000" dirty="0">
                <a:latin typeface="Arial Black" pitchFamily="34" charset="0"/>
              </a:rPr>
              <a:t>Listi rumeno-do sivozeleni, do 30cm, v pritlični rozeti, zimzeleni</a:t>
            </a:r>
          </a:p>
          <a:p>
            <a:pPr marL="274320" indent="-274320" fontAlgn="auto">
              <a:spcAft>
                <a:spcPts val="0"/>
              </a:spcAft>
              <a:buClr>
                <a:schemeClr val="accent3"/>
              </a:buClr>
              <a:buFont typeface="Wingdings 2"/>
              <a:buChar char=""/>
              <a:defRPr/>
            </a:pPr>
            <a:r>
              <a:rPr lang="sl-SI" sz="2000" dirty="0">
                <a:latin typeface="Arial Black" pitchFamily="34" charset="0"/>
              </a:rPr>
              <a:t>Kratek listni pecelj in osrednje listno rebro </a:t>
            </a:r>
            <a:r>
              <a:rPr lang="sl-SI" sz="2000" dirty="0" err="1">
                <a:latin typeface="Arial Black" pitchFamily="34" charset="0"/>
              </a:rPr>
              <a:t>rjavočrna</a:t>
            </a:r>
            <a:r>
              <a:rPr lang="sl-SI" sz="2000" dirty="0">
                <a:latin typeface="Arial Black" pitchFamily="34" charset="0"/>
              </a:rPr>
              <a:t>, bleščeča</a:t>
            </a:r>
          </a:p>
          <a:p>
            <a:pPr marL="274320" indent="-274320" fontAlgn="auto">
              <a:spcAft>
                <a:spcPts val="0"/>
              </a:spcAft>
              <a:buClr>
                <a:schemeClr val="accent3"/>
              </a:buClr>
              <a:buFont typeface="Wingdings 2"/>
              <a:buChar char=""/>
              <a:defRPr/>
            </a:pPr>
            <a:r>
              <a:rPr lang="sl-SI" sz="2000" dirty="0">
                <a:latin typeface="Arial Black" pitchFamily="34" charset="0"/>
              </a:rPr>
              <a:t>Listna ploskev enkrat pernato deljena, segmenti nasprotni, </a:t>
            </a:r>
            <a:r>
              <a:rPr lang="sl-SI" sz="2000" dirty="0" err="1">
                <a:latin typeface="Arial Black" pitchFamily="34" charset="0"/>
              </a:rPr>
              <a:t>kratkopeclajti</a:t>
            </a:r>
            <a:r>
              <a:rPr lang="sl-SI" sz="2000" dirty="0">
                <a:latin typeface="Arial Black" pitchFamily="34" charset="0"/>
              </a:rPr>
              <a:t>, podolgovato ovalni.</a:t>
            </a:r>
          </a:p>
          <a:p>
            <a:pPr marL="274320" indent="-274320" fontAlgn="auto">
              <a:spcAft>
                <a:spcPts val="0"/>
              </a:spcAft>
              <a:buClr>
                <a:schemeClr val="accent3"/>
              </a:buClr>
              <a:buFont typeface="Wingdings 2"/>
              <a:buChar char=""/>
              <a:defRPr/>
            </a:pPr>
            <a:r>
              <a:rPr lang="sl-SI" sz="2000" dirty="0">
                <a:latin typeface="Arial Black" pitchFamily="34" charset="0"/>
              </a:rPr>
              <a:t>Jalovi in trosni listi enaki</a:t>
            </a:r>
          </a:p>
          <a:p>
            <a:pPr marL="274320" indent="-274320" fontAlgn="auto">
              <a:spcAft>
                <a:spcPts val="0"/>
              </a:spcAft>
              <a:buClr>
                <a:schemeClr val="accent3"/>
              </a:buClr>
              <a:buFont typeface="Wingdings 2"/>
              <a:buChar char=""/>
              <a:defRPr/>
            </a:pPr>
            <a:r>
              <a:rPr lang="sl-SI" sz="2000" dirty="0">
                <a:latin typeface="Arial Black" pitchFamily="34" charset="0"/>
              </a:rPr>
              <a:t>Podolgovata trosišča na spodnji strani segmentov ob žilah.</a:t>
            </a:r>
          </a:p>
          <a:p>
            <a:pPr marL="274320" indent="-274320" fontAlgn="auto">
              <a:spcAft>
                <a:spcPts val="0"/>
              </a:spcAft>
              <a:buClr>
                <a:schemeClr val="accent3"/>
              </a:buClr>
              <a:buFont typeface="Wingdings 2"/>
              <a:buChar char=""/>
              <a:defRPr/>
            </a:pPr>
            <a:r>
              <a:rPr lang="sl-SI" sz="2000" dirty="0">
                <a:latin typeface="Arial Black" pitchFamily="34" charset="0"/>
              </a:rPr>
              <a:t>Suhi zidovi in skale.</a:t>
            </a:r>
          </a:p>
          <a:p>
            <a:pPr marL="274320" indent="-274320" fontAlgn="auto">
              <a:spcAft>
                <a:spcPts val="0"/>
              </a:spcAft>
              <a:buClr>
                <a:schemeClr val="accent3"/>
              </a:buClr>
              <a:buFont typeface="Wingdings 2"/>
              <a:buChar char=""/>
              <a:defRPr/>
            </a:pPr>
            <a:r>
              <a:rPr lang="sl-SI" sz="2000" dirty="0">
                <a:latin typeface="Arial Black" pitchFamily="34" charset="0"/>
              </a:rPr>
              <a:t>Ko listni </a:t>
            </a:r>
            <a:r>
              <a:rPr lang="sl-SI" sz="2000" dirty="0" err="1">
                <a:latin typeface="Arial Black" pitchFamily="34" charset="0"/>
              </a:rPr>
              <a:t>sigmenti</a:t>
            </a:r>
            <a:r>
              <a:rPr lang="sl-SI" sz="2000" dirty="0">
                <a:latin typeface="Arial Black" pitchFamily="34" charset="0"/>
              </a:rPr>
              <a:t> odpadejo, ostanejo poleg </a:t>
            </a:r>
            <a:r>
              <a:rPr lang="sl-SI" sz="2000" dirty="0" err="1">
                <a:latin typeface="Arial Black" pitchFamily="34" charset="0"/>
              </a:rPr>
              <a:t>olistnih</a:t>
            </a:r>
            <a:r>
              <a:rPr lang="sl-SI" sz="2000" dirty="0">
                <a:latin typeface="Arial Black" pitchFamily="34" charset="0"/>
              </a:rPr>
              <a:t> ploskev togi peclji, ki spominjajo na nasršene lase!!</a:t>
            </a:r>
          </a:p>
        </p:txBody>
      </p:sp>
      <p:pic>
        <p:nvPicPr>
          <p:cNvPr id="4" name="Slika 3" descr="Asplenium_trichomanes-rjavi_srsaj.JPG">
            <a:extLst>
              <a:ext uri="{FF2B5EF4-FFF2-40B4-BE49-F238E27FC236}">
                <a16:creationId xmlns:a16="http://schemas.microsoft.com/office/drawing/2014/main" id="{5F39AEFB-C94A-43F3-8F2D-4E330EEB19CD}"/>
              </a:ext>
            </a:extLst>
          </p:cNvPr>
          <p:cNvPicPr>
            <a:picLocks noChangeAspect="1"/>
          </p:cNvPicPr>
          <p:nvPr/>
        </p:nvPicPr>
        <p:blipFill>
          <a:blip r:embed="rId2" cstate="print"/>
          <a:stretch>
            <a:fillRect/>
          </a:stretch>
        </p:blipFill>
        <p:spPr>
          <a:xfrm rot="361289">
            <a:off x="6003501" y="127906"/>
            <a:ext cx="2730410" cy="1869414"/>
          </a:xfrm>
          <a:prstGeom prst="ellipse">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a:extLst>
              <a:ext uri="{FF2B5EF4-FFF2-40B4-BE49-F238E27FC236}">
                <a16:creationId xmlns:a16="http://schemas.microsoft.com/office/drawing/2014/main" id="{8EE0C257-B303-40C0-9BBC-471FCD35896F}"/>
              </a:ext>
            </a:extLst>
          </p:cNvPr>
          <p:cNvSpPr>
            <a:spLocks noGrp="1"/>
          </p:cNvSpPr>
          <p:nvPr>
            <p:ph type="title"/>
          </p:nvPr>
        </p:nvSpPr>
        <p:spPr/>
        <p:txBody>
          <a:bodyPr/>
          <a:lstStyle/>
          <a:p>
            <a:r>
              <a:rPr lang="sl-SI" altLang="sl-SI">
                <a:solidFill>
                  <a:srgbClr val="92D050"/>
                </a:solidFill>
                <a:latin typeface="Gill Sans Ultra Bold Condensed" panose="020B0A06020104020203" pitchFamily="34" charset="0"/>
              </a:rPr>
              <a:t>BUKOVČICA</a:t>
            </a:r>
          </a:p>
        </p:txBody>
      </p:sp>
      <p:sp>
        <p:nvSpPr>
          <p:cNvPr id="3" name="Ograda vsebine 2">
            <a:extLst>
              <a:ext uri="{FF2B5EF4-FFF2-40B4-BE49-F238E27FC236}">
                <a16:creationId xmlns:a16="http://schemas.microsoft.com/office/drawing/2014/main" id="{F5289152-CB29-49A5-B47F-CD4A4287E348}"/>
              </a:ext>
            </a:extLst>
          </p:cNvPr>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sl-SI" sz="2000" dirty="0">
                <a:latin typeface="Arial Black" pitchFamily="34" charset="0"/>
              </a:rPr>
              <a:t>listi svetlozeleni, do 50cm, mehkodlakavi, izraščajo posamično iz plazeče se korenike, ne prezimijo.</a:t>
            </a:r>
          </a:p>
          <a:p>
            <a:pPr marL="274320" indent="-274320" fontAlgn="auto">
              <a:spcAft>
                <a:spcPts val="0"/>
              </a:spcAft>
              <a:buClr>
                <a:schemeClr val="accent3"/>
              </a:buClr>
              <a:buFont typeface="Wingdings 2"/>
              <a:buChar char=""/>
              <a:defRPr/>
            </a:pPr>
            <a:r>
              <a:rPr lang="sl-SI" sz="2000" dirty="0">
                <a:latin typeface="Arial Black" pitchFamily="34" charset="0"/>
              </a:rPr>
              <a:t>Listna ploskev trikotna, dvakrat pernato deljena.</a:t>
            </a:r>
          </a:p>
          <a:p>
            <a:pPr marL="274320" indent="-274320" fontAlgn="auto">
              <a:spcAft>
                <a:spcPts val="0"/>
              </a:spcAft>
              <a:buClr>
                <a:schemeClr val="accent3"/>
              </a:buClr>
              <a:buFont typeface="Wingdings 2"/>
              <a:buChar char=""/>
              <a:defRPr/>
            </a:pPr>
            <a:r>
              <a:rPr lang="sl-SI" sz="2000" dirty="0">
                <a:latin typeface="Arial Black" pitchFamily="34" charset="0"/>
              </a:rPr>
              <a:t>Trosni in jalovi listi enaki. Trosišča drobna, okrogla, nameščena ob robu spodnje strani segmentov</a:t>
            </a:r>
          </a:p>
          <a:p>
            <a:pPr marL="274320" indent="-274320" fontAlgn="auto">
              <a:spcAft>
                <a:spcPts val="0"/>
              </a:spcAft>
              <a:buClr>
                <a:schemeClr val="accent3"/>
              </a:buClr>
              <a:buFont typeface="Wingdings 2"/>
              <a:buChar char=""/>
              <a:defRPr/>
            </a:pPr>
            <a:r>
              <a:rPr lang="sl-SI" sz="2000" dirty="0">
                <a:latin typeface="Arial Black" pitchFamily="34" charset="0"/>
              </a:rPr>
              <a:t>Značilna za bukove gozdove, tla morajo biti vlažna z hranilnimi in bogatimi gozdnimi tlemi.</a:t>
            </a:r>
          </a:p>
          <a:p>
            <a:pPr marL="274320" indent="-274320" fontAlgn="auto">
              <a:spcAft>
                <a:spcPts val="0"/>
              </a:spcAft>
              <a:buClr>
                <a:schemeClr val="accent3"/>
              </a:buClr>
              <a:buFont typeface="Wingdings 2"/>
              <a:buChar char=""/>
              <a:defRPr/>
            </a:pPr>
            <a:r>
              <a:rPr lang="sl-SI" sz="2000" dirty="0">
                <a:latin typeface="Arial Black" pitchFamily="34" charset="0"/>
              </a:rPr>
              <a:t>Spodnji par listnih segmentov se v senci upogne navzdol, na soncu postavi pokonci.</a:t>
            </a:r>
          </a:p>
        </p:txBody>
      </p:sp>
      <p:pic>
        <p:nvPicPr>
          <p:cNvPr id="4" name="Slika 3" descr="polypodium1.jpg">
            <a:extLst>
              <a:ext uri="{FF2B5EF4-FFF2-40B4-BE49-F238E27FC236}">
                <a16:creationId xmlns:a16="http://schemas.microsoft.com/office/drawing/2014/main" id="{377A3B8C-A5B4-46F6-8C78-A0E52773894F}"/>
              </a:ext>
            </a:extLst>
          </p:cNvPr>
          <p:cNvPicPr>
            <a:picLocks noChangeAspect="1"/>
          </p:cNvPicPr>
          <p:nvPr/>
        </p:nvPicPr>
        <p:blipFill>
          <a:blip r:embed="rId2" cstate="print"/>
          <a:stretch>
            <a:fillRect/>
          </a:stretch>
        </p:blipFill>
        <p:spPr>
          <a:xfrm>
            <a:off x="7092280" y="4437112"/>
            <a:ext cx="1872208" cy="2496277"/>
          </a:xfrm>
          <a:prstGeom prst="ellipse">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a:extLst>
              <a:ext uri="{FF2B5EF4-FFF2-40B4-BE49-F238E27FC236}">
                <a16:creationId xmlns:a16="http://schemas.microsoft.com/office/drawing/2014/main" id="{27FB0BA8-9006-4B2D-AB8C-E4D4429C5FB1}"/>
              </a:ext>
            </a:extLst>
          </p:cNvPr>
          <p:cNvSpPr>
            <a:spLocks noGrp="1"/>
          </p:cNvSpPr>
          <p:nvPr>
            <p:ph type="title"/>
          </p:nvPr>
        </p:nvSpPr>
        <p:spPr/>
        <p:txBody>
          <a:bodyPr/>
          <a:lstStyle/>
          <a:p>
            <a:r>
              <a:rPr lang="sl-SI" altLang="sl-SI">
                <a:solidFill>
                  <a:srgbClr val="92D050"/>
                </a:solidFill>
                <a:latin typeface="Gill Sans Ultra Bold Condensed" panose="020B0A06020104020203" pitchFamily="34" charset="0"/>
              </a:rPr>
              <a:t> ZANIMIVOSTI:</a:t>
            </a:r>
          </a:p>
        </p:txBody>
      </p:sp>
      <p:sp>
        <p:nvSpPr>
          <p:cNvPr id="3" name="Ograda vsebine 2">
            <a:extLst>
              <a:ext uri="{FF2B5EF4-FFF2-40B4-BE49-F238E27FC236}">
                <a16:creationId xmlns:a16="http://schemas.microsoft.com/office/drawing/2014/main" id="{D5C3B0AC-F3CA-48C4-8CF3-C7E5D2937785}"/>
              </a:ext>
            </a:extLst>
          </p:cNvPr>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sl-SI" sz="2000" dirty="0">
                <a:latin typeface="Arial Black" pitchFamily="34" charset="0"/>
              </a:rPr>
              <a:t> Kačji jezik je predstavnik starinskih praproti. Ima samo en list.</a:t>
            </a:r>
          </a:p>
          <a:p>
            <a:pPr marL="274320" indent="-274320" fontAlgn="auto">
              <a:spcAft>
                <a:spcPts val="0"/>
              </a:spcAft>
              <a:buClr>
                <a:schemeClr val="accent3"/>
              </a:buClr>
              <a:buFont typeface="Wingdings 2"/>
              <a:buChar char=""/>
              <a:defRPr/>
            </a:pPr>
            <a:r>
              <a:rPr lang="sl-SI" sz="2000" dirty="0">
                <a:latin typeface="Arial Black" pitchFamily="34" charset="0"/>
              </a:rPr>
              <a:t>Poznamo pa tudi vodne praproti. Ena izmed njih je Plavček, ki uspeva le v mrtvih rokavih Mure. Plavček ima koreniki podobno steblo in plavajoče liste.</a:t>
            </a:r>
          </a:p>
          <a:p>
            <a:pPr marL="274320" indent="-274320" fontAlgn="auto">
              <a:spcAft>
                <a:spcPts val="0"/>
              </a:spcAft>
              <a:buClr>
                <a:schemeClr val="accent3"/>
              </a:buClr>
              <a:buFont typeface="Wingdings 2"/>
              <a:buChar char=""/>
              <a:defRPr/>
            </a:pPr>
            <a:r>
              <a:rPr lang="sl-SI" sz="2000" dirty="0">
                <a:latin typeface="Arial Black" pitchFamily="34" charset="0"/>
              </a:rPr>
              <a:t>Velik del bitumenskega premoga, ki ga ljudje kopljejo v rudnikih, izvira iz odmrlih drevesnih praproti, </a:t>
            </a:r>
            <a:r>
              <a:rPr lang="sl-SI" sz="2000" dirty="0" err="1">
                <a:latin typeface="Arial Black" pitchFamily="34" charset="0"/>
              </a:rPr>
              <a:t>lisičjačnic</a:t>
            </a:r>
            <a:r>
              <a:rPr lang="sl-SI" sz="2000" dirty="0">
                <a:latin typeface="Arial Black" pitchFamily="34" charset="0"/>
              </a:rPr>
              <a:t> in presličnic, ki so živele pred milijoni let.</a:t>
            </a:r>
          </a:p>
        </p:txBody>
      </p:sp>
      <p:pic>
        <p:nvPicPr>
          <p:cNvPr id="4" name="Slika 3" descr="slika_premog_lese_2.jpg">
            <a:extLst>
              <a:ext uri="{FF2B5EF4-FFF2-40B4-BE49-F238E27FC236}">
                <a16:creationId xmlns:a16="http://schemas.microsoft.com/office/drawing/2014/main" id="{47E5F906-AE36-49B9-A90C-B191BA896487}"/>
              </a:ext>
            </a:extLst>
          </p:cNvPr>
          <p:cNvPicPr>
            <a:picLocks noChangeAspect="1"/>
          </p:cNvPicPr>
          <p:nvPr/>
        </p:nvPicPr>
        <p:blipFill>
          <a:blip r:embed="rId2" cstate="print"/>
          <a:stretch>
            <a:fillRect/>
          </a:stretch>
        </p:blipFill>
        <p:spPr>
          <a:xfrm>
            <a:off x="5253621" y="4509120"/>
            <a:ext cx="2682217" cy="1944216"/>
          </a:xfrm>
          <a:prstGeom prst="ellipse">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a:extLst>
              <a:ext uri="{FF2B5EF4-FFF2-40B4-BE49-F238E27FC236}">
                <a16:creationId xmlns:a16="http://schemas.microsoft.com/office/drawing/2014/main" id="{4F8BBB3F-C746-4223-996E-1B3F3A33770B}"/>
              </a:ext>
            </a:extLst>
          </p:cNvPr>
          <p:cNvSpPr>
            <a:spLocks noGrp="1"/>
          </p:cNvSpPr>
          <p:nvPr>
            <p:ph type="title"/>
          </p:nvPr>
        </p:nvSpPr>
        <p:spPr/>
        <p:txBody>
          <a:bodyPr/>
          <a:lstStyle/>
          <a:p>
            <a:endParaRPr lang="sl-SI" altLang="sl-SI"/>
          </a:p>
        </p:txBody>
      </p:sp>
      <p:pic>
        <p:nvPicPr>
          <p:cNvPr id="21507" name="Ograda vsebine 5" descr="normal_kacji_jezik_2DSC00485.jpg">
            <a:extLst>
              <a:ext uri="{FF2B5EF4-FFF2-40B4-BE49-F238E27FC236}">
                <a16:creationId xmlns:a16="http://schemas.microsoft.com/office/drawing/2014/main" id="{61DBF0AA-AFB5-4643-9894-D419D15073B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68413"/>
            <a:ext cx="3995738" cy="5589587"/>
          </a:xfrm>
        </p:spPr>
      </p:pic>
      <p:pic>
        <p:nvPicPr>
          <p:cNvPr id="21508" name="Slika 6" descr="images.jpg">
            <a:extLst>
              <a:ext uri="{FF2B5EF4-FFF2-40B4-BE49-F238E27FC236}">
                <a16:creationId xmlns:a16="http://schemas.microsoft.com/office/drawing/2014/main" id="{5833E6A8-2594-46F2-8C25-EFC883E009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268413"/>
            <a:ext cx="5148262"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a:extLst>
              <a:ext uri="{FF2B5EF4-FFF2-40B4-BE49-F238E27FC236}">
                <a16:creationId xmlns:a16="http://schemas.microsoft.com/office/drawing/2014/main" id="{294EA6E6-0FE3-432C-839F-9086CA5D5972}"/>
              </a:ext>
            </a:extLst>
          </p:cNvPr>
          <p:cNvSpPr>
            <a:spLocks noGrp="1"/>
          </p:cNvSpPr>
          <p:nvPr>
            <p:ph type="title"/>
          </p:nvPr>
        </p:nvSpPr>
        <p:spPr/>
        <p:txBody>
          <a:bodyPr/>
          <a:lstStyle/>
          <a:p>
            <a:r>
              <a:rPr lang="sl-SI" altLang="sl-SI"/>
              <a:t> </a:t>
            </a:r>
            <a:r>
              <a:rPr lang="sl-SI" altLang="sl-SI">
                <a:solidFill>
                  <a:srgbClr val="92D050"/>
                </a:solidFill>
                <a:latin typeface="Gill Sans Ultra Bold Condensed" panose="020B0A06020104020203" pitchFamily="34" charset="0"/>
              </a:rPr>
              <a:t>POVZETEK:</a:t>
            </a:r>
            <a:endParaRPr lang="sl-SI" altLang="sl-SI"/>
          </a:p>
        </p:txBody>
      </p:sp>
      <p:sp>
        <p:nvSpPr>
          <p:cNvPr id="3" name="Ograda vsebine 2">
            <a:extLst>
              <a:ext uri="{FF2B5EF4-FFF2-40B4-BE49-F238E27FC236}">
                <a16:creationId xmlns:a16="http://schemas.microsoft.com/office/drawing/2014/main" id="{B637A643-3C2C-4809-AF01-5F85C1EFADF6}"/>
              </a:ext>
            </a:extLst>
          </p:cNvPr>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sl-SI" sz="2000" dirty="0">
                <a:latin typeface="Arial Black" pitchFamily="34" charset="0"/>
              </a:rPr>
              <a:t>Praprotnice uvrščamo med brstnice. Brstnice so rastline, ki imajo že prava tkiva ter rastlinske organe. Cvet pri praprotnicah še ni razvit. Imajo pa dobra razvita prevajalna tkiva, odebeljena celična stena pa je rastline učvrstila ter jim omogočila rast v višino. Praprotnice so pred izsušitvijo zavarovane s pravimi zaščitnimi tkivi. Iz povrhnjice izločajo voskast premaz, ki jih varuje pred izhlapevanjem in sončnimi žarki. Za prenos spolnih celic je še vedno potrebna voda.</a:t>
            </a:r>
          </a:p>
          <a:p>
            <a:pPr marL="274320" indent="-274320" fontAlgn="auto">
              <a:spcAft>
                <a:spcPts val="0"/>
              </a:spcAft>
              <a:buClr>
                <a:schemeClr val="accent3"/>
              </a:buClr>
              <a:buFont typeface="Wingdings 2"/>
              <a:buChar char=""/>
              <a:defRPr/>
            </a:pPr>
            <a:r>
              <a:rPr lang="sl-SI" sz="2000" dirty="0">
                <a:latin typeface="Arial Black" pitchFamily="34" charset="0"/>
              </a:rPr>
              <a:t>Delimo jih v 6 skupin-vrst.</a:t>
            </a:r>
          </a:p>
          <a:p>
            <a:pPr marL="274320" indent="-274320" fontAlgn="auto">
              <a:spcAft>
                <a:spcPts val="0"/>
              </a:spcAft>
              <a:buClr>
                <a:schemeClr val="accent3"/>
              </a:buClr>
              <a:buFont typeface="Wingdings 2"/>
              <a:buChar char=""/>
              <a:defRPr/>
            </a:pPr>
            <a:r>
              <a:rPr lang="sl-SI" sz="2000" dirty="0">
                <a:latin typeface="Arial Black" pitchFamily="34" charset="0"/>
              </a:rPr>
              <a:t>Poznamo okoli 20 000 vrst praproti…</a:t>
            </a:r>
          </a:p>
          <a:p>
            <a:pPr marL="274320" indent="-274320" fontAlgn="auto">
              <a:spcAft>
                <a:spcPts val="0"/>
              </a:spcAft>
              <a:buClr>
                <a:schemeClr val="accent3"/>
              </a:buClr>
              <a:buFont typeface="Wingdings 2"/>
              <a:buChar char=""/>
              <a:defRPr/>
            </a:pPr>
            <a:r>
              <a:rPr lang="sl-SI" sz="2000" dirty="0">
                <a:latin typeface="Arial Black" pitchFamily="34" charset="0"/>
              </a:rPr>
              <a:t>Nekaj praproti: orlova praprot, rjavi sršaj, orjaški lisičjak, vodna praprot…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slov 1">
            <a:extLst>
              <a:ext uri="{FF2B5EF4-FFF2-40B4-BE49-F238E27FC236}">
                <a16:creationId xmlns:a16="http://schemas.microsoft.com/office/drawing/2014/main" id="{2E25A710-2AC2-4DDE-A445-7D535224570C}"/>
              </a:ext>
            </a:extLst>
          </p:cNvPr>
          <p:cNvSpPr>
            <a:spLocks noGrp="1"/>
          </p:cNvSpPr>
          <p:nvPr>
            <p:ph type="title"/>
          </p:nvPr>
        </p:nvSpPr>
        <p:spPr/>
        <p:txBody>
          <a:bodyPr/>
          <a:lstStyle/>
          <a:p>
            <a:r>
              <a:rPr lang="sl-SI" altLang="sl-SI"/>
              <a:t> </a:t>
            </a:r>
            <a:r>
              <a:rPr lang="sl-SI" altLang="sl-SI">
                <a:solidFill>
                  <a:srgbClr val="00B050"/>
                </a:solidFill>
                <a:latin typeface="Gill Sans Ultra Bold Condensed" panose="020B0A06020104020203" pitchFamily="34" charset="0"/>
              </a:rPr>
              <a:t>VIRI:</a:t>
            </a:r>
            <a:endParaRPr lang="sl-SI" altLang="sl-SI"/>
          </a:p>
        </p:txBody>
      </p:sp>
      <p:sp>
        <p:nvSpPr>
          <p:cNvPr id="3" name="Ograda vsebine 2">
            <a:extLst>
              <a:ext uri="{FF2B5EF4-FFF2-40B4-BE49-F238E27FC236}">
                <a16:creationId xmlns:a16="http://schemas.microsoft.com/office/drawing/2014/main" id="{C50D5562-AF28-424A-8437-6FA1C7EAE0E1}"/>
              </a:ext>
            </a:extLst>
          </p:cNvPr>
          <p:cNvSpPr>
            <a:spLocks noGrp="1"/>
          </p:cNvSpPr>
          <p:nvPr>
            <p:ph idx="1"/>
          </p:nvPr>
        </p:nvSpPr>
        <p:spPr>
          <a:xfrm>
            <a:off x="468313" y="1916113"/>
            <a:ext cx="8229600" cy="4389437"/>
          </a:xfrm>
        </p:spPr>
        <p:style>
          <a:lnRef idx="2">
            <a:schemeClr val="accent6"/>
          </a:lnRef>
          <a:fillRef idx="1">
            <a:schemeClr val="lt1"/>
          </a:fillRef>
          <a:effectRef idx="0">
            <a:schemeClr val="accent6"/>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sl-SI" sz="2000" dirty="0">
                <a:hlinkClick r:id="rId2"/>
              </a:rPr>
              <a:t>http://www.proteus.si/?q=node/54</a:t>
            </a:r>
            <a:endParaRPr lang="sl-SI" sz="2000" dirty="0"/>
          </a:p>
          <a:p>
            <a:pPr marL="274320" indent="-274320" fontAlgn="auto">
              <a:spcAft>
                <a:spcPts val="0"/>
              </a:spcAft>
              <a:buClr>
                <a:schemeClr val="accent3"/>
              </a:buClr>
              <a:buFont typeface="Wingdings 2"/>
              <a:buChar char=""/>
              <a:defRPr/>
            </a:pPr>
            <a:r>
              <a:rPr lang="sl-SI" sz="2000" dirty="0">
                <a:hlinkClick r:id="rId3"/>
              </a:rPr>
              <a:t>http://sl.wikipedia.org/wiki/Praprotnice</a:t>
            </a:r>
            <a:endParaRPr lang="sl-SI" sz="2000" dirty="0"/>
          </a:p>
          <a:p>
            <a:pPr marL="274320" indent="-274320" fontAlgn="auto">
              <a:spcAft>
                <a:spcPts val="0"/>
              </a:spcAft>
              <a:buClr>
                <a:schemeClr val="accent3"/>
              </a:buClr>
              <a:buFont typeface="Wingdings 2"/>
              <a:buChar char=""/>
              <a:defRPr/>
            </a:pPr>
            <a:r>
              <a:rPr lang="sl-SI" sz="2000" dirty="0">
                <a:hlinkClick r:id="rId4"/>
              </a:rPr>
              <a:t>http://www2.</a:t>
            </a:r>
            <a:r>
              <a:rPr lang="sl-SI" sz="2000" dirty="0" err="1">
                <a:hlinkClick r:id="rId4"/>
              </a:rPr>
              <a:t>arnes</a:t>
            </a:r>
            <a:r>
              <a:rPr lang="sl-SI" sz="2000" dirty="0">
                <a:hlinkClick r:id="rId4"/>
              </a:rPr>
              <a:t>.si/~</a:t>
            </a:r>
            <a:r>
              <a:rPr lang="sl-SI" sz="2000" dirty="0" err="1">
                <a:hlinkClick r:id="rId4"/>
              </a:rPr>
              <a:t>osljbg2s/kd/rastline/praproti.html</a:t>
            </a:r>
            <a:endParaRPr lang="sl-SI" sz="2000" dirty="0"/>
          </a:p>
          <a:p>
            <a:pPr marL="274320" indent="-274320" fontAlgn="auto">
              <a:spcAft>
                <a:spcPts val="0"/>
              </a:spcAft>
              <a:buClr>
                <a:schemeClr val="accent3"/>
              </a:buClr>
              <a:buFont typeface="Wingdings 2"/>
              <a:buChar char=""/>
              <a:defRPr/>
            </a:pPr>
            <a:r>
              <a:rPr lang="sl-SI" sz="2000" dirty="0">
                <a:hlinkClick r:id="rId5"/>
              </a:rPr>
              <a:t>http://www2.</a:t>
            </a:r>
            <a:r>
              <a:rPr lang="sl-SI" sz="2000" dirty="0" err="1">
                <a:hlinkClick r:id="rId5"/>
              </a:rPr>
              <a:t>arnes</a:t>
            </a:r>
            <a:r>
              <a:rPr lang="sl-SI" sz="2000" dirty="0">
                <a:hlinkClick r:id="rId5"/>
              </a:rPr>
              <a:t>.si/~</a:t>
            </a:r>
            <a:r>
              <a:rPr lang="sl-SI" sz="2000" dirty="0" err="1">
                <a:hlinkClick r:id="rId5"/>
              </a:rPr>
              <a:t>omislinjamb/projekt1/prapr.htm</a:t>
            </a:r>
            <a:endParaRPr lang="sl-SI" sz="2000" dirty="0"/>
          </a:p>
          <a:p>
            <a:pPr marL="274320" indent="-274320" fontAlgn="auto">
              <a:spcAft>
                <a:spcPts val="0"/>
              </a:spcAft>
              <a:buClr>
                <a:schemeClr val="accent3"/>
              </a:buClr>
              <a:buFont typeface="Wingdings 2"/>
              <a:buChar char=""/>
              <a:defRPr/>
            </a:pPr>
            <a:r>
              <a:rPr lang="sl-SI" sz="2000" dirty="0">
                <a:latin typeface="Arial Black" pitchFamily="34" charset="0"/>
              </a:rPr>
              <a:t>M. Raffaelli, Botanika, MK 1990</a:t>
            </a:r>
          </a:p>
          <a:p>
            <a:pPr marL="274320" indent="-274320" fontAlgn="auto">
              <a:spcAft>
                <a:spcPts val="0"/>
              </a:spcAft>
              <a:buClr>
                <a:schemeClr val="accent3"/>
              </a:buClr>
              <a:buFont typeface="Wingdings 2"/>
              <a:buChar char=""/>
              <a:defRPr/>
            </a:pPr>
            <a:r>
              <a:rPr lang="sl-SI" sz="2000" dirty="0">
                <a:latin typeface="Arial Black" pitchFamily="34" charset="0"/>
              </a:rPr>
              <a:t>J. </a:t>
            </a:r>
            <a:r>
              <a:rPr lang="sl-SI" sz="2000" dirty="0" err="1">
                <a:latin typeface="Arial Black" pitchFamily="34" charset="0"/>
              </a:rPr>
              <a:t>Cuerda</a:t>
            </a:r>
            <a:r>
              <a:rPr lang="sl-SI" sz="2000" dirty="0">
                <a:latin typeface="Arial Black" pitchFamily="34" charset="0"/>
              </a:rPr>
              <a:t>, Vodnik po botaniki, Tehniška založba Slovenije 2006</a:t>
            </a:r>
          </a:p>
          <a:p>
            <a:pPr marL="274320" indent="-274320" fontAlgn="auto">
              <a:spcAft>
                <a:spcPts val="0"/>
              </a:spcAft>
              <a:buClr>
                <a:schemeClr val="accent3"/>
              </a:buClr>
              <a:buFont typeface="Wingdings 2"/>
              <a:buChar char=""/>
              <a:defRPr/>
            </a:pPr>
            <a:r>
              <a:rPr lang="sl-SI" sz="2000" dirty="0">
                <a:latin typeface="Arial Black" pitchFamily="34" charset="0"/>
              </a:rPr>
              <a:t>B. Novak, D. Devetak, Sistem živih bitij, založba Modrijan </a:t>
            </a:r>
          </a:p>
          <a:p>
            <a:pPr marL="274320" indent="-274320" fontAlgn="auto">
              <a:spcAft>
                <a:spcPts val="0"/>
              </a:spcAft>
              <a:buClr>
                <a:schemeClr val="accent3"/>
              </a:buClr>
              <a:buFont typeface="Wingdings 2"/>
              <a:buChar char=""/>
              <a:defRPr/>
            </a:pPr>
            <a:r>
              <a:rPr lang="sl-SI" sz="2000" dirty="0">
                <a:latin typeface="Arial Black" pitchFamily="34" charset="0"/>
              </a:rPr>
              <a:t>Ilustrirana enciklopedija, Rastlinski svet Evrope, Mladinska knjiga 1988</a:t>
            </a:r>
          </a:p>
          <a:p>
            <a:pPr marL="274320" indent="-274320" fontAlgn="auto">
              <a:spcAft>
                <a:spcPts val="0"/>
              </a:spcAft>
              <a:buClr>
                <a:schemeClr val="accent3"/>
              </a:buClr>
              <a:buFont typeface="Wingdings 2"/>
              <a:buChar char=""/>
              <a:defRPr/>
            </a:pPr>
            <a:r>
              <a:rPr lang="sl-SI" sz="2000" dirty="0">
                <a:latin typeface="Arial Black" pitchFamily="34" charset="0"/>
              </a:rPr>
              <a:t>B. Mihelič, D. Pintar, Biologija 8, založba Rokus 2004</a:t>
            </a:r>
          </a:p>
          <a:p>
            <a:pPr marL="274320" indent="-274320" fontAlgn="auto">
              <a:spcAft>
                <a:spcPts val="0"/>
              </a:spcAft>
              <a:buClr>
                <a:schemeClr val="accent3"/>
              </a:buClr>
              <a:buFont typeface="Wingdings 2"/>
              <a:buNone/>
              <a:defRPr/>
            </a:pPr>
            <a:endParaRPr lang="sl-SI" sz="2000" dirty="0">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D97B32AB-2065-4946-8910-17A57D3F68F8}"/>
              </a:ext>
            </a:extLst>
          </p:cNvPr>
          <p:cNvSpPr>
            <a:spLocks noGrp="1"/>
          </p:cNvSpPr>
          <p:nvPr>
            <p:ph type="title"/>
          </p:nvPr>
        </p:nvSpPr>
        <p:spPr/>
        <p:txBody>
          <a:bodyPr/>
          <a:lstStyle/>
          <a:p>
            <a:r>
              <a:rPr lang="sl-SI" altLang="sl-SI">
                <a:solidFill>
                  <a:srgbClr val="92D050"/>
                </a:solidFill>
                <a:latin typeface="Gill Sans Ultra Bold Condensed" panose="020B0A06020104020203" pitchFamily="34" charset="0"/>
              </a:rPr>
              <a:t>PRAPROTI</a:t>
            </a:r>
          </a:p>
        </p:txBody>
      </p:sp>
      <p:sp>
        <p:nvSpPr>
          <p:cNvPr id="6147" name="Ograda vsebine 2">
            <a:extLst>
              <a:ext uri="{FF2B5EF4-FFF2-40B4-BE49-F238E27FC236}">
                <a16:creationId xmlns:a16="http://schemas.microsoft.com/office/drawing/2014/main" id="{54548046-1829-42D1-85A6-8CBC7FD1313A}"/>
              </a:ext>
            </a:extLst>
          </p:cNvPr>
          <p:cNvSpPr>
            <a:spLocks noGrp="1"/>
          </p:cNvSpPr>
          <p:nvPr>
            <p:ph idx="1"/>
          </p:nvPr>
        </p:nvSpPr>
        <p:spPr>
          <a:ln>
            <a:solidFill>
              <a:srgbClr val="92D050"/>
            </a:solidFill>
            <a:miter lim="800000"/>
            <a:headEnd/>
            <a:tailEnd/>
          </a:ln>
        </p:spPr>
        <p:txBody>
          <a:bodyPr/>
          <a:lstStyle/>
          <a:p>
            <a:r>
              <a:rPr lang="sl-SI" altLang="sl-SI" sz="2000">
                <a:latin typeface="Arial Black" panose="020B0A04020102020204" pitchFamily="34" charset="0"/>
              </a:rPr>
              <a:t>Praprotnice so najvišje organizirana skupina nesemenovk. Delimo jih na šest razredov, in sicer: </a:t>
            </a:r>
          </a:p>
          <a:p>
            <a:r>
              <a:rPr lang="sl-SI" altLang="sl-SI" sz="2000">
                <a:latin typeface="Arial Black" panose="020B0A04020102020204" pitchFamily="34" charset="0"/>
              </a:rPr>
              <a:t> a) prapraproti</a:t>
            </a:r>
          </a:p>
          <a:p>
            <a:r>
              <a:rPr lang="sl-SI" altLang="sl-SI" sz="2000">
                <a:latin typeface="Arial Black" panose="020B0A04020102020204" pitchFamily="34" charset="0"/>
              </a:rPr>
              <a:t> b) protovci</a:t>
            </a:r>
          </a:p>
          <a:p>
            <a:r>
              <a:rPr lang="sl-SI" altLang="sl-SI" sz="2000">
                <a:latin typeface="Arial Black" panose="020B0A04020102020204" pitchFamily="34" charset="0"/>
              </a:rPr>
              <a:t> c) lisičjakovci</a:t>
            </a:r>
          </a:p>
          <a:p>
            <a:r>
              <a:rPr lang="sl-SI" altLang="sl-SI" sz="2000">
                <a:latin typeface="Arial Black" panose="020B0A04020102020204" pitchFamily="34" charset="0"/>
              </a:rPr>
              <a:t> d) isoetopsida- ni slovenskega prevoda.</a:t>
            </a:r>
          </a:p>
          <a:p>
            <a:r>
              <a:rPr lang="sl-SI" altLang="sl-SI" sz="2000">
                <a:latin typeface="Arial Black" panose="020B0A04020102020204" pitchFamily="34" charset="0"/>
              </a:rPr>
              <a:t> e) presličevke</a:t>
            </a:r>
          </a:p>
          <a:p>
            <a:r>
              <a:rPr lang="sl-SI" altLang="sl-SI" sz="2000">
                <a:latin typeface="Arial Black" panose="020B0A04020102020204" pitchFamily="34" charset="0"/>
              </a:rPr>
              <a:t> d) praproti</a:t>
            </a:r>
          </a:p>
          <a:p>
            <a:endParaRPr lang="sl-SI" altLang="sl-SI" sz="2000">
              <a:latin typeface="Arial Black" panose="020B0A04020102020204" pitchFamily="34" charset="0"/>
            </a:endParaRPr>
          </a:p>
          <a:p>
            <a:endParaRPr lang="sl-SI" altLang="sl-SI" sz="2000">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6F2AF5DF-4E16-46DD-9DCD-B17770588F47}"/>
              </a:ext>
            </a:extLst>
          </p:cNvPr>
          <p:cNvSpPr>
            <a:spLocks noGrp="1"/>
          </p:cNvSpPr>
          <p:nvPr>
            <p:ph type="title"/>
          </p:nvPr>
        </p:nvSpPr>
        <p:spPr/>
        <p:txBody>
          <a:bodyPr/>
          <a:lstStyle/>
          <a:p>
            <a:endParaRPr lang="sl-SI" altLang="sl-SI"/>
          </a:p>
        </p:txBody>
      </p:sp>
      <p:sp>
        <p:nvSpPr>
          <p:cNvPr id="3" name="Ograda vsebine 2">
            <a:extLst>
              <a:ext uri="{FF2B5EF4-FFF2-40B4-BE49-F238E27FC236}">
                <a16:creationId xmlns:a16="http://schemas.microsoft.com/office/drawing/2014/main" id="{B7835FF8-051E-4D8D-A0C2-0A9B133CE876}"/>
              </a:ext>
            </a:extLst>
          </p:cNvPr>
          <p:cNvSpPr>
            <a:spLocks noGrp="1"/>
          </p:cNvSpPr>
          <p:nvPr>
            <p:ph idx="1"/>
          </p:nvPr>
        </p:nvSpPr>
        <p:spPr>
          <a:xfrm>
            <a:off x="395288" y="476250"/>
            <a:ext cx="8291512" cy="5848350"/>
          </a:xfrm>
        </p:spPr>
        <p:style>
          <a:lnRef idx="2">
            <a:schemeClr val="accent5"/>
          </a:lnRef>
          <a:fillRef idx="1">
            <a:schemeClr val="lt1"/>
          </a:fillRef>
          <a:effectRef idx="0">
            <a:schemeClr val="accent5"/>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sl-SI" sz="2400" dirty="0" err="1">
                <a:latin typeface="Arial Black" pitchFamily="34" charset="0"/>
              </a:rPr>
              <a:t>Prapraproti</a:t>
            </a:r>
            <a:r>
              <a:rPr lang="sl-SI" sz="2400" dirty="0">
                <a:latin typeface="Arial Black" pitchFamily="34" charset="0"/>
              </a:rPr>
              <a:t> so že zdavnaj izumrle, drugi razred (</a:t>
            </a:r>
            <a:r>
              <a:rPr lang="sl-SI" sz="2400" dirty="0" err="1">
                <a:latin typeface="Arial Black" pitchFamily="34" charset="0"/>
              </a:rPr>
              <a:t>protovci</a:t>
            </a:r>
            <a:r>
              <a:rPr lang="sl-SI" sz="2400" dirty="0">
                <a:latin typeface="Arial Black" pitchFamily="34" charset="0"/>
              </a:rPr>
              <a:t>) pa rastejo predvsem v </a:t>
            </a:r>
            <a:r>
              <a:rPr lang="sl-SI" sz="2400" dirty="0" err="1">
                <a:latin typeface="Arial Black" pitchFamily="34" charset="0"/>
              </a:rPr>
              <a:t>Avstiji</a:t>
            </a:r>
            <a:r>
              <a:rPr lang="sl-SI" sz="2400" dirty="0">
                <a:latin typeface="Arial Black" pitchFamily="34" charset="0"/>
              </a:rPr>
              <a:t> in Oceaniji. Ostale vrste pa rastejo po vsej Evropi, vendar v Sloveniji ni vrst iz razreda </a:t>
            </a:r>
            <a:r>
              <a:rPr lang="sl-SI" sz="2400" dirty="0" err="1">
                <a:latin typeface="Arial Black" pitchFamily="34" charset="0"/>
              </a:rPr>
              <a:t>Isoetopsida</a:t>
            </a:r>
            <a:r>
              <a:rPr lang="sl-SI" sz="2400" dirty="0">
                <a:latin typeface="Arial Black" pitchFamily="34" charset="0"/>
              </a:rPr>
              <a:t>. </a:t>
            </a:r>
          </a:p>
          <a:p>
            <a:pPr marL="274320" indent="-274320" fontAlgn="auto">
              <a:spcAft>
                <a:spcPts val="0"/>
              </a:spcAft>
              <a:buClr>
                <a:schemeClr val="accent3"/>
              </a:buClr>
              <a:buFont typeface="Wingdings 2"/>
              <a:buChar char=""/>
              <a:defRPr/>
            </a:pPr>
            <a:r>
              <a:rPr lang="sl-SI" sz="2400" dirty="0">
                <a:latin typeface="Arial Black" pitchFamily="34" charset="0"/>
              </a:rPr>
              <a:t>Telo praprotnic sestoji iz korenine, stebla in listov, ki so povezani z žilami. Razvit je torej pravi brst. Praprotnice nimajo semen. Na robu ali na bazi nekaterih listov so trosovniki z mikroskopsko majhnimi trosi. Ti listi z trosi se razlikujejo od </a:t>
            </a:r>
            <a:r>
              <a:rPr lang="sl-SI" sz="2400" dirty="0" err="1">
                <a:latin typeface="Arial Black" pitchFamily="34" charset="0"/>
              </a:rPr>
              <a:t>tropofilov</a:t>
            </a:r>
            <a:r>
              <a:rPr lang="sl-SI" sz="2400" dirty="0">
                <a:latin typeface="Arial Black" pitchFamily="34" charset="0"/>
              </a:rPr>
              <a:t>, ki služijo izključno za fotosintezo.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BBFC0DD2-AC27-4AB0-87EF-77BC494ABDAC}"/>
              </a:ext>
            </a:extLst>
          </p:cNvPr>
          <p:cNvSpPr>
            <a:spLocks noGrp="1"/>
          </p:cNvSpPr>
          <p:nvPr>
            <p:ph type="title"/>
          </p:nvPr>
        </p:nvSpPr>
        <p:spPr>
          <a:xfrm>
            <a:off x="457200" y="704850"/>
            <a:ext cx="8229600" cy="852488"/>
          </a:xfrm>
        </p:spPr>
        <p:txBody>
          <a:bodyPr/>
          <a:lstStyle/>
          <a:p>
            <a:r>
              <a:rPr lang="sl-SI" altLang="sl-SI"/>
              <a:t> </a:t>
            </a:r>
            <a:r>
              <a:rPr lang="sl-SI" altLang="sl-SI">
                <a:solidFill>
                  <a:srgbClr val="92D050"/>
                </a:solidFill>
                <a:latin typeface="Gill Sans Ultra Bold Condensed" panose="020B0A06020104020203" pitchFamily="34" charset="0"/>
              </a:rPr>
              <a:t>TELO PRAPROTNICE</a:t>
            </a:r>
          </a:p>
        </p:txBody>
      </p:sp>
      <p:pic>
        <p:nvPicPr>
          <p:cNvPr id="8195" name="Picture 2">
            <a:extLst>
              <a:ext uri="{FF2B5EF4-FFF2-40B4-BE49-F238E27FC236}">
                <a16:creationId xmlns:a16="http://schemas.microsoft.com/office/drawing/2014/main" id="{0EF38C16-E4CE-4D05-BCC2-F631D7ED6B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1916113"/>
            <a:ext cx="4032250" cy="479425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07B2CBB3-E8C6-4032-91CA-C162FD22F5CF}"/>
              </a:ext>
            </a:extLst>
          </p:cNvPr>
          <p:cNvSpPr>
            <a:spLocks noGrp="1"/>
          </p:cNvSpPr>
          <p:nvPr>
            <p:ph type="title"/>
          </p:nvPr>
        </p:nvSpPr>
        <p:spPr/>
        <p:txBody>
          <a:bodyPr/>
          <a:lstStyle/>
          <a:p>
            <a:r>
              <a:rPr lang="sl-SI" altLang="sl-SI"/>
              <a:t> </a:t>
            </a:r>
            <a:r>
              <a:rPr lang="sl-SI" altLang="sl-SI">
                <a:solidFill>
                  <a:srgbClr val="92D050"/>
                </a:solidFill>
                <a:latin typeface="Gill Sans Ultra Bold Condensed" panose="020B0A06020104020203" pitchFamily="34" charset="0"/>
              </a:rPr>
              <a:t>ŽIVLJENSKI KROG PRAPROTI</a:t>
            </a:r>
          </a:p>
        </p:txBody>
      </p:sp>
      <p:sp>
        <p:nvSpPr>
          <p:cNvPr id="3" name="Ograda vsebine 2">
            <a:extLst>
              <a:ext uri="{FF2B5EF4-FFF2-40B4-BE49-F238E27FC236}">
                <a16:creationId xmlns:a16="http://schemas.microsoft.com/office/drawing/2014/main" id="{0D1A2400-B08D-4DEE-B897-5F2AD2E4F141}"/>
              </a:ext>
            </a:extLst>
          </p:cNvPr>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sl-SI" sz="2400" dirty="0">
                <a:latin typeface="Arial Black" pitchFamily="34" charset="0"/>
              </a:rPr>
              <a:t>Praproti najdemo na vlažnih mestih, razlog zato pa je da za razmnoževanje potrebujejo vodo. </a:t>
            </a:r>
          </a:p>
          <a:p>
            <a:pPr marL="274320" indent="-274320" fontAlgn="auto">
              <a:spcAft>
                <a:spcPts val="0"/>
              </a:spcAft>
              <a:buClr>
                <a:schemeClr val="accent3"/>
              </a:buClr>
              <a:buFont typeface="Wingdings 2"/>
              <a:buChar char=""/>
              <a:defRPr/>
            </a:pPr>
            <a:r>
              <a:rPr lang="sl-SI" sz="2400" dirty="0">
                <a:latin typeface="Arial Black" pitchFamily="34" charset="0"/>
              </a:rPr>
              <a:t>Moške spolne celice so </a:t>
            </a:r>
            <a:r>
              <a:rPr lang="sl-SI" sz="2400" dirty="0" err="1">
                <a:latin typeface="Arial Black" pitchFamily="34" charset="0"/>
              </a:rPr>
              <a:t>običkane</a:t>
            </a:r>
            <a:r>
              <a:rPr lang="sl-SI" sz="2400" dirty="0">
                <a:latin typeface="Arial Black" pitchFamily="34" charset="0"/>
              </a:rPr>
              <a:t> in ob  dežju </a:t>
            </a:r>
            <a:r>
              <a:rPr lang="sl-SI" sz="2400" dirty="0" err="1">
                <a:latin typeface="Arial Black" pitchFamily="34" charset="0"/>
              </a:rPr>
              <a:t>izplavijo</a:t>
            </a:r>
            <a:r>
              <a:rPr lang="sl-SI" sz="2400" dirty="0">
                <a:latin typeface="Arial Black" pitchFamily="34" charset="0"/>
              </a:rPr>
              <a:t> iz </a:t>
            </a:r>
            <a:r>
              <a:rPr lang="sl-SI" sz="2400" dirty="0" err="1">
                <a:latin typeface="Arial Black" pitchFamily="34" charset="0"/>
              </a:rPr>
              <a:t>anteridijev</a:t>
            </a:r>
            <a:r>
              <a:rPr lang="sl-SI" sz="2400" dirty="0">
                <a:latin typeface="Arial Black" pitchFamily="34" charset="0"/>
              </a:rPr>
              <a:t> ter plavajo do </a:t>
            </a:r>
            <a:r>
              <a:rPr lang="sl-SI" sz="2400" dirty="0" err="1">
                <a:latin typeface="Arial Black" pitchFamily="34" charset="0"/>
              </a:rPr>
              <a:t>arhegonijev</a:t>
            </a:r>
            <a:r>
              <a:rPr lang="sl-SI" sz="2400" dirty="0">
                <a:latin typeface="Arial Black" pitchFamily="34" charset="0"/>
              </a:rPr>
              <a:t>, kjer oplodijo žensko spolno celico. Nastane zigota.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A4E8E72B-3ABE-466D-B168-3A49039FE0A0}"/>
              </a:ext>
            </a:extLst>
          </p:cNvPr>
          <p:cNvSpPr>
            <a:spLocks noGrp="1"/>
          </p:cNvSpPr>
          <p:nvPr>
            <p:ph type="title"/>
          </p:nvPr>
        </p:nvSpPr>
        <p:spPr/>
        <p:txBody>
          <a:bodyPr/>
          <a:lstStyle/>
          <a:p>
            <a:endParaRPr lang="sl-SI" altLang="sl-SI"/>
          </a:p>
        </p:txBody>
      </p:sp>
      <p:pic>
        <p:nvPicPr>
          <p:cNvPr id="10243" name="Picture 2">
            <a:extLst>
              <a:ext uri="{FF2B5EF4-FFF2-40B4-BE49-F238E27FC236}">
                <a16:creationId xmlns:a16="http://schemas.microsoft.com/office/drawing/2014/main" id="{C3E0C0FB-01D6-4A2D-AB0F-DE69B22FE4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302F3B21-E315-4BB2-B1F1-CA7413660E9C}"/>
              </a:ext>
            </a:extLst>
          </p:cNvPr>
          <p:cNvSpPr>
            <a:spLocks noGrp="1"/>
          </p:cNvSpPr>
          <p:nvPr>
            <p:ph type="title"/>
          </p:nvPr>
        </p:nvSpPr>
        <p:spPr/>
        <p:txBody>
          <a:bodyPr/>
          <a:lstStyle/>
          <a:p>
            <a:endParaRPr lang="sl-SI" altLang="sl-SI"/>
          </a:p>
        </p:txBody>
      </p:sp>
      <p:sp>
        <p:nvSpPr>
          <p:cNvPr id="3" name="Ograda vsebine 2">
            <a:extLst>
              <a:ext uri="{FF2B5EF4-FFF2-40B4-BE49-F238E27FC236}">
                <a16:creationId xmlns:a16="http://schemas.microsoft.com/office/drawing/2014/main" id="{109502D5-6FB9-4852-B83F-CB5777F34077}"/>
              </a:ext>
            </a:extLst>
          </p:cNvPr>
          <p:cNvSpPr>
            <a:spLocks noGrp="1"/>
          </p:cNvSpPr>
          <p:nvPr>
            <p:ph idx="1"/>
          </p:nvPr>
        </p:nvSpPr>
        <p:spPr>
          <a:xfrm>
            <a:off x="250825" y="765175"/>
            <a:ext cx="8497888" cy="5559425"/>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274320" indent="-274320" fontAlgn="auto">
              <a:spcAft>
                <a:spcPts val="0"/>
              </a:spcAft>
              <a:buClr>
                <a:schemeClr val="accent3"/>
              </a:buClr>
              <a:buFont typeface="Wingdings 2"/>
              <a:buChar char=""/>
              <a:defRPr/>
            </a:pPr>
            <a:r>
              <a:rPr lang="sl-SI" sz="2800" dirty="0">
                <a:latin typeface="Arial Black" pitchFamily="34" charset="0"/>
              </a:rPr>
              <a:t>Poznamo okoli 20 000 različnih vrst praproti in jih uvrščamo v razred </a:t>
            </a:r>
            <a:r>
              <a:rPr lang="sl-SI" sz="2800" dirty="0" err="1">
                <a:latin typeface="Arial Black" pitchFamily="34" charset="0"/>
              </a:rPr>
              <a:t>Filicatae</a:t>
            </a:r>
            <a:r>
              <a:rPr lang="sl-SI" sz="2800" dirty="0">
                <a:latin typeface="Arial Black" pitchFamily="34" charset="0"/>
              </a:rPr>
              <a:t>.</a:t>
            </a:r>
          </a:p>
          <a:p>
            <a:pPr marL="274320" indent="-274320" fontAlgn="auto">
              <a:spcAft>
                <a:spcPts val="0"/>
              </a:spcAft>
              <a:buClr>
                <a:schemeClr val="accent3"/>
              </a:buClr>
              <a:buFont typeface="Wingdings 2"/>
              <a:buChar char=""/>
              <a:defRPr/>
            </a:pPr>
            <a:r>
              <a:rPr lang="sl-SI" sz="2800" dirty="0">
                <a:latin typeface="Arial Black" pitchFamily="34" charset="0"/>
              </a:rPr>
              <a:t>Večina vrst ima velike liste, ki jim pravimo mahala.</a:t>
            </a:r>
          </a:p>
          <a:p>
            <a:pPr marL="274320" indent="-274320" fontAlgn="auto">
              <a:spcAft>
                <a:spcPts val="0"/>
              </a:spcAft>
              <a:buClr>
                <a:schemeClr val="accent3"/>
              </a:buClr>
              <a:buFont typeface="Wingdings 2"/>
              <a:buChar char=""/>
              <a:defRPr/>
            </a:pPr>
            <a:r>
              <a:rPr lang="sl-SI" sz="2800" dirty="0">
                <a:latin typeface="Arial Black" pitchFamily="34" charset="0"/>
              </a:rPr>
              <a:t>Njihovi trosi se razvijajo v trosovnikih ali sporangijih, ki so običajno na spodnji strani listov.</a:t>
            </a:r>
          </a:p>
          <a:p>
            <a:pPr marL="274320" indent="-274320" fontAlgn="auto">
              <a:spcAft>
                <a:spcPts val="0"/>
              </a:spcAft>
              <a:buClr>
                <a:schemeClr val="accent3"/>
              </a:buClr>
              <a:buFont typeface="Wingdings 2"/>
              <a:buChar char=""/>
              <a:defRPr/>
            </a:pPr>
            <a:r>
              <a:rPr lang="sl-SI" sz="2800" dirty="0">
                <a:latin typeface="Arial Black" pitchFamily="34" charset="0"/>
              </a:rPr>
              <a:t>Pri mnogih vrstah veliko trosovnikov sestavlja trosišče ali </a:t>
            </a:r>
            <a:r>
              <a:rPr lang="sl-SI" sz="2800" dirty="0" err="1">
                <a:latin typeface="Arial Black" pitchFamily="34" charset="0"/>
              </a:rPr>
              <a:t>sorus</a:t>
            </a:r>
            <a:r>
              <a:rPr lang="sl-SI" sz="2800" dirty="0">
                <a:latin typeface="Arial Black" pitchFamily="34" charset="0"/>
              </a:rPr>
              <a:t>. Razne vrste praproti imajo trosovnike na vseh listih, druge pa le na posebnih plodnih listih ali na posebnih pecljih.</a:t>
            </a:r>
          </a:p>
          <a:p>
            <a:pPr marL="274320" indent="-274320" fontAlgn="auto">
              <a:spcAft>
                <a:spcPts val="0"/>
              </a:spcAft>
              <a:buClr>
                <a:schemeClr val="accent3"/>
              </a:buClr>
              <a:buFont typeface="Wingdings 2"/>
              <a:buChar char=""/>
              <a:defRPr/>
            </a:pPr>
            <a:r>
              <a:rPr lang="sl-SI" sz="2800" dirty="0">
                <a:latin typeface="Arial Black" pitchFamily="34" charset="0"/>
              </a:rPr>
              <a:t>Praprotim najbolj ustrezajo </a:t>
            </a:r>
            <a:r>
              <a:rPr lang="sl-SI" sz="2800" dirty="0" err="1">
                <a:latin typeface="Arial Black" pitchFamily="34" charset="0"/>
              </a:rPr>
              <a:t>vlažnejša</a:t>
            </a:r>
            <a:r>
              <a:rPr lang="sl-SI" sz="2800" dirty="0">
                <a:latin typeface="Arial Black" pitchFamily="34" charset="0"/>
              </a:rPr>
              <a:t> rastišča v tropskih predelih.</a:t>
            </a:r>
          </a:p>
          <a:p>
            <a:pPr marL="274320" indent="-274320" fontAlgn="auto">
              <a:spcAft>
                <a:spcPts val="0"/>
              </a:spcAft>
              <a:buClr>
                <a:schemeClr val="accent3"/>
              </a:buClr>
              <a:buFont typeface="Wingdings 2"/>
              <a:buChar char=""/>
              <a:defRPr/>
            </a:pPr>
            <a:endParaRPr lang="sl-SI"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447BEF6F-03A5-4975-BA71-75E2DF7827B9}"/>
              </a:ext>
            </a:extLst>
          </p:cNvPr>
          <p:cNvSpPr>
            <a:spLocks noGrp="1"/>
          </p:cNvSpPr>
          <p:nvPr>
            <p:ph type="title"/>
          </p:nvPr>
        </p:nvSpPr>
        <p:spPr/>
        <p:txBody>
          <a:bodyPr/>
          <a:lstStyle/>
          <a:p>
            <a:r>
              <a:rPr lang="sl-SI" altLang="sl-SI" sz="4800">
                <a:solidFill>
                  <a:srgbClr val="92D050"/>
                </a:solidFill>
                <a:latin typeface="Gill Sans Ultra Bold Condensed" panose="020B0A06020104020203" pitchFamily="34" charset="0"/>
              </a:rPr>
              <a:t>RAZLIČNE VRSTE PRAPROTI:</a:t>
            </a:r>
          </a:p>
        </p:txBody>
      </p:sp>
      <p:sp>
        <p:nvSpPr>
          <p:cNvPr id="3" name="Ograda vsebine 2">
            <a:extLst>
              <a:ext uri="{FF2B5EF4-FFF2-40B4-BE49-F238E27FC236}">
                <a16:creationId xmlns:a16="http://schemas.microsoft.com/office/drawing/2014/main" id="{2362C003-7C6B-4707-9D45-78020FC34C8D}"/>
              </a:ext>
            </a:extLst>
          </p:cNvPr>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lnSpcReduction="10000"/>
          </a:bodyPr>
          <a:lstStyle/>
          <a:p>
            <a:pPr marL="274320" indent="-274320" fontAlgn="auto">
              <a:spcAft>
                <a:spcPts val="0"/>
              </a:spcAft>
              <a:buClr>
                <a:schemeClr val="accent3"/>
              </a:buClr>
              <a:buFont typeface="Wingdings 2"/>
              <a:buChar char=""/>
              <a:defRPr/>
            </a:pPr>
            <a:r>
              <a:rPr lang="sl-SI" sz="2000" dirty="0">
                <a:latin typeface="Arial Black" pitchFamily="34" charset="0"/>
              </a:rPr>
              <a:t>NEKAJ PRIMEROV:</a:t>
            </a:r>
          </a:p>
          <a:p>
            <a:pPr marL="274320" indent="-274320" fontAlgn="auto">
              <a:spcAft>
                <a:spcPts val="0"/>
              </a:spcAft>
              <a:buClr>
                <a:schemeClr val="accent3"/>
              </a:buClr>
              <a:buFont typeface="Wingdings 2"/>
              <a:buChar char=""/>
              <a:defRPr/>
            </a:pPr>
            <a:r>
              <a:rPr lang="sl-SI" sz="2000" dirty="0">
                <a:latin typeface="Arial Black" pitchFamily="34" charset="0"/>
              </a:rPr>
              <a:t>Rjavi sršaj</a:t>
            </a:r>
          </a:p>
          <a:p>
            <a:pPr marL="274320" indent="-274320" fontAlgn="auto">
              <a:spcAft>
                <a:spcPts val="0"/>
              </a:spcAft>
              <a:buClr>
                <a:schemeClr val="accent3"/>
              </a:buClr>
              <a:buFont typeface="Wingdings 2"/>
              <a:buChar char=""/>
              <a:defRPr/>
            </a:pPr>
            <a:r>
              <a:rPr lang="sl-SI" sz="2000" dirty="0">
                <a:latin typeface="Arial Black" pitchFamily="34" charset="0"/>
              </a:rPr>
              <a:t>Pozidni sršaj</a:t>
            </a:r>
          </a:p>
          <a:p>
            <a:pPr marL="274320" indent="-274320" fontAlgn="auto">
              <a:spcAft>
                <a:spcPts val="0"/>
              </a:spcAft>
              <a:buClr>
                <a:schemeClr val="accent3"/>
              </a:buClr>
              <a:buFont typeface="Wingdings 2"/>
              <a:buChar char=""/>
              <a:defRPr/>
            </a:pPr>
            <a:r>
              <a:rPr lang="sl-SI" sz="2000" dirty="0">
                <a:latin typeface="Arial Black" pitchFamily="34" charset="0"/>
              </a:rPr>
              <a:t>Orlova praprot</a:t>
            </a:r>
          </a:p>
          <a:p>
            <a:pPr marL="274320" indent="-274320" fontAlgn="auto">
              <a:spcAft>
                <a:spcPts val="0"/>
              </a:spcAft>
              <a:buClr>
                <a:schemeClr val="accent3"/>
              </a:buClr>
              <a:buFont typeface="Wingdings 2"/>
              <a:buChar char=""/>
              <a:defRPr/>
            </a:pPr>
            <a:r>
              <a:rPr lang="sl-SI" sz="2000" dirty="0">
                <a:latin typeface="Arial Black" pitchFamily="34" charset="0"/>
              </a:rPr>
              <a:t>Bukovčica</a:t>
            </a:r>
          </a:p>
          <a:p>
            <a:pPr marL="274320" indent="-274320" fontAlgn="auto">
              <a:spcAft>
                <a:spcPts val="0"/>
              </a:spcAft>
              <a:buClr>
                <a:schemeClr val="accent3"/>
              </a:buClr>
              <a:buFont typeface="Wingdings 2"/>
              <a:buChar char=""/>
              <a:defRPr/>
            </a:pPr>
            <a:r>
              <a:rPr lang="sl-SI" sz="2000" dirty="0">
                <a:latin typeface="Arial Black" pitchFamily="34" charset="0"/>
              </a:rPr>
              <a:t>Navadna sladka koreninica</a:t>
            </a:r>
          </a:p>
          <a:p>
            <a:pPr marL="274320" indent="-274320" fontAlgn="auto">
              <a:spcAft>
                <a:spcPts val="0"/>
              </a:spcAft>
              <a:buClr>
                <a:schemeClr val="accent3"/>
              </a:buClr>
              <a:buFont typeface="Wingdings 2"/>
              <a:buChar char=""/>
              <a:defRPr/>
            </a:pPr>
            <a:r>
              <a:rPr lang="sl-SI" sz="2000" dirty="0">
                <a:latin typeface="Arial Black" pitchFamily="34" charset="0"/>
              </a:rPr>
              <a:t>Brinolistni lisičjak</a:t>
            </a:r>
          </a:p>
          <a:p>
            <a:pPr marL="274320" indent="-274320" fontAlgn="auto">
              <a:spcAft>
                <a:spcPts val="0"/>
              </a:spcAft>
              <a:buClr>
                <a:schemeClr val="accent3"/>
              </a:buClr>
              <a:buFont typeface="Wingdings 2"/>
              <a:buChar char=""/>
              <a:defRPr/>
            </a:pPr>
            <a:r>
              <a:rPr lang="sl-SI" sz="2000" dirty="0">
                <a:latin typeface="Arial Black" pitchFamily="34" charset="0"/>
              </a:rPr>
              <a:t>Njivska preslica</a:t>
            </a:r>
          </a:p>
          <a:p>
            <a:pPr marL="274320" indent="-274320" fontAlgn="auto">
              <a:spcAft>
                <a:spcPts val="0"/>
              </a:spcAft>
              <a:buClr>
                <a:schemeClr val="accent3"/>
              </a:buClr>
              <a:buFont typeface="Wingdings 2"/>
              <a:buChar char=""/>
              <a:defRPr/>
            </a:pPr>
            <a:r>
              <a:rPr lang="sl-SI" sz="2000" dirty="0">
                <a:latin typeface="Arial Black" pitchFamily="34" charset="0"/>
              </a:rPr>
              <a:t>Gozdna preslica</a:t>
            </a:r>
          </a:p>
          <a:p>
            <a:pPr marL="274320" indent="-274320" fontAlgn="auto">
              <a:spcAft>
                <a:spcPts val="0"/>
              </a:spcAft>
              <a:buClr>
                <a:schemeClr val="accent3"/>
              </a:buClr>
              <a:buFont typeface="Wingdings 2"/>
              <a:buChar char=""/>
              <a:defRPr/>
            </a:pPr>
            <a:r>
              <a:rPr lang="sl-SI" sz="2000" dirty="0">
                <a:latin typeface="Arial Black" pitchFamily="34" charset="0"/>
              </a:rPr>
              <a:t>Orjaški lisičjak</a:t>
            </a:r>
          </a:p>
          <a:p>
            <a:pPr marL="274320" indent="-274320" fontAlgn="auto">
              <a:spcAft>
                <a:spcPts val="0"/>
              </a:spcAft>
              <a:buClr>
                <a:schemeClr val="accent3"/>
              </a:buClr>
              <a:buFont typeface="Wingdings 2"/>
              <a:buChar char=""/>
              <a:defRPr/>
            </a:pPr>
            <a:r>
              <a:rPr lang="sl-SI" sz="2000" dirty="0">
                <a:latin typeface="Arial Black" pitchFamily="34" charset="0"/>
              </a:rPr>
              <a:t>Vodna praprot</a:t>
            </a:r>
          </a:p>
          <a:p>
            <a:pPr marL="274320" indent="-274320" fontAlgn="auto">
              <a:spcAft>
                <a:spcPts val="0"/>
              </a:spcAft>
              <a:buClr>
                <a:schemeClr val="accent3"/>
              </a:buClr>
              <a:buFont typeface="Wingdings 2"/>
              <a:buChar char=""/>
              <a:defRPr/>
            </a:pPr>
            <a:r>
              <a:rPr lang="sl-SI" sz="2000" dirty="0">
                <a:latin typeface="Arial Black" pitchFamily="34" charset="0"/>
              </a:rPr>
              <a:t>Drevesna praprot…</a:t>
            </a:r>
          </a:p>
        </p:txBody>
      </p:sp>
      <p:pic>
        <p:nvPicPr>
          <p:cNvPr id="4" name="Slika 3" descr="fotografija.jpg">
            <a:extLst>
              <a:ext uri="{FF2B5EF4-FFF2-40B4-BE49-F238E27FC236}">
                <a16:creationId xmlns:a16="http://schemas.microsoft.com/office/drawing/2014/main" id="{41D55EB6-CBAD-4876-9DEB-FDEC52752296}"/>
              </a:ext>
            </a:extLst>
          </p:cNvPr>
          <p:cNvPicPr>
            <a:picLocks noChangeAspect="1"/>
          </p:cNvPicPr>
          <p:nvPr/>
        </p:nvPicPr>
        <p:blipFill>
          <a:blip r:embed="rId2" cstate="print"/>
          <a:stretch>
            <a:fillRect/>
          </a:stretch>
        </p:blipFill>
        <p:spPr>
          <a:xfrm>
            <a:off x="3347864" y="2060848"/>
            <a:ext cx="1891457" cy="1422376"/>
          </a:xfrm>
          <a:prstGeom prst="ellipse">
            <a:avLst/>
          </a:prstGeom>
          <a:ln>
            <a:noFill/>
          </a:ln>
          <a:effectLst>
            <a:softEdge rad="112500"/>
          </a:effectLst>
        </p:spPr>
      </p:pic>
      <p:pic>
        <p:nvPicPr>
          <p:cNvPr id="5" name="Slika 4" descr="thelypteris_limbosperma.jpg">
            <a:extLst>
              <a:ext uri="{FF2B5EF4-FFF2-40B4-BE49-F238E27FC236}">
                <a16:creationId xmlns:a16="http://schemas.microsoft.com/office/drawing/2014/main" id="{B28F94E7-66AA-4A01-ADCF-703891AB03F4}"/>
              </a:ext>
            </a:extLst>
          </p:cNvPr>
          <p:cNvPicPr>
            <a:picLocks noChangeAspect="1"/>
          </p:cNvPicPr>
          <p:nvPr/>
        </p:nvPicPr>
        <p:blipFill>
          <a:blip r:embed="rId3" cstate="print"/>
          <a:stretch>
            <a:fillRect/>
          </a:stretch>
        </p:blipFill>
        <p:spPr>
          <a:xfrm rot="291178">
            <a:off x="6358434" y="1852092"/>
            <a:ext cx="1935989" cy="1458937"/>
          </a:xfrm>
          <a:prstGeom prst="ellipse">
            <a:avLst/>
          </a:prstGeom>
          <a:ln>
            <a:noFill/>
          </a:ln>
          <a:effectLst>
            <a:softEdge rad="112500"/>
          </a:effectLst>
        </p:spPr>
      </p:pic>
      <p:pic>
        <p:nvPicPr>
          <p:cNvPr id="6" name="Slika 5" descr="equisetum_pratense.jpg">
            <a:extLst>
              <a:ext uri="{FF2B5EF4-FFF2-40B4-BE49-F238E27FC236}">
                <a16:creationId xmlns:a16="http://schemas.microsoft.com/office/drawing/2014/main" id="{0E01D9D7-E329-465C-A601-0A5C27F4F486}"/>
              </a:ext>
            </a:extLst>
          </p:cNvPr>
          <p:cNvPicPr>
            <a:picLocks noChangeAspect="1"/>
          </p:cNvPicPr>
          <p:nvPr/>
        </p:nvPicPr>
        <p:blipFill>
          <a:blip r:embed="rId4" cstate="print"/>
          <a:stretch>
            <a:fillRect/>
          </a:stretch>
        </p:blipFill>
        <p:spPr>
          <a:xfrm rot="441383">
            <a:off x="3570812" y="4113808"/>
            <a:ext cx="1857832" cy="2477109"/>
          </a:xfrm>
          <a:prstGeom prst="ellipse">
            <a:avLst/>
          </a:prstGeom>
          <a:ln>
            <a:noFill/>
          </a:ln>
          <a:effectLst>
            <a:softEdge rad="112500"/>
          </a:effectLst>
        </p:spPr>
      </p:pic>
      <p:pic>
        <p:nvPicPr>
          <p:cNvPr id="7" name="Slika 6" descr="marzilija01.jpg">
            <a:extLst>
              <a:ext uri="{FF2B5EF4-FFF2-40B4-BE49-F238E27FC236}">
                <a16:creationId xmlns:a16="http://schemas.microsoft.com/office/drawing/2014/main" id="{6A9CB841-28DB-41E4-96DC-6BA7DF025442}"/>
              </a:ext>
            </a:extLst>
          </p:cNvPr>
          <p:cNvPicPr>
            <a:picLocks noChangeAspect="1"/>
          </p:cNvPicPr>
          <p:nvPr/>
        </p:nvPicPr>
        <p:blipFill>
          <a:blip r:embed="rId5" cstate="print"/>
          <a:stretch>
            <a:fillRect/>
          </a:stretch>
        </p:blipFill>
        <p:spPr>
          <a:xfrm rot="521894">
            <a:off x="5473849" y="3438556"/>
            <a:ext cx="2153815" cy="1615361"/>
          </a:xfrm>
          <a:prstGeom prst="ellipse">
            <a:avLst/>
          </a:prstGeom>
          <a:ln>
            <a:noFill/>
          </a:ln>
          <a:effectLst>
            <a:softEdge rad="112500"/>
          </a:effectLst>
        </p:spPr>
      </p:pic>
      <p:pic>
        <p:nvPicPr>
          <p:cNvPr id="8" name="Slika 7" descr="85-crvotocina.jpg">
            <a:extLst>
              <a:ext uri="{FF2B5EF4-FFF2-40B4-BE49-F238E27FC236}">
                <a16:creationId xmlns:a16="http://schemas.microsoft.com/office/drawing/2014/main" id="{54E1FF8D-F6A3-4D58-90E4-CBD68FEA37C8}"/>
              </a:ext>
            </a:extLst>
          </p:cNvPr>
          <p:cNvPicPr>
            <a:picLocks noChangeAspect="1"/>
          </p:cNvPicPr>
          <p:nvPr/>
        </p:nvPicPr>
        <p:blipFill>
          <a:blip r:embed="rId6" cstate="print"/>
          <a:stretch>
            <a:fillRect/>
          </a:stretch>
        </p:blipFill>
        <p:spPr>
          <a:xfrm rot="783531">
            <a:off x="6937435" y="4677893"/>
            <a:ext cx="1714185" cy="2012468"/>
          </a:xfrm>
          <a:prstGeom prst="ellipse">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D85B2730-546E-4149-ABC1-325E1539AC49}"/>
              </a:ext>
            </a:extLst>
          </p:cNvPr>
          <p:cNvSpPr>
            <a:spLocks noGrp="1"/>
          </p:cNvSpPr>
          <p:nvPr>
            <p:ph type="title"/>
          </p:nvPr>
        </p:nvSpPr>
        <p:spPr/>
        <p:txBody>
          <a:bodyPr/>
          <a:lstStyle/>
          <a:p>
            <a:r>
              <a:rPr lang="sl-SI" altLang="sl-SI">
                <a:solidFill>
                  <a:srgbClr val="92D050"/>
                </a:solidFill>
                <a:latin typeface="Gill Sans Ultra Bold Condensed" panose="020B0A06020104020203" pitchFamily="34" charset="0"/>
              </a:rPr>
              <a:t>BRINOLISTNI LISIČJAK</a:t>
            </a:r>
          </a:p>
        </p:txBody>
      </p:sp>
      <p:sp>
        <p:nvSpPr>
          <p:cNvPr id="3" name="Ograda vsebine 2">
            <a:extLst>
              <a:ext uri="{FF2B5EF4-FFF2-40B4-BE49-F238E27FC236}">
                <a16:creationId xmlns:a16="http://schemas.microsoft.com/office/drawing/2014/main" id="{F95A7D85-9CF2-40EE-AF02-FB6D31266CC2}"/>
              </a:ext>
            </a:extLst>
          </p:cNvPr>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marL="274320" indent="-274320" fontAlgn="auto">
              <a:spcAft>
                <a:spcPts val="0"/>
              </a:spcAft>
              <a:buClr>
                <a:schemeClr val="accent3"/>
              </a:buClr>
              <a:buFont typeface="Wingdings 2"/>
              <a:buNone/>
              <a:defRPr/>
            </a:pPr>
            <a:r>
              <a:rPr lang="sl-SI" sz="2000" dirty="0">
                <a:latin typeface="Arial Black" pitchFamily="34" charset="0"/>
              </a:rPr>
              <a:t> steblo plazeče se , veje pokončne, do 30 cm, ima vilasto razvejanje.</a:t>
            </a:r>
          </a:p>
          <a:p>
            <a:pPr marL="274320" indent="-274320" fontAlgn="auto">
              <a:spcAft>
                <a:spcPts val="0"/>
              </a:spcAft>
              <a:buClr>
                <a:schemeClr val="accent3"/>
              </a:buClr>
              <a:buFont typeface="Wingdings 2"/>
              <a:buNone/>
              <a:defRPr/>
            </a:pPr>
            <a:r>
              <a:rPr lang="sl-SI" sz="2000" dirty="0">
                <a:latin typeface="Arial Black" pitchFamily="34" charset="0"/>
              </a:rPr>
              <a:t>Listi igličasti do 9mm dolgi, na poganjku spiralasto, pravokotno razvrščeni.</a:t>
            </a:r>
          </a:p>
          <a:p>
            <a:pPr marL="274320" indent="-274320" fontAlgn="auto">
              <a:spcAft>
                <a:spcPts val="0"/>
              </a:spcAft>
              <a:buClr>
                <a:schemeClr val="accent3"/>
              </a:buClr>
              <a:buFont typeface="Wingdings 2"/>
              <a:buNone/>
              <a:defRPr/>
            </a:pPr>
            <a:r>
              <a:rPr lang="sl-SI" sz="2000" dirty="0">
                <a:latin typeface="Arial Black" pitchFamily="34" charset="0"/>
              </a:rPr>
              <a:t>Trosni klasi posamični, pokončni, na vrhu poganjkov, pojavijo se avgusta ali septembra. </a:t>
            </a:r>
          </a:p>
          <a:p>
            <a:pPr marL="274320" indent="-274320" fontAlgn="auto">
              <a:spcAft>
                <a:spcPts val="0"/>
              </a:spcAft>
              <a:buClr>
                <a:schemeClr val="accent3"/>
              </a:buClr>
              <a:buFont typeface="Wingdings 2"/>
              <a:buNone/>
              <a:defRPr/>
            </a:pPr>
            <a:r>
              <a:rPr lang="sl-SI" sz="2000" dirty="0">
                <a:latin typeface="Arial Black" pitchFamily="34" charset="0"/>
              </a:rPr>
              <a:t>Vlažni senčni iglasti gozdovi in resave.</a:t>
            </a:r>
          </a:p>
          <a:p>
            <a:pPr marL="274320" indent="-274320" fontAlgn="auto">
              <a:spcAft>
                <a:spcPts val="0"/>
              </a:spcAft>
              <a:buClr>
                <a:schemeClr val="accent3"/>
              </a:buClr>
              <a:buFont typeface="Wingdings 2"/>
              <a:buNone/>
              <a:defRPr/>
            </a:pPr>
            <a:r>
              <a:rPr lang="sl-SI" sz="2000" dirty="0">
                <a:latin typeface="Arial Black" pitchFamily="34" charset="0"/>
              </a:rPr>
              <a:t>Za lisičjake je značilna vilasta razrast nad-in podzemnih delov rastline.</a:t>
            </a:r>
          </a:p>
        </p:txBody>
      </p:sp>
      <p:pic>
        <p:nvPicPr>
          <p:cNvPr id="4" name="Slika 3" descr="normal_001_03_02ba_lisicjak_brinolistni_Lycopodium_annotinum_DSC09550.jpg">
            <a:extLst>
              <a:ext uri="{FF2B5EF4-FFF2-40B4-BE49-F238E27FC236}">
                <a16:creationId xmlns:a16="http://schemas.microsoft.com/office/drawing/2014/main" id="{A6D0506A-2016-4C9F-BFCF-D821CC41A7AC}"/>
              </a:ext>
            </a:extLst>
          </p:cNvPr>
          <p:cNvPicPr>
            <a:picLocks noChangeAspect="1"/>
          </p:cNvPicPr>
          <p:nvPr/>
        </p:nvPicPr>
        <p:blipFill>
          <a:blip r:embed="rId2" cstate="print"/>
          <a:stretch>
            <a:fillRect/>
          </a:stretch>
        </p:blipFill>
        <p:spPr>
          <a:xfrm rot="969285">
            <a:off x="5512875" y="4531393"/>
            <a:ext cx="2052990" cy="2396089"/>
          </a:xfrm>
          <a:prstGeom prst="ellipse">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Flow</Template>
  <TotalTime>0</TotalTime>
  <Words>1129</Words>
  <Application>Microsoft Office PowerPoint</Application>
  <PresentationFormat>On-screen Show (4:3)</PresentationFormat>
  <Paragraphs>99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Bauhaus 93</vt:lpstr>
      <vt:lpstr>Calibri</vt:lpstr>
      <vt:lpstr>Constantia</vt:lpstr>
      <vt:lpstr>Copperplate Gothic Bold</vt:lpstr>
      <vt:lpstr>Gill Sans Ultra Bold Condensed</vt:lpstr>
      <vt:lpstr>Wingdings 2</vt:lpstr>
      <vt:lpstr>Potek</vt:lpstr>
      <vt:lpstr>PRAPROTI</vt:lpstr>
      <vt:lpstr>PRAPROTI</vt:lpstr>
      <vt:lpstr>PowerPoint Presentation</vt:lpstr>
      <vt:lpstr> TELO PRAPROTNICE</vt:lpstr>
      <vt:lpstr> ŽIVLJENSKI KROG PRAPROTI</vt:lpstr>
      <vt:lpstr>PowerPoint Presentation</vt:lpstr>
      <vt:lpstr>PowerPoint Presentation</vt:lpstr>
      <vt:lpstr>RAZLIČNE VRSTE PRAPROTI:</vt:lpstr>
      <vt:lpstr>BRINOLISTNI LISIČJAK</vt:lpstr>
      <vt:lpstr>NJIVSKA PRESLICA</vt:lpstr>
      <vt:lpstr>GOZDNA PRESLICA</vt:lpstr>
      <vt:lpstr>NAVADNA SLADKA KORENINICA</vt:lpstr>
      <vt:lpstr>POZIDNI SRŠAJ</vt:lpstr>
      <vt:lpstr>RJAVI SRŠAJ</vt:lpstr>
      <vt:lpstr>BUKOVČICA</vt:lpstr>
      <vt:lpstr> ZANIMIVOSTI:</vt:lpstr>
      <vt:lpstr>PowerPoint Presentation</vt:lpstr>
      <vt:lpstr> POVZETEK:</vt:lpstr>
      <vt:lpstr> 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2019-05-30T09:34:50Z</dcterms:created>
  <dcterms:modified xsi:type="dcterms:W3CDTF">2019-05-30T09:34:50Z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