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66"/>
    <a:srgbClr val="FF0000"/>
    <a:srgbClr val="66FF33"/>
    <a:srgbClr val="669900"/>
    <a:srgbClr val="00CC00"/>
    <a:srgbClr val="FF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9136B9C-6C3D-4238-B9FB-B996C6DAEBEC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F410CEC-4C29-421D-BD87-0390470FA4B0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4383B7FC-0E97-4935-8984-DADD54B6428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EDF80F8-AB3C-44B9-9E33-5DB51473F5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5B069CA0-180C-47EB-9139-29E4CAF4F4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81802F-1DFB-478C-9B8A-F3CC8684FA1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B481-071D-4F1B-BC6F-4F0AF991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885F7-4F0A-4722-BC53-427755B7A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66D31-8179-4638-8F84-F186F8844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FF3F-E89D-4A21-B436-8C065C6C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099A6-B623-4513-9FFD-6791EBEE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31386-8B25-4201-A22D-B0C7217B17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0020531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3D26A-B64E-4DB9-A0D3-BE844718A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008EB-8F16-4CDE-9CF2-C4C9E3859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1E5AA-B3E3-42C5-9E0A-2880B94E6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BA947-2D91-4DC4-8829-D18447B5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FC4E8-860F-4556-8C45-1DB579A8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7ED47-4840-4583-B226-849A2A7CCA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6132169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B6241-198E-4B49-853C-5D852C647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69CE-A5B6-4BC1-B784-62520076F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D3D78-A423-4E23-82A1-505FEE7D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A5724-8AD5-4F08-87D8-D4EF84C3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4E29-F2FA-4F32-914F-D395B339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C9888-3119-4A56-BB7D-45A03CB421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5560178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773FB-BF13-4001-A05F-2772209C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207EF-2C7C-468B-8E63-3ED6E46A2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B4509-75FB-4955-8B52-BBE0FE4D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201F1-5FA3-4D21-A635-A0F6BCF6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7971-FBED-4508-A9AA-14005B3D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E6A81-3CF9-4DEA-BE46-D8C24F20EA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447390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60383-E931-4BAA-B39E-062F5B43F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7DA4-214A-45E1-A14B-AFA0BA03A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11B29-5537-4440-9011-2E90AA40D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2071E-3B4E-4890-B8CC-ECF5A1CE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AED2C-AD7F-4087-AEB6-1E81FDC7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D15AA-54BA-4B0A-AF1A-35204C1C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AFCE0-CAF9-4CCB-8DAA-09E51CD4E8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9395295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A124F-4DBF-46A3-AF16-F565A0EF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D9EDF-4977-4BC4-8795-53EB3A49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1107E-B09C-49E7-99AB-D021E6C05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EF729-8CD8-40F3-92F3-3C68C8D6C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283EFD-45FD-443E-ABC6-C5BC94D62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9A02BD-2146-42C5-8194-231691328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8F3F69-7B90-45FB-8D60-04F94D9A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B5C44-E719-44A2-AE3C-287F6728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B40D3-4C44-4FBE-8ADC-C52A4747D1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0457460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B0A45-4777-46ED-BEDA-98B29FDA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A6CB5-E62C-4BC7-9547-2F22B5F8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F9583-2790-4F02-92FC-02256FAF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03E0E-85C9-4D27-A80D-37AF6A85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0601C-761F-47AC-A75F-930276DAB7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3686600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E4627-A254-424E-A4D2-1404B67B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84509-5C62-4102-B506-BE8E6AFE9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073EA-BBB8-44A3-8495-CAF52D1E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FF056-8A6F-4370-B436-0B3EAC7FDF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7153034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75672-43E8-41DC-9B06-B14D6EBBB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5E2F6-1801-4E96-8298-2505D06F6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CAEF7-FA89-47FA-8018-06C32CCB5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4A5E5-A9B0-4D10-A07C-0FCB6E6C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A3B65-246D-4E0B-814E-2E6F84CC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38B6A-04E8-4086-AAEC-F2645910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0CA55-A7BF-4E13-8BF0-F0391DF27F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5606492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2B10B-AEB7-4B92-AD47-0C3F0B633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7937A4-31CD-4E58-8F4B-B7DE21EB0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9C871-73FD-48EB-B4DF-8FB20E4E6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F4E53-FBCA-4B53-A973-221BE991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B402C-69BB-4F10-AB0A-E50929C59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2775A-B7EE-40CF-BC12-4B0D76D5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35C21-8CCC-45FA-9CBD-FE94CAEA97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5465264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26295E1-C27D-45DC-BEE2-8F933125CA4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3C7B685-3AEF-4736-884A-F520BDFA122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FD490EB-1C23-4A83-8456-E5785611C8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36BA4123-BA9D-4679-9FFA-6B1B3E2289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309935AC-6ABC-4A19-A744-DD42C70E69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A71F9A2-4DFF-418E-97EB-57968CD6266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4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6AFDCFE-3325-4901-9847-BE07854611A8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8000">
                <a:solidFill>
                  <a:schemeClr val="folHlink"/>
                </a:solidFill>
              </a:rPr>
              <a:t>PRAPTIČ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76EDFBB-05FA-4CF0-8F6D-7D16A465E5BB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</a:rPr>
              <a:t>PREHODNA OBLIKA MED PLAZILCI IN PTIČI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67B1552B-07A7-41B4-9D72-63526C6601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7C80"/>
                </a:solidFill>
              </a:rPr>
              <a:t>PRAPTIČ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44D0D03-70C0-4355-ABD3-7D6ABBF44564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 b="1">
                <a:solidFill>
                  <a:srgbClr val="FF00FF"/>
                </a:solidFill>
              </a:rPr>
              <a:t>Znanstvena razvrstitev: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b="1" i="1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 i="1">
                <a:solidFill>
                  <a:srgbClr val="FF00FF"/>
                </a:solidFill>
              </a:rPr>
              <a:t>Kraljestvo:   Animalia (živali)</a:t>
            </a:r>
          </a:p>
          <a:p>
            <a:pPr>
              <a:lnSpc>
                <a:spcPct val="80000"/>
              </a:lnSpc>
            </a:pPr>
            <a:endParaRPr lang="sl-SI" altLang="sl-SI" sz="1800" b="1" i="1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 i="1">
                <a:solidFill>
                  <a:srgbClr val="FF00FF"/>
                </a:solidFill>
              </a:rPr>
              <a:t>Deblo:    Chordata (strunarji)</a:t>
            </a:r>
          </a:p>
          <a:p>
            <a:pPr>
              <a:lnSpc>
                <a:spcPct val="80000"/>
              </a:lnSpc>
            </a:pPr>
            <a:endParaRPr lang="sl-SI" altLang="sl-SI" sz="1800" b="1" i="1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 i="1">
                <a:solidFill>
                  <a:srgbClr val="FF00FF"/>
                </a:solidFill>
              </a:rPr>
              <a:t>Razred:   Aves (ptiči)</a:t>
            </a:r>
          </a:p>
          <a:p>
            <a:pPr>
              <a:lnSpc>
                <a:spcPct val="80000"/>
              </a:lnSpc>
            </a:pPr>
            <a:endParaRPr lang="sl-SI" altLang="sl-SI" sz="1800" b="1" i="1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 i="1">
                <a:solidFill>
                  <a:srgbClr val="FF00FF"/>
                </a:solidFill>
              </a:rPr>
              <a:t>Red:    Archaeopterygiformes</a:t>
            </a:r>
          </a:p>
          <a:p>
            <a:pPr>
              <a:lnSpc>
                <a:spcPct val="80000"/>
              </a:lnSpc>
            </a:pPr>
            <a:endParaRPr lang="sl-SI" altLang="sl-SI" sz="1800" b="1" i="1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 i="1">
                <a:solidFill>
                  <a:srgbClr val="FF00FF"/>
                </a:solidFill>
              </a:rPr>
              <a:t>Družina:   Archaeopterygidae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b="1" i="1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 i="1">
                <a:solidFill>
                  <a:srgbClr val="FF00FF"/>
                </a:solidFill>
              </a:rPr>
              <a:t>Rod:    Archaeopteryx</a:t>
            </a:r>
          </a:p>
          <a:p>
            <a:pPr>
              <a:lnSpc>
                <a:spcPct val="80000"/>
              </a:lnSpc>
            </a:pPr>
            <a:endParaRPr lang="sl-SI" altLang="sl-SI" sz="1800" b="1" i="1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 i="1">
                <a:solidFill>
                  <a:srgbClr val="FF00FF"/>
                </a:solidFill>
              </a:rPr>
              <a:t>Vrsta:   A. lithographica</a:t>
            </a:r>
          </a:p>
          <a:p>
            <a:pPr>
              <a:lnSpc>
                <a:spcPct val="80000"/>
              </a:lnSpc>
            </a:pPr>
            <a:endParaRPr lang="sl-SI" altLang="sl-SI" sz="1800" b="1" i="1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b="1" i="1">
              <a:solidFill>
                <a:srgbClr val="FF00FF"/>
              </a:solidFill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E2878E5A-A857-41AE-B0A0-E270AF7BE21E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FF00FF"/>
                </a:solidFill>
              </a:rPr>
              <a:t>FOSILNI RAZPON: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800" u="sng">
                <a:solidFill>
                  <a:srgbClr val="FF00FF"/>
                </a:solidFill>
              </a:rPr>
              <a:t>Pozna jura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u="sng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u="sng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u="sng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u="sng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u="sng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FF00FF"/>
                </a:solidFill>
              </a:rPr>
              <a:t>Model Archaeopteryx lithographica,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FF00FF"/>
                </a:solidFill>
              </a:rPr>
              <a:t>razstavljen v Muzeju univerze v Oxfordu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600">
              <a:solidFill>
                <a:srgbClr val="FF00FF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>
              <a:solidFill>
                <a:srgbClr val="FF00FF"/>
              </a:solidFill>
            </a:endParaRPr>
          </a:p>
        </p:txBody>
      </p:sp>
      <p:pic>
        <p:nvPicPr>
          <p:cNvPr id="22539" name="Picture 11" descr="Model Archaeopteryx lithographica,razstavljen v Muzeju univerze v Oxfordu">
            <a:extLst>
              <a:ext uri="{FF2B5EF4-FFF2-40B4-BE49-F238E27FC236}">
                <a16:creationId xmlns:a16="http://schemas.microsoft.com/office/drawing/2014/main" id="{6457C563-5E6C-42EB-AC29-8D1426D3D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420938"/>
            <a:ext cx="266382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253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253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253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253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253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253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8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840"/>
                            </p:stCondLst>
                            <p:childTnLst>
                              <p:par>
                                <p:cTn id="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840"/>
                            </p:stCondLst>
                            <p:childTnLst>
                              <p:par>
                                <p:cTn id="6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880"/>
                            </p:stCondLst>
                            <p:childTnLst>
                              <p:par>
                                <p:cTn id="7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4A807FE-A51D-4422-BABA-8C30564F5FB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r>
              <a:rPr lang="sl-SI" altLang="sl-SI">
                <a:solidFill>
                  <a:srgbClr val="00CC00"/>
                </a:solidFill>
              </a:rPr>
              <a:t>OPIS IN NAJDBE PRAPTIČA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BFDD991-DF81-4EE3-BB7D-BD61501C4B69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effectLst>
            <a:outerShdw dist="28398" dir="3806097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66FF33"/>
                </a:solidFill>
              </a:rPr>
              <a:t>Práptìč ali arheópteriks (znanstveno ime Archaeopteryx lithographica) je splošno priznan kot najstarejši znan ptič. Sedem primerkov Archaeopteryxa so našli v slojih apnenčaste prsti litografskega skrilavca v bližini Eichstätta in Solnhofna na Bavarskem v južni Nemčiji.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3AF7D014-A9A1-4008-8D87-FFCFA2A15A03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effectLst>
            <a:outerShdw dist="28398" dir="3806097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66FF33"/>
                </a:solidFill>
              </a:rPr>
              <a:t>Praptič izhaja iz dinozavra teropoda in predstavlja prehodno obliko med plazilci in ptiči. Imel je krila in je bil pokrit s perjem. Živel je pred približno 145 milijoni let v srednjem obdobju (jura) srednjega zemeljskega veka (mezozoik). Ni natančno znano ali je lahko v resnici letel ali pa je samo poskakoval okoli in jadral z dreves.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400">
              <a:solidFill>
                <a:srgbClr val="66FF33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400">
              <a:solidFill>
                <a:srgbClr val="6699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1"/>
      <p:bldP spid="24580" grpId="0" build="p"/>
      <p:bldP spid="2458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EFF0051-2935-45CB-AFB8-389557BB3DD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sl-SI" altLang="sl-SI" sz="4000">
                <a:solidFill>
                  <a:srgbClr val="000000"/>
                </a:solidFill>
                <a:effectLst/>
              </a:rPr>
              <a:t>PODROBNEJŠI OPIS PRAPTIČA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3B637C5-71AF-46D0-94BF-CE9CCB7BBB0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000000"/>
                </a:solidFill>
                <a:effectLst/>
              </a:rPr>
              <a:t>Okamnina je ohranila poleg okostja tudi odtis perja, ki nakazuje pripadnost ptičem. Znaki plazilca v okamnini so čeljusti z zobmi v alveolah, pri okoli pol metra dolgi živali 30 cm dolg rep z 20 do 21 vretenci. Prsnica je še slabo razvita, nartnice in dlančnice še niso zrasle. Na perutnici so trije prosti prsti s kremplji za oprijemanje. Praptič je edini znani predstavnik podrazreda Sauriurae oziroma Archaeornithes. V drug podrazred Odonthognathae prištevamo dve vrsti krednih praptičev.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theme/theme1.xml><?xml version="1.0" encoding="utf-8"?>
<a:theme xmlns:a="http://schemas.openxmlformats.org/drawingml/2006/main" name="Oblaki">
  <a:themeElements>
    <a:clrScheme name="Oblaki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bla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blaki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aki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252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Oblaki</vt:lpstr>
      <vt:lpstr>PRAPTIČ</vt:lpstr>
      <vt:lpstr>PRAPTIČ</vt:lpstr>
      <vt:lpstr>OPIS IN NAJDBE PRAPTIČA</vt:lpstr>
      <vt:lpstr>PODROBNEJŠI OPIS PRAPTIČA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2019-05-30T09:34:55Z</dcterms:created>
  <dcterms:modified xsi:type="dcterms:W3CDTF">2019-05-30T09:34:55Z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