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61" r:id="rId9"/>
    <p:sldId id="262" r:id="rId10"/>
    <p:sldId id="263" r:id="rId11"/>
    <p:sldId id="26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6DF0FFE7-059E-4B85-949B-DE23FEA1095D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C28CB1FE-DA6B-4B7A-BF6D-8616B8FD616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>
                <a:extLst>
                  <a:ext uri="{FF2B5EF4-FFF2-40B4-BE49-F238E27FC236}">
                    <a16:creationId xmlns:a16="http://schemas.microsoft.com/office/drawing/2014/main" id="{3F58A72E-B4C1-4958-A8A5-D6F9796BE1A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1" name="Freeform 5">
                <a:extLst>
                  <a:ext uri="{FF2B5EF4-FFF2-40B4-BE49-F238E27FC236}">
                    <a16:creationId xmlns:a16="http://schemas.microsoft.com/office/drawing/2014/main" id="{CCE31054-C8F0-4102-B274-4F1A9812A39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7688115C-E474-40F5-BF89-24B0AC6C172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8AB5AFC5-C70D-43FD-A4F7-78B8C8E1538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1246F1E7-8630-4AAF-BB34-28E77F3E7EE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E8C86946-F7FF-469C-97A8-4BB21CD2C1B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7A7D0FC9-C49F-4AD2-9416-F02B705B30F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A16C6533-B563-4F98-AD14-585F6B31C79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CE66A4DB-E98A-46DF-832D-DCCF5E17475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E6AECBCA-E830-4E0D-8849-FEA1E4731D9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A51F8FF2-9439-4445-9FBF-ACC98550C02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E1EA5038-C47D-4849-A025-3FD1079FB1D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151097B4-FA49-4662-A7C6-F8183B898F8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4A44D6C5-B0F0-4792-9096-8C5418ED8E9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1E54FDAB-9C70-4EF1-82D6-0415B58AFE5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248BBABC-6D1F-4941-9C3A-3CE9AA72AFB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477947BA-FE25-4121-9AD3-DC5D1DD651F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804DF24F-AFF0-4AD2-A0A3-56671EFAEF1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6AA1D968-C772-4442-9F94-AD0FD846BCB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D034C807-731F-4963-9DDA-F12E48A36002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131A5A67-E8B0-477E-AE9F-0E22A8848328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4121" name="Rectangle 25">
            <a:extLst>
              <a:ext uri="{FF2B5EF4-FFF2-40B4-BE49-F238E27FC236}">
                <a16:creationId xmlns:a16="http://schemas.microsoft.com/office/drawing/2014/main" id="{5B9B509F-D2C2-4C9E-BAFF-68228C5AB6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l-SI" noProof="0"/>
              <a:t>Click to edit Master title style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3CD72463-B0D6-4CDF-A71D-321C50DCBB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sl-SI" noProof="0"/>
              <a:t>Click to edit Master subtitle style</a:t>
            </a:r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A05D2C30-21BA-4851-A304-D5DE032F83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sl-SI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882A8D60-2E92-4340-80CF-6DDF9DC5BE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sl-SI"/>
          </a:p>
        </p:txBody>
      </p:sp>
      <p:sp>
        <p:nvSpPr>
          <p:cNvPr id="4125" name="Rectangle 29">
            <a:extLst>
              <a:ext uri="{FF2B5EF4-FFF2-40B4-BE49-F238E27FC236}">
                <a16:creationId xmlns:a16="http://schemas.microsoft.com/office/drawing/2014/main" id="{5C67B128-5953-480B-982E-A0B0ED5BE9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46A88E-8250-459F-A765-5D5C6BFA2479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2CE5A-8D34-4076-95E7-7E0C40E75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C26CC-F07F-4B30-B6B8-3A35485E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DFC25-82ED-4C4F-AEF2-C53E3F2E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B6C5B-1283-4ACF-B3A7-36A47250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43A64-0C60-4564-BDC0-48F1247C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4B159-C332-43F0-88F5-A0455D49127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5356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FE931-2858-4852-B7CA-45392D208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ED15C-CA07-483B-8568-88EE601DA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FF15A-DA8F-44D6-8E87-DA42C57E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597AF-E24D-4F7E-8871-5F3B7DCE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AA952-97B3-458A-9CF5-614FD29F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99F22-09DF-47BB-A286-7B6E2EC69CC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7111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463B-C9BC-476A-9CB6-EDB28D90B540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3B07C-D419-48AD-9217-7253D33AF4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31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8674E-66F7-471B-8619-B264E1958C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4346FE-EFE1-44FE-ADF3-08ABEBB7F9D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11731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7EE5F5-9D6B-4CFD-92CD-8DD441AC8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59D6DC-6A93-4E26-8B47-AC0D6E56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E143C-A6F6-431E-8D3A-049A54F3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33AF4-D099-499F-B8BE-DE4B05AF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9D7C65-00B3-47C7-B48D-4E3ED6CF198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153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5CD4-F32C-4D88-B26A-31E19C2E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D14F9-854F-4D80-8297-888B136C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F7A5E-BB52-4321-A042-9EE18CAF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AE857-9A32-4A11-96C7-D06472FA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0F837-661E-4BF5-BF9E-AE67B4CF3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90264-E5D8-4B2C-9367-1D02CCAB7A9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8746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B9FB-8894-441A-B1B4-5C4F96589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608B7-24A8-420A-815D-6EB32B6F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B8622-775E-4A9C-84C4-78A25A62D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F1B2F-65DD-4DB7-9425-47191E3E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7F348-1A1F-4E6B-9A40-F051C77E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19820-B049-4F02-A222-8C94A211923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7714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95D6-E8EF-48EB-99FF-A55DE0C0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D4986-BCE6-4CA7-9499-D9B7D8B45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E6C72-3491-4378-A1CC-8319F6F81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A1CEC-4E5F-4216-BD99-4074AF3D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9F418-4886-4C2F-8FCE-6B940649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6805-546B-4D5B-B7E1-83343767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9389-12C9-43B5-96D7-5DDC785AE4D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8113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287E-2E13-430C-BBAB-0E012434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A0D27-9E98-44D9-815B-F3F63056A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89AFD-4AD4-451C-9777-92640E72D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17848-6E62-4D60-B4AD-5D827337F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D2DAC-05FE-4548-BE8D-49D92B910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08FDA9-B354-4029-8999-1A65DC56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60ABE-61E9-4001-A9AA-4523F53A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F8E3E-7192-485B-93ED-121BED60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81DEC-C57F-4EFF-9BA1-16A45C22418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0805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C4316-83AA-40CE-B883-93B65235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0B9E5-F461-45D5-98C3-78AA778D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EDD2A-CE2C-4131-A955-B48CD184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1D3E9-B4A4-4040-BAA0-8FD0C55C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EE651-7C00-4465-9031-2ABA20C9AEF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9548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D566F-F9BB-418B-A49C-52F8DA63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FB7EF-C05A-4828-A531-BC06DECD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A6211-9761-434C-9DCA-3B220CEB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83FE-CAA7-41E2-AE02-61E578C9CF1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1121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D374-09E5-4F3A-8BDC-71E725B8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FCC2C-DD34-4BD9-9670-74E4FFE49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E1B17-15D0-4DBC-B9A7-BC9EAF5A7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D83AC-6777-47C0-8A3B-D7C81F77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69CF0-A61F-4449-B52E-8C9BB3A7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56381-AF8C-4E5F-844E-B1BBE795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6BB3-431B-4BEC-A7B2-B12FD219137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9162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BA2C5-84AA-41F6-A4CC-DBD26607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26DFA-058F-45E1-A036-F4E515EC6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B4C6A-164D-4267-8954-1C69AC244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1BA5B-3DA5-4230-ADB1-8FDCC958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01043-1D4D-441E-B484-E27B9B51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AF799-6A70-4EBD-A6FE-1F0FA907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2888-2AFF-47CF-A737-D913B8CD8A2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164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D972FE6D-65D0-477D-8469-1E2BCC44DD1D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2900CB6F-FC78-40D4-B566-D9DB98B43968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>
                <a:extLst>
                  <a:ext uri="{FF2B5EF4-FFF2-40B4-BE49-F238E27FC236}">
                    <a16:creationId xmlns:a16="http://schemas.microsoft.com/office/drawing/2014/main" id="{F2AC6EFF-49FF-4ECE-BBC6-EF8E2147B76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77" name="Freeform 5">
                <a:extLst>
                  <a:ext uri="{FF2B5EF4-FFF2-40B4-BE49-F238E27FC236}">
                    <a16:creationId xmlns:a16="http://schemas.microsoft.com/office/drawing/2014/main" id="{EFE60DB2-CF1F-45DC-8B2A-1F6D433F959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78" name="Freeform 6">
                <a:extLst>
                  <a:ext uri="{FF2B5EF4-FFF2-40B4-BE49-F238E27FC236}">
                    <a16:creationId xmlns:a16="http://schemas.microsoft.com/office/drawing/2014/main" id="{B31FB720-3FD2-49B7-8D97-76BFB4C0E38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79" name="Freeform 7">
                <a:extLst>
                  <a:ext uri="{FF2B5EF4-FFF2-40B4-BE49-F238E27FC236}">
                    <a16:creationId xmlns:a16="http://schemas.microsoft.com/office/drawing/2014/main" id="{5D843A47-BBB7-4D07-B72E-E4B323F53D9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0" name="Freeform 8">
                <a:extLst>
                  <a:ext uri="{FF2B5EF4-FFF2-40B4-BE49-F238E27FC236}">
                    <a16:creationId xmlns:a16="http://schemas.microsoft.com/office/drawing/2014/main" id="{028BAE5F-D3CC-4B38-A0A0-A4455338887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88661E06-6F1D-4873-9D88-6D897271FCF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CF4D04DB-3AF4-47C1-9890-B5E35CCFF84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9A5CA635-8E52-48D1-A435-37EC39C4535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A7ABA2A5-3C5D-4443-B860-90A82B32D53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5" name="Freeform 13">
                <a:extLst>
                  <a:ext uri="{FF2B5EF4-FFF2-40B4-BE49-F238E27FC236}">
                    <a16:creationId xmlns:a16="http://schemas.microsoft.com/office/drawing/2014/main" id="{358191F5-DF29-4E35-80DE-ADE449FE826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6" name="Freeform 14">
                <a:extLst>
                  <a:ext uri="{FF2B5EF4-FFF2-40B4-BE49-F238E27FC236}">
                    <a16:creationId xmlns:a16="http://schemas.microsoft.com/office/drawing/2014/main" id="{20A16629-2653-4C43-ABAA-244304580BE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7" name="Freeform 15">
                <a:extLst>
                  <a:ext uri="{FF2B5EF4-FFF2-40B4-BE49-F238E27FC236}">
                    <a16:creationId xmlns:a16="http://schemas.microsoft.com/office/drawing/2014/main" id="{763D7A86-CA3D-4814-AED3-170CE25586A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8" name="Freeform 16">
                <a:extLst>
                  <a:ext uri="{FF2B5EF4-FFF2-40B4-BE49-F238E27FC236}">
                    <a16:creationId xmlns:a16="http://schemas.microsoft.com/office/drawing/2014/main" id="{BB552D96-937D-4406-B834-2B62ADB5D15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89" name="Freeform 17">
                <a:extLst>
                  <a:ext uri="{FF2B5EF4-FFF2-40B4-BE49-F238E27FC236}">
                    <a16:creationId xmlns:a16="http://schemas.microsoft.com/office/drawing/2014/main" id="{53411CD8-C0D8-4940-A173-16707995DFC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0" name="Freeform 18">
                <a:extLst>
                  <a:ext uri="{FF2B5EF4-FFF2-40B4-BE49-F238E27FC236}">
                    <a16:creationId xmlns:a16="http://schemas.microsoft.com/office/drawing/2014/main" id="{5E47A34F-7754-46CB-8CDC-56D9AF263E7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1" name="Freeform 19">
                <a:extLst>
                  <a:ext uri="{FF2B5EF4-FFF2-40B4-BE49-F238E27FC236}">
                    <a16:creationId xmlns:a16="http://schemas.microsoft.com/office/drawing/2014/main" id="{9E96F094-5E92-462D-8FE4-FAB6FD01EE9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2" name="Freeform 20">
                <a:extLst>
                  <a:ext uri="{FF2B5EF4-FFF2-40B4-BE49-F238E27FC236}">
                    <a16:creationId xmlns:a16="http://schemas.microsoft.com/office/drawing/2014/main" id="{FAEB788E-A097-4C95-8880-000F18A5E6A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3" name="Freeform 21">
                <a:extLst>
                  <a:ext uri="{FF2B5EF4-FFF2-40B4-BE49-F238E27FC236}">
                    <a16:creationId xmlns:a16="http://schemas.microsoft.com/office/drawing/2014/main" id="{A0BBD90E-9410-4E90-AD12-A630C17F645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4" name="Freeform 22">
                <a:extLst>
                  <a:ext uri="{FF2B5EF4-FFF2-40B4-BE49-F238E27FC236}">
                    <a16:creationId xmlns:a16="http://schemas.microsoft.com/office/drawing/2014/main" id="{EDECDFB5-BF00-419F-9B29-DB796617455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0B04C07F-AD32-4830-A1F8-BF517D5090B9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71BEE971-B6EA-4964-8EFA-A12B151A3E23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97" name="Rectangle 25">
            <a:extLst>
              <a:ext uri="{FF2B5EF4-FFF2-40B4-BE49-F238E27FC236}">
                <a16:creationId xmlns:a16="http://schemas.microsoft.com/office/drawing/2014/main" id="{B1B86E91-DA9C-4D79-ABDE-90C337F5D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498E1A2B-B99C-4B5C-9E10-234E98672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6BBE0953-1A3D-4807-B746-4C888BEC53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sl-SI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8FC4EA52-C86F-4697-9D68-CF69F39011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sl-SI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A8E273E2-7AC2-49F2-9951-6DEF0A96EA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EB5F6FF8-03FD-49DD-967F-0FF58761F24E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C5A437-BCF7-4347-9183-6503DB8FF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6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RAK ?</a:t>
            </a:r>
            <a:endParaRPr lang="sl-SI" altLang="sl-SI"/>
          </a:p>
        </p:txBody>
      </p:sp>
      <p:pic>
        <p:nvPicPr>
          <p:cNvPr id="2054" name="Picture 6" descr="C:\Documents and Settings\Lojze\My Documents\My Pictures\Urša slike\biologija\land-crab.jpeg">
            <a:extLst>
              <a:ext uri="{FF2B5EF4-FFF2-40B4-BE49-F238E27FC236}">
                <a16:creationId xmlns:a16="http://schemas.microsoft.com/office/drawing/2014/main" id="{A7F9C434-4F32-44E2-9D8B-697E16F0D3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8438" y="1981200"/>
            <a:ext cx="4641850" cy="41148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9BCD98-BD7C-4343-8943-DA724A918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Potek razvoja raka</a:t>
            </a:r>
            <a:endParaRPr lang="sl-SI" altLang="sl-SI" b="1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EDF3021-A49A-461F-AAF3-E3482E699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533400"/>
          </a:xfrm>
        </p:spPr>
        <p:txBody>
          <a:bodyPr/>
          <a:lstStyle/>
          <a:p>
            <a:r>
              <a:rPr lang="sl-SI" altLang="sl-SI" sz="2800"/>
              <a:t>1.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ŽIVČNA IZČRPANOST</a:t>
            </a:r>
            <a:endParaRPr lang="sl-SI" altLang="sl-SI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45AB9C6-608D-4784-9975-9B7AB9F36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14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2.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ZASTRUPITEV</a:t>
            </a:r>
            <a:endParaRPr lang="sl-SI" altLang="sl-SI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4BA7C751-1230-47AB-B3D9-C23CA4668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3.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DRAŽENJE</a:t>
            </a:r>
            <a:endParaRPr lang="sl-SI" altLang="sl-SI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9FDF5BCF-C16E-429A-85D7-1F1248B97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81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4.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VNETJE</a:t>
            </a:r>
            <a:endParaRPr lang="sl-SI" altLang="sl-SI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109F6B2-ED39-4ABC-B13F-397E0D05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114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5.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GNOJENJE, ČIR</a:t>
            </a:r>
            <a:endParaRPr lang="sl-SI" altLang="sl-SI"/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A40093EF-68F0-41FD-A02D-E7FB59A8B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648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6.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ZATRDITEV, STRDITEV</a:t>
            </a:r>
            <a:endParaRPr lang="sl-SI" altLang="sl-SI"/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A65F2B0E-8091-4512-87FC-E13059791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81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7. stopnja - </a:t>
            </a:r>
            <a:r>
              <a:rPr lang="sl-SI" altLang="sl-SI" sz="28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RAK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  <p:bldP spid="13316" grpId="0" autoUpdateAnimBg="0"/>
      <p:bldP spid="13317" grpId="0" autoUpdateAnimBg="0"/>
      <p:bldP spid="13319" grpId="0" autoUpdateAnimBg="0"/>
      <p:bldP spid="13320" grpId="0" autoUpdateAnimBg="0"/>
      <p:bldP spid="13321" grpId="0" autoUpdateAnimBg="0"/>
      <p:bldP spid="133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97E679F-C7AE-4946-BA16-724164B1B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981200"/>
            <a:ext cx="7772400" cy="914400"/>
          </a:xfrm>
        </p:spPr>
        <p:txBody>
          <a:bodyPr/>
          <a:lstStyle/>
          <a:p>
            <a:pPr algn="ctr"/>
            <a:r>
              <a:rPr lang="sl-SI" altLang="sl-SI" sz="5000" b="1">
                <a:solidFill>
                  <a:schemeClr val="hlink"/>
                </a:solidFill>
              </a:rPr>
              <a:t>MALIGNI TUMORJI</a:t>
            </a:r>
            <a:endParaRPr lang="sl-SI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81AE5D2-915E-4BAC-92D2-D0BF8913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95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l-SI" altLang="sl-SI" sz="32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slike</a:t>
            </a:r>
            <a:endParaRPr lang="sl-SI" alt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6BC77BB-E090-4E22-88DD-E7F5F290AC0B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sl-SI" altLang="sl-SI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debelega črevesa, rak dojk, kožni rak in kostni rak</a:t>
            </a:r>
            <a:endParaRPr lang="sl-SI" altLang="sl-SI" sz="2800"/>
          </a:p>
        </p:txBody>
      </p:sp>
      <p:pic>
        <p:nvPicPr>
          <p:cNvPr id="14347" name="Picture 11" descr="C:\Documents and Settings\Lojze\My Documents\My Pictures\Urša slike\biologija\rak dojk.bmp">
            <a:extLst>
              <a:ext uri="{FF2B5EF4-FFF2-40B4-BE49-F238E27FC236}">
                <a16:creationId xmlns:a16="http://schemas.microsoft.com/office/drawing/2014/main" id="{C534A890-AC15-4B58-8E3E-4330BE433BA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905000"/>
            <a:ext cx="2722563" cy="1981200"/>
          </a:xfrm>
        </p:spPr>
      </p:pic>
      <p:pic>
        <p:nvPicPr>
          <p:cNvPr id="14348" name="Picture 12" descr="C:\Documents and Settings\Lojze\My Documents\My Pictures\Urša slike\biologija\rak debelega črevesa.jpeg">
            <a:extLst>
              <a:ext uri="{FF2B5EF4-FFF2-40B4-BE49-F238E27FC236}">
                <a16:creationId xmlns:a16="http://schemas.microsoft.com/office/drawing/2014/main" id="{003ED078-1D7F-4327-90E1-1820A6001E6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971800"/>
            <a:ext cx="2514600" cy="2462213"/>
          </a:xfrm>
        </p:spPr>
      </p:pic>
      <p:pic>
        <p:nvPicPr>
          <p:cNvPr id="14349" name="Picture 13" descr="C:\Documents and Settings\Lojze\My Documents\My Pictures\Urša slike\biologija\kostni rak.jpeg">
            <a:extLst>
              <a:ext uri="{FF2B5EF4-FFF2-40B4-BE49-F238E27FC236}">
                <a16:creationId xmlns:a16="http://schemas.microsoft.com/office/drawing/2014/main" id="{B3CBFC10-2FBC-4DA2-B05E-0C3F5CC6EE0B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2819400"/>
            <a:ext cx="1731963" cy="2667000"/>
          </a:xfrm>
        </p:spPr>
      </p:pic>
      <p:pic>
        <p:nvPicPr>
          <p:cNvPr id="14350" name="Picture 14" descr="C:\Documents and Settings\Lojze\My Documents\My Pictures\Urša slike\biologija\kožni rak.gif">
            <a:extLst>
              <a:ext uri="{FF2B5EF4-FFF2-40B4-BE49-F238E27FC236}">
                <a16:creationId xmlns:a16="http://schemas.microsoft.com/office/drawing/2014/main" id="{94FC4E5D-24EB-4171-9986-B25C271468E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4191000"/>
            <a:ext cx="2076450" cy="19812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A4E282-AFAC-4DC4-A99B-815719A2D1C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sl-SI" altLang="sl-SI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pljuč, rak na grlu, rak na žrelu in ustni rak</a:t>
            </a:r>
            <a:endParaRPr lang="sl-SI" altLang="sl-SI" sz="2400" b="1"/>
          </a:p>
        </p:txBody>
      </p:sp>
      <p:pic>
        <p:nvPicPr>
          <p:cNvPr id="15369" name="Picture 9" descr="C:\Documents and Settings\Lojze\My Documents\My Pictures\Urša slike\biologija\rak na žrelu.jpeg">
            <a:extLst>
              <a:ext uri="{FF2B5EF4-FFF2-40B4-BE49-F238E27FC236}">
                <a16:creationId xmlns:a16="http://schemas.microsoft.com/office/drawing/2014/main" id="{5D3AF55C-01E2-4483-A4DC-4FCA1DDFC151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4114800"/>
            <a:ext cx="2209800" cy="2185988"/>
          </a:xfrm>
        </p:spPr>
      </p:pic>
      <p:pic>
        <p:nvPicPr>
          <p:cNvPr id="15371" name="Picture 11" descr="C:\Documents and Settings\Lojze\My Documents\My Pictures\Urša slike\biologija\rak v ustih.gif">
            <a:extLst>
              <a:ext uri="{FF2B5EF4-FFF2-40B4-BE49-F238E27FC236}">
                <a16:creationId xmlns:a16="http://schemas.microsoft.com/office/drawing/2014/main" id="{CBFB5617-3EB6-4F7D-B09A-409899E9234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600200"/>
            <a:ext cx="2036763" cy="2209800"/>
          </a:xfrm>
        </p:spPr>
      </p:pic>
      <p:pic>
        <p:nvPicPr>
          <p:cNvPr id="15372" name="Picture 12" descr="C:\Documents and Settings\Lojze\My Documents\My Pictures\Urša slike\biologija\rak na pljučih.jpeg">
            <a:extLst>
              <a:ext uri="{FF2B5EF4-FFF2-40B4-BE49-F238E27FC236}">
                <a16:creationId xmlns:a16="http://schemas.microsoft.com/office/drawing/2014/main" id="{3DDA2D5D-6E95-4A45-8158-75C4695932E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114800"/>
            <a:ext cx="1841500" cy="2209800"/>
          </a:xfrm>
        </p:spPr>
      </p:pic>
      <p:pic>
        <p:nvPicPr>
          <p:cNvPr id="15374" name="Picture 14" descr="C:\Documents and Settings\Lojze\My Documents\My Pictures\Urša slike\biologija\rak na grlu 01.bmp">
            <a:extLst>
              <a:ext uri="{FF2B5EF4-FFF2-40B4-BE49-F238E27FC236}">
                <a16:creationId xmlns:a16="http://schemas.microsoft.com/office/drawing/2014/main" id="{26C2D202-5565-47D9-ADA9-B946481E9E8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600200"/>
            <a:ext cx="2971800" cy="22288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80B5666-1B1F-42DF-9810-7E2A95CE8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Zanimivosti</a:t>
            </a:r>
            <a:endParaRPr lang="sl-SI" altLang="sl-SI" b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8D2422C-E733-4B68-B53D-5CC6C61DE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914400"/>
          </a:xfrm>
        </p:spPr>
        <p:txBody>
          <a:bodyPr/>
          <a:lstStyle/>
          <a:p>
            <a:r>
              <a:rPr lang="sl-SI" altLang="sl-SI" sz="2800"/>
              <a:t>rak je eden izmed vodilnih vzrokov smrtnosti v razvitih državah</a:t>
            </a:r>
            <a:endParaRPr lang="sl-SI" altLang="sl-SI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43D5708-08FC-43E4-9E57-F402F2B5C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95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5B7420A-8290-417F-A1D1-6CE9AE72A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971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na prvem mestu dejavnikov okolja, ki povzročajo največ rakastih obolenj je kajenje</a:t>
            </a:r>
            <a:endParaRPr lang="sl-SI" altLang="sl-SI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99DAC33-FF35-4C23-BAFA-41476D04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962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nekatera živila vsebujejo rakotvorne snovi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90" grpId="0" autoUpdateAnimBg="0"/>
      <p:bldP spid="163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BD50F2-8AF6-493E-B640-B095C6D5E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Kaj je rak in kako nastane?</a:t>
            </a:r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EB6BE2-B558-4BAD-B49E-302988D30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990600"/>
          </a:xfrm>
        </p:spPr>
        <p:txBody>
          <a:bodyPr/>
          <a:lstStyle/>
          <a:p>
            <a:r>
              <a:rPr lang="sl-SI" altLang="sl-SI" sz="2800"/>
              <a:t>ime za vse maligne tumorje, ki hitro rastejo in se razširijo na različne dele telesa</a:t>
            </a:r>
            <a:endParaRPr lang="sl-SI" altLang="sl-SI">
              <a:solidFill>
                <a:srgbClr val="19E9F9"/>
              </a:solidFill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3223C40-7677-41A4-8768-BAABA8DC4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971800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bolezen za katero je značilna nenadzorovana celična delitev, sposobnost teh celic pa je, da napadajo druga tkiva</a:t>
            </a:r>
            <a:endParaRPr lang="sl-SI" altLang="sl-SI">
              <a:solidFill>
                <a:srgbClr val="19E9F9"/>
              </a:solidFill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36F0FBD-D17F-472F-9C85-827A082D5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vsaka celica v našem telesu lahko postane rakava, če je posredi nezdrav način življenja!</a:t>
            </a:r>
            <a:endParaRPr lang="sl-SI" altLang="sl-SI">
              <a:solidFill>
                <a:srgbClr val="19E9F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utoUpdateAnimBg="0"/>
      <p:bldP spid="61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9FA893B-5BAD-4E70-B516-BFB75929A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Zdravljenje</a:t>
            </a:r>
            <a:endParaRPr lang="sl-SI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3B0546-D5AB-4A24-B571-F1ED43C1E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914400"/>
          </a:xfrm>
        </p:spPr>
        <p:txBody>
          <a:bodyPr/>
          <a:lstStyle/>
          <a:p>
            <a:r>
              <a:rPr lang="sl-SI" altLang="sl-SI" sz="2800"/>
              <a:t>dokončna diagnoza navadno zahteva mikroskopsko preiskavo tkiva</a:t>
            </a:r>
            <a:endParaRPr lang="sl-SI" altLang="sl-SI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EBEFF1E-CC09-4016-A360-4F47B8B91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po navadni se raka zdravi s kirurškim posegom, kemoterapijo ali obsevanjem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1DF516C-18AA-4EB6-A968-D55EB6A79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733800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večino rakastih obolenj lahko zdravimo, številne tudi pozdravimo, še posebej, če se zdravljenje začne dovolj hitro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78967B0-C65C-42CC-9762-5625868D7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81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Kaj če raka ne zdravimo?</a:t>
            </a:r>
          </a:p>
          <a:p>
            <a:pPr lvl="1"/>
            <a:r>
              <a:rPr lang="sl-SI" altLang="sl-SI" sz="2400"/>
              <a:t> večina rakastih obolenj sčasoma privede do smrti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utoUpdateAnimBg="0"/>
      <p:bldP spid="7174" grpId="0" autoUpdateAnimBg="0"/>
      <p:bldP spid="7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296C77B-BA17-4F4A-93F7-B2B338B0EA70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Zdravljenje</a:t>
            </a:r>
            <a:endParaRPr lang="sl-SI" altLang="sl-SI"/>
          </a:p>
        </p:txBody>
      </p:sp>
      <p:pic>
        <p:nvPicPr>
          <p:cNvPr id="9224" name="Picture 8" descr="C:\Documents and Settings\Lojze\My Documents\My Pictures\Urša slike\biologija\ultrazvok raka.jpeg">
            <a:extLst>
              <a:ext uri="{FF2B5EF4-FFF2-40B4-BE49-F238E27FC236}">
                <a16:creationId xmlns:a16="http://schemas.microsoft.com/office/drawing/2014/main" id="{02A097A6-8C73-4817-8AA0-E6E7D99C0A5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676400"/>
            <a:ext cx="3048000" cy="2290763"/>
          </a:xfrm>
        </p:spPr>
      </p:pic>
      <p:pic>
        <p:nvPicPr>
          <p:cNvPr id="9226" name="Picture 10" descr="C:\Documents and Settings\Lojze\My Documents\My Pictures\Urša slike\biologija\kirurški poseg.jpeg">
            <a:extLst>
              <a:ext uri="{FF2B5EF4-FFF2-40B4-BE49-F238E27FC236}">
                <a16:creationId xmlns:a16="http://schemas.microsoft.com/office/drawing/2014/main" id="{80864683-A114-45AA-B352-824D5126CA8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114800"/>
            <a:ext cx="3276600" cy="2141538"/>
          </a:xfrm>
        </p:spPr>
      </p:pic>
      <p:pic>
        <p:nvPicPr>
          <p:cNvPr id="9228" name="Picture 12" descr="C:\Documents and Settings\Lojze\My Documents\My Pictures\Urša slike\biologija\odstranjevanje.jpeg">
            <a:extLst>
              <a:ext uri="{FF2B5EF4-FFF2-40B4-BE49-F238E27FC236}">
                <a16:creationId xmlns:a16="http://schemas.microsoft.com/office/drawing/2014/main" id="{FC8AAC3A-6E5D-4358-8CD7-8490E45469D6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114800"/>
            <a:ext cx="3454400" cy="2073275"/>
          </a:xfrm>
        </p:spPr>
      </p:pic>
      <p:pic>
        <p:nvPicPr>
          <p:cNvPr id="9230" name="Picture 14" descr="C:\Documents and Settings\Lojze\My Documents\My Pictures\Urša slike\biologija\pregled.jpeg">
            <a:extLst>
              <a:ext uri="{FF2B5EF4-FFF2-40B4-BE49-F238E27FC236}">
                <a16:creationId xmlns:a16="http://schemas.microsoft.com/office/drawing/2014/main" id="{1C6D8C7B-FD1E-411D-8238-8DF07DEAF1E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76400"/>
            <a:ext cx="3429000" cy="22891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4BDE9F-40A7-42A7-8234-44B02B1B7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Poznamo več vrst rakov</a:t>
            </a:r>
            <a:endParaRPr lang="sl-SI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3B83285-BA28-4DDF-B2CE-4C42D25CC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772400" cy="533400"/>
          </a:xfrm>
        </p:spPr>
        <p:txBody>
          <a:bodyPr/>
          <a:lstStyle/>
          <a:p>
            <a:r>
              <a:rPr lang="sl-SI" altLang="sl-SI" sz="2800"/>
              <a:t>rak dojk</a:t>
            </a:r>
            <a:endParaRPr lang="sl-SI" altLang="sl-SI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142A027-5639-41E0-935C-AE393C5C2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4384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kostni rak</a:t>
            </a:r>
            <a:endParaRPr lang="sl-SI" altLang="sl-SI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282F743-620C-4E11-AE81-02D3F7407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971800"/>
            <a:ext cx="7772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kožni rak</a:t>
            </a:r>
            <a:endParaRPr lang="sl-SI" altLang="sl-SI"/>
          </a:p>
          <a:p>
            <a:pPr lvl="1"/>
            <a:r>
              <a:rPr lang="sl-SI" altLang="sl-SI" sz="2400" i="1"/>
              <a:t>povzroča ga sonce</a:t>
            </a:r>
            <a:endParaRPr lang="sl-SI" altLang="sl-SI" sz="2400"/>
          </a:p>
          <a:p>
            <a:pPr lvl="1"/>
            <a:r>
              <a:rPr lang="sl-SI" altLang="sl-SI" sz="2400" i="1"/>
              <a:t>prekomerno sončenje!</a:t>
            </a:r>
            <a:endParaRPr lang="sl-SI" altLang="sl-SI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2D9F84A-B007-42FD-A2E3-3EDC101C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rak debelega črevesa in danke</a:t>
            </a:r>
            <a:endParaRPr lang="sl-SI" altLang="sl-SI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4C430F34-3FE0-4F1B-A11D-DE4487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953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rak na jajčnikih, ...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  <p:bldP spid="10245" grpId="0" autoUpdateAnimBg="0"/>
      <p:bldP spid="10247" grpId="0" autoUpdateAnimBg="0"/>
      <p:bldP spid="102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C586D50-4677-488E-A1BE-4C5E801E5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990600"/>
          </a:xfrm>
        </p:spPr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dojk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86E32F0-53CE-4303-8FEB-45CA169D4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57200"/>
          </a:xfrm>
        </p:spPr>
        <p:txBody>
          <a:bodyPr/>
          <a:lstStyle/>
          <a:p>
            <a:r>
              <a:rPr lang="sl-SI" altLang="sl-SI" sz="2600"/>
              <a:t>najpogostejši rak pri ženskah v Evropi in Sloveniji</a:t>
            </a:r>
            <a:endParaRPr lang="sl-SI" altLang="sl-SI" sz="280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132C5A1-2069-4C5F-A5BF-AED384EE5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057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600"/>
              <a:t>vsaka 12. ženska je ogrožena, da bo do 75. leta zbolela za rakom dojk</a:t>
            </a:r>
            <a:endParaRPr lang="sl-SI" altLang="sl-SI" sz="28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926E2AA-3A42-4438-97AE-0CBA2EBAF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95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600"/>
              <a:t>med obolelimi sta tudi 1-2% moških</a:t>
            </a:r>
            <a:endParaRPr lang="sl-SI" altLang="sl-SI" sz="280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D91BFCBB-30BF-404F-93AE-876A4769D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600"/>
              <a:t>rezultati zdravljenja so odvisni od tega, kako zgodaj ga odkrijemo</a:t>
            </a:r>
          </a:p>
          <a:p>
            <a:pPr lvl="1"/>
            <a:r>
              <a:rPr lang="sl-SI" altLang="sl-SI" sz="2300"/>
              <a:t>pri raku dojk govorimo </a:t>
            </a:r>
            <a:r>
              <a:rPr lang="sl-SI" altLang="sl-SI" sz="23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petih stadijih</a:t>
            </a:r>
          </a:p>
          <a:p>
            <a:pPr lvl="2"/>
            <a:r>
              <a:rPr lang="sl-SI" altLang="sl-SI" sz="20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Stadij 0</a:t>
            </a:r>
          </a:p>
          <a:p>
            <a:pPr lvl="2"/>
            <a:r>
              <a:rPr lang="sl-SI" altLang="sl-SI" sz="20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Stadij I</a:t>
            </a:r>
          </a:p>
          <a:p>
            <a:pPr lvl="2"/>
            <a:r>
              <a:rPr lang="sl-SI" altLang="sl-SI" sz="20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Stadij II</a:t>
            </a:r>
          </a:p>
          <a:p>
            <a:pPr lvl="2"/>
            <a:r>
              <a:rPr lang="sl-SI" altLang="sl-SI" sz="20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Stadij III</a:t>
            </a:r>
          </a:p>
          <a:p>
            <a:pPr lvl="2"/>
            <a:r>
              <a:rPr lang="sl-SI" altLang="sl-SI" sz="2000" b="1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Stadij IV</a:t>
            </a:r>
            <a:endParaRPr lang="sl-SI" altLang="sl-SI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autoUpdateAnimBg="0"/>
      <p:bldP spid="18437" grpId="0" autoUpdateAnimBg="0"/>
      <p:bldP spid="184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235ECE-21FE-4D51-9C41-84179192E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dojk</a:t>
            </a:r>
            <a:endParaRPr lang="sl-SI" altLang="sl-SI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9EF70D2-22E0-47FC-81F6-79B7A4A67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1828800"/>
          </a:xfrm>
        </p:spPr>
        <p:txBody>
          <a:bodyPr/>
          <a:lstStyle/>
          <a:p>
            <a:r>
              <a:rPr lang="sl-SI" altLang="sl-SI" sz="2800"/>
              <a:t>Najpogostejši vzroki raka na dojkah so:</a:t>
            </a:r>
          </a:p>
          <a:p>
            <a:pPr lvl="1"/>
            <a:r>
              <a:rPr lang="sl-SI" altLang="sl-SI" sz="2400"/>
              <a:t>rak dojk v družini</a:t>
            </a:r>
          </a:p>
          <a:p>
            <a:pPr lvl="1"/>
            <a:r>
              <a:rPr lang="sl-SI" altLang="sl-SI" sz="2400"/>
              <a:t>zgodnja menstruacija in pozna menopavza</a:t>
            </a:r>
          </a:p>
          <a:p>
            <a:pPr lvl="1"/>
            <a:r>
              <a:rPr lang="sl-SI" altLang="sl-SI" sz="2400"/>
              <a:t>pozna prva nosečnost (1. otrok po 30. letu)</a:t>
            </a:r>
            <a:endParaRPr lang="sl-SI" altLang="sl-SI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4E4874A-A4C6-4B81-82E5-C4EFB021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81400"/>
            <a:ext cx="7772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2800"/>
              <a:t>Pri rednem pregledovanju dojk moramo biti pozorni na:</a:t>
            </a:r>
          </a:p>
          <a:p>
            <a:pPr lvl="1"/>
            <a:r>
              <a:rPr lang="sl-SI" altLang="sl-SI" sz="2400"/>
              <a:t>bulice ali zatrdline v dojki ali pod pazduho</a:t>
            </a:r>
          </a:p>
          <a:p>
            <a:pPr lvl="1"/>
            <a:r>
              <a:rPr lang="sl-SI" altLang="sl-SI" sz="2400"/>
              <a:t>sprememba v velikosti in obliki dojk</a:t>
            </a:r>
          </a:p>
          <a:p>
            <a:pPr lvl="1"/>
            <a:r>
              <a:rPr lang="sl-SI" altLang="sl-SI" sz="2400"/>
              <a:t>izcedek iz bradavice</a:t>
            </a:r>
          </a:p>
          <a:p>
            <a:pPr lvl="1"/>
            <a:r>
              <a:rPr lang="sl-SI" altLang="sl-SI" sz="2400"/>
              <a:t>rdečina ali luščenje kože ob bradavici</a:t>
            </a: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5CE4873-C4B9-49ED-B6ED-066FA348A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Raki, ki jih povzroča kajenje!</a:t>
            </a:r>
            <a:endParaRPr lang="sl-SI" altLang="sl-SI" b="1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125E62B-402D-4A6A-8B29-1F5547DAE3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533400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pljučni rak</a:t>
            </a:r>
            <a:endParaRPr lang="sl-SI" altLang="sl-SI" sz="28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44C60A3-7858-4753-828B-233851AF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ustni rak</a:t>
            </a:r>
            <a:endParaRPr lang="sl-SI" altLang="sl-SI" sz="2800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EB799E4-BB7E-4E4C-B443-3E8F23277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na grlu</a:t>
            </a:r>
            <a:endParaRPr lang="sl-SI" altLang="sl-SI" sz="2800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F3621684-CB94-4BE6-9642-609FB0423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57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na žrelu</a:t>
            </a:r>
            <a:endParaRPr lang="sl-SI" altLang="sl-SI" sz="2800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A964051-8D4D-4D54-98E4-163AF756F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267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na ledvicah</a:t>
            </a:r>
            <a:endParaRPr lang="sl-SI" altLang="sl-SI" sz="2800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31146A44-F98A-45C8-AB4C-A580FD5D3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76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na materničnem vratu</a:t>
            </a:r>
            <a:endParaRPr lang="sl-SI" altLang="sl-SI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1D1555E5-66BE-45E3-8E48-F24EA62AA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rak na črevesju</a:t>
            </a: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2E6063E-099C-4015-8F19-9D99DC38325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pljuča</a:t>
            </a:r>
            <a:br>
              <a:rPr lang="sl-SI" altLang="sl-SI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altLang="sl-SI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primerjava pljuč nekadilca levo in kadilca desno</a:t>
            </a:r>
            <a:endParaRPr lang="sl-SI" altLang="sl-SI"/>
          </a:p>
        </p:txBody>
      </p:sp>
      <p:pic>
        <p:nvPicPr>
          <p:cNvPr id="12297" name="Picture 9" descr="C:\Documents and Settings\Lojze\My Documents\My Pictures\Urša slike\biologija\pljuča nekadilca.gif">
            <a:extLst>
              <a:ext uri="{FF2B5EF4-FFF2-40B4-BE49-F238E27FC236}">
                <a16:creationId xmlns:a16="http://schemas.microsoft.com/office/drawing/2014/main" id="{2D8E80D8-C12E-474D-BF20-EE6F88232088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057400"/>
            <a:ext cx="2824163" cy="3352800"/>
          </a:xfrm>
        </p:spPr>
      </p:pic>
      <p:pic>
        <p:nvPicPr>
          <p:cNvPr id="12298" name="Picture 10" descr="C:\Documents and Settings\Lojze\My Documents\My Pictures\Urša slike\biologija\pljuča kadilca.gif">
            <a:extLst>
              <a:ext uri="{FF2B5EF4-FFF2-40B4-BE49-F238E27FC236}">
                <a16:creationId xmlns:a16="http://schemas.microsoft.com/office/drawing/2014/main" id="{2168D96A-7A32-4A64-BC7C-5EEB204E749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981200"/>
            <a:ext cx="2824163" cy="3352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0</TotalTime>
  <Words>394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Monotype Sorts</vt:lpstr>
      <vt:lpstr>Times New Roman</vt:lpstr>
      <vt:lpstr>Dads Tie</vt:lpstr>
      <vt:lpstr>? RAK ?</vt:lpstr>
      <vt:lpstr>Kaj je rak in kako nastane?</vt:lpstr>
      <vt:lpstr>Zdravljenje</vt:lpstr>
      <vt:lpstr>Zdravljenje</vt:lpstr>
      <vt:lpstr>Poznamo več vrst rakov</vt:lpstr>
      <vt:lpstr>Rak dojk</vt:lpstr>
      <vt:lpstr>Rak dojk</vt:lpstr>
      <vt:lpstr>Raki, ki jih povzroča kajenje!</vt:lpstr>
      <vt:lpstr>pljuča primerjava pljuč nekadilca levo in kadilca desno</vt:lpstr>
      <vt:lpstr>Potek razvoja raka</vt:lpstr>
      <vt:lpstr>MALIGNI TUMORJI</vt:lpstr>
      <vt:lpstr>rak debelega črevesa, rak dojk, kožni rak in kostni rak</vt:lpstr>
      <vt:lpstr>rak pljuč, rak na grlu, rak na žrelu in ustni rak</vt:lpstr>
      <vt:lpstr>Zanimivosti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1</cp:revision>
  <dcterms:created xsi:type="dcterms:W3CDTF">2019-05-30T09:35:13Z</dcterms:created>
  <dcterms:modified xsi:type="dcterms:W3CDTF">2019-05-30T09:35:13Z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