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0" r:id="rId10"/>
    <p:sldId id="264" r:id="rId11"/>
    <p:sldId id="271" r:id="rId12"/>
    <p:sldId id="265" r:id="rId13"/>
    <p:sldId id="272" r:id="rId14"/>
    <p:sldId id="273" r:id="rId15"/>
    <p:sldId id="274" r:id="rId16"/>
    <p:sldId id="275" r:id="rId17"/>
    <p:sldId id="266" r:id="rId18"/>
    <p:sldId id="276" r:id="rId19"/>
    <p:sldId id="277" r:id="rId20"/>
    <p:sldId id="267" r:id="rId21"/>
    <p:sldId id="268" r:id="rId22"/>
    <p:sldId id="269" r:id="rId23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0000"/>
    <a:srgbClr val="000099"/>
    <a:srgbClr val="FF66CC"/>
    <a:srgbClr val="FFCC00"/>
    <a:srgbClr val="FF9900"/>
    <a:srgbClr val="3366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10" autoAdjust="0"/>
    <p:restoredTop sz="94660"/>
  </p:normalViewPr>
  <p:slideViewPr>
    <p:cSldViewPr>
      <p:cViewPr varScale="1">
        <p:scale>
          <a:sx n="106" d="100"/>
          <a:sy n="106" d="100"/>
        </p:scale>
        <p:origin x="18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E12D4-61FE-474D-9380-4493487C8B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9548B2-4E2E-47B6-B418-02A65628A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9859E-99F8-4F00-9BDE-1B5ABFBFE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CF407-0F1E-4F5D-AD9E-E2DE08AFA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D85D20-CD3A-442F-BDC3-F959ACF7E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D21CBB-CC14-4EDD-8846-15C15BE2C00B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301939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80650-4879-44BC-A34F-B39A61930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CDD6F4-9CD9-48AD-8632-522319F49F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8D4E0-DFC9-4D6C-B5B9-FBB4414A1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12198-9938-4EC2-B423-210DBCBFD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E2FC9-75D1-4779-92BE-0F51E2725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FD419F-9154-4A8B-9C4E-371640C64F5F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826595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75D40F-F77D-4523-875F-AB20D12FEF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06E02A-2089-4D8E-895D-1CED23415D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294D9-8094-456C-AED1-8A7D4B57E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4B180D-B3C1-4AD2-B4EA-026EE2EDF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20DD15-456A-41E8-B021-517D11DA4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5B0708-1DDA-4105-85F5-02BC6637CFF8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194248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672F5-23B7-4BD5-B7A2-330C85113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43B1F-E0E9-4865-9A6A-0552B82A6F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F61D2-30E4-44E4-9CD1-C5F5FDD07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11F55-C4DF-40FE-BE6A-B617A37CB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BCDBB-33C5-42A4-882A-36047A7A0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B0840E-1169-4972-92F1-DB3AC764D8B1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082306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0E6A2-DB3F-47EF-A71A-D2F6FBECA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FFC09C-E54F-4C0F-BAF5-D6303F5C63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164BAA-B98A-40BC-A100-EDEC29EBB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F07819-8E14-48EF-BE07-8889A8068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7B2E3C-E24B-4083-8DF3-89E048434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A0895E-ADEE-4C06-A9ED-EA851F08A21E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220952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08C8F-7B1E-428F-BA0A-0CE18DA7A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37B37-07D4-4E30-ABAB-E535F79D30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1CD1E1-6636-4697-AEE0-5E88413182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89BA3D-E2C1-4FA8-A6BE-465941FD7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EECF97-ED38-4EAD-ADE2-6E55318D0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4762A-FB48-4453-9F1B-585B73866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1C8B97-8094-4978-B019-474F489A4346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648955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72469-027F-4F1F-910E-0EA177980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3A5AA4-7B7F-4871-87AF-8BD06714E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43A69C-F67A-4907-8BC6-58F5C70C77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7D6021-E52E-4B9D-8804-D2B893A393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33EDD9-3AC2-4568-AF01-3351AE920E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911030-CA30-45D6-8476-461B5E10D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A8B38C-93A8-430E-BC8D-C10E041B8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8524BD-5F56-43D4-B87E-61973905B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AFC87B-B681-4553-B63D-6B8B59A07E78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994952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84BA4-0BAC-4FA0-91FA-0FB9261A5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8B6DDE-EC29-4F16-856C-CDD5C8048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5952F-2718-4DD3-BAFC-C62CE196A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4BD131-048E-4ED6-911C-D1CB7609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3B9C7E-363A-4852-B299-374597979321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475950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A8350E-D8CE-47B4-9AD9-27E5FB25B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B38702-29D0-4403-A633-745B77639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59DA31-786A-483B-9813-ED6313314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2570BB-F8C2-4D7A-AA37-F73DEA971D54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960373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7E2CA-499B-479D-A53F-8162F3AD7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4E01C-9125-4FA7-A278-4A3F36285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F875B1-7D0A-4965-9363-3795F48AB5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6534B9-067F-4E9B-AFD8-3B565BBF1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08A0A4-6EB0-4498-B2DB-66A8C535A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D8B937-B301-47C1-BD92-78CFB07B3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40AF99-8446-4599-A37C-2C4DDB08D683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085667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56C83-71C6-4E22-AEC8-C7D5B0F80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557C33-5E0D-4020-924C-3A3BF51234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28F770-509B-439D-AFC2-EEF23D9347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60E68A-5D64-42BD-BDDC-BEA674005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599990-C094-4B8B-BA21-8E53AF4B1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82F42-D874-4E8F-A5B9-78660E9C7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C6B763-B33C-4863-ADE5-FD59AC586255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4421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8534A83-D372-4643-A05C-F07DC3D756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Kliknite, če želite urediti slog naslova matrice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741BA92-97F1-4BEE-9981-C54450B34E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Kliknite, če želite urediti sloge besedila matrice</a:t>
            </a:r>
          </a:p>
          <a:p>
            <a:pPr lvl="1"/>
            <a:r>
              <a:rPr lang="sl-SI" altLang="sl-SI"/>
              <a:t>Druga raven</a:t>
            </a:r>
          </a:p>
          <a:p>
            <a:pPr lvl="2"/>
            <a:r>
              <a:rPr lang="sl-SI" altLang="sl-SI"/>
              <a:t>Tretja raven</a:t>
            </a:r>
          </a:p>
          <a:p>
            <a:pPr lvl="3"/>
            <a:r>
              <a:rPr lang="sl-SI" altLang="sl-SI"/>
              <a:t>Četrta raven</a:t>
            </a:r>
          </a:p>
          <a:p>
            <a:pPr lvl="4"/>
            <a:r>
              <a:rPr lang="sl-SI" altLang="sl-SI"/>
              <a:t>Peta raven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93E6F2D-203F-49D8-B0D9-F1C21494CBD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sl-SI" altLang="sl-SI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51E8D26-C54A-41BD-95FD-F9C54475D88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sl-SI" altLang="sl-SI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EDE2D56-0862-4D22-99F5-3F1957372A4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1222833-69C1-451E-9CD3-E2402C4EB22F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12B6AE3-7649-432C-AA53-96242E073AB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endParaRPr lang="sl-SI" altLang="sl-SI" sz="4400"/>
          </a:p>
        </p:txBody>
      </p:sp>
      <p:pic>
        <p:nvPicPr>
          <p:cNvPr id="2051" name="Picture 3">
            <a:extLst>
              <a:ext uri="{FF2B5EF4-FFF2-40B4-BE49-F238E27FC236}">
                <a16:creationId xmlns:a16="http://schemas.microsoft.com/office/drawing/2014/main" id="{586433AA-99E9-454D-86F0-DDAC8FC52EA1}"/>
              </a:ext>
            </a:extLst>
          </p:cNvPr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4075" y="0"/>
            <a:ext cx="5505450" cy="3095625"/>
          </a:xfr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C72D581-773C-4812-ABB4-DFCCAD22C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59025" cy="314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FD6C430C-BDAC-4D76-BF0E-099022754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550" y="0"/>
            <a:ext cx="2330450" cy="171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>
            <a:extLst>
              <a:ext uri="{FF2B5EF4-FFF2-40B4-BE49-F238E27FC236}">
                <a16:creationId xmlns:a16="http://schemas.microsoft.com/office/drawing/2014/main" id="{7A70610F-F2C8-44A5-A9F1-7B212F4E1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781300"/>
            <a:ext cx="3168650" cy="237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95041892-A087-49CD-AD49-908F56B9B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14850"/>
            <a:ext cx="2592388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>
            <a:extLst>
              <a:ext uri="{FF2B5EF4-FFF2-40B4-BE49-F238E27FC236}">
                <a16:creationId xmlns:a16="http://schemas.microsoft.com/office/drawing/2014/main" id="{B011BC35-0709-41D2-ADDF-B82157326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5060950"/>
            <a:ext cx="2305050" cy="179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5E909632-7079-4887-BEBB-282895C8A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997200"/>
            <a:ext cx="3384550" cy="225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01F937B5-E1DB-43D0-8F52-5FA9002A7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2738"/>
            <a:ext cx="1873250" cy="174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>
            <a:extLst>
              <a:ext uri="{FF2B5EF4-FFF2-40B4-BE49-F238E27FC236}">
                <a16:creationId xmlns:a16="http://schemas.microsoft.com/office/drawing/2014/main" id="{01FF92FB-C8D6-49BC-9CA0-B1561A4FF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5111750"/>
            <a:ext cx="2484437" cy="186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A8C6E3AF-6306-4E5B-AEA7-FC7354754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5229225"/>
            <a:ext cx="2017712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>
            <a:extLst>
              <a:ext uri="{FF2B5EF4-FFF2-40B4-BE49-F238E27FC236}">
                <a16:creationId xmlns:a16="http://schemas.microsoft.com/office/drawing/2014/main" id="{890981F7-3095-45D0-BE5F-64F223163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700213"/>
            <a:ext cx="2457450" cy="171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1320CC65-62AC-4A35-816A-9558FB99C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3213100"/>
            <a:ext cx="1458913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check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DAC51E-8D81-47AC-B518-77CBBFB95E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l-SI" altLang="sl-SI" sz="5400" b="1">
                <a:solidFill>
                  <a:srgbClr val="669900"/>
                </a:solidFill>
                <a:latin typeface="Comic Sans MS" panose="030F0702030302020204" pitchFamily="66" charset="0"/>
              </a:rPr>
              <a:t>Vrečarji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AA7AFB62-EDF8-4026-9AC5-6ED3749D6B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sl-SI" altLang="sl-SI">
                <a:latin typeface="Comic Sans MS" panose="030F0702030302020204" pitchFamily="66" charset="0"/>
              </a:rPr>
              <a:t>Kožna vreča = </a:t>
            </a:r>
          </a:p>
          <a:p>
            <a:pPr algn="r">
              <a:buFontTx/>
              <a:buNone/>
            </a:pPr>
            <a:r>
              <a:rPr lang="sl-SI" altLang="sl-SI">
                <a:latin typeface="Comic Sans MS" panose="030F0702030302020204" pitchFamily="66" charset="0"/>
              </a:rPr>
              <a:t>varno zavetišče</a:t>
            </a:r>
          </a:p>
          <a:p>
            <a:pPr algn="r">
              <a:buFontTx/>
              <a:buNone/>
            </a:pPr>
            <a:r>
              <a:rPr lang="sl-SI" altLang="sl-SI">
                <a:latin typeface="Comic Sans MS" panose="030F0702030302020204" pitchFamily="66" charset="0"/>
              </a:rPr>
              <a:t> za mladiče </a:t>
            </a:r>
          </a:p>
          <a:p>
            <a:pPr algn="r"/>
            <a:r>
              <a:rPr lang="sl-SI" altLang="sl-SI">
                <a:latin typeface="Comic Sans MS" panose="030F0702030302020204" pitchFamily="66" charset="0"/>
              </a:rPr>
              <a:t>V vreči izvodila </a:t>
            </a:r>
          </a:p>
          <a:p>
            <a:pPr algn="r">
              <a:buFontTx/>
              <a:buNone/>
            </a:pPr>
            <a:r>
              <a:rPr lang="sl-SI" altLang="sl-SI">
                <a:latin typeface="Comic Sans MS" panose="030F0702030302020204" pitchFamily="66" charset="0"/>
              </a:rPr>
              <a:t>mlečnih žlez</a:t>
            </a:r>
          </a:p>
        </p:txBody>
      </p:sp>
      <p:pic>
        <p:nvPicPr>
          <p:cNvPr id="10245" name="Picture 5">
            <a:extLst>
              <a:ext uri="{FF2B5EF4-FFF2-40B4-BE49-F238E27FC236}">
                <a16:creationId xmlns:a16="http://schemas.microsoft.com/office/drawing/2014/main" id="{C334F639-43CC-417B-8638-C694128F5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412875"/>
            <a:ext cx="3713163" cy="494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check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rgbClr val="3366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7B761678-1DB9-43DE-8340-6F83EF268C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l-SI" altLang="sl-SI"/>
          </a:p>
        </p:txBody>
      </p:sp>
      <p:pic>
        <p:nvPicPr>
          <p:cNvPr id="17411" name="Picture 3">
            <a:extLst>
              <a:ext uri="{FF2B5EF4-FFF2-40B4-BE49-F238E27FC236}">
                <a16:creationId xmlns:a16="http://schemas.microsoft.com/office/drawing/2014/main" id="{E8291DD2-6F7F-448B-8BFB-90566D70D87E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148263" cy="2832100"/>
          </a:xfrm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878D35AE-F8D7-4F78-91AE-BCE33F92B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628775"/>
            <a:ext cx="4838700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>
            <a:extLst>
              <a:ext uri="{FF2B5EF4-FFF2-40B4-BE49-F238E27FC236}">
                <a16:creationId xmlns:a16="http://schemas.microsoft.com/office/drawing/2014/main" id="{FBB4B581-7FFC-47FC-8F7F-BED643083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429000"/>
            <a:ext cx="4762500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C70C291F-8234-4D9A-81F1-BF01617549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sl-SI" altLang="sl-SI" sz="5400" b="1" u="sng">
                <a:solidFill>
                  <a:srgbClr val="FF66CC"/>
                </a:solidFill>
                <a:latin typeface="Monotype Corsiva" panose="03010101010201010101" pitchFamily="66" charset="0"/>
              </a:rPr>
              <a:t>Placentalni sesalci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FF57A33F-C898-4109-8AA6-D82363E7BC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sl-SI" altLang="sl-SI" sz="2000">
                <a:latin typeface="Comic Sans MS" panose="030F0702030302020204" pitchFamily="66" charset="0"/>
              </a:rPr>
              <a:t>Žužkojedi</a:t>
            </a:r>
          </a:p>
          <a:p>
            <a:pPr algn="ctr">
              <a:lnSpc>
                <a:spcPct val="80000"/>
              </a:lnSpc>
            </a:pPr>
            <a:r>
              <a:rPr lang="sl-SI" altLang="sl-SI" sz="2000">
                <a:latin typeface="Comic Sans MS" panose="030F0702030302020204" pitchFamily="66" charset="0"/>
              </a:rPr>
              <a:t>Prvaki</a:t>
            </a:r>
          </a:p>
          <a:p>
            <a:pPr algn="ctr">
              <a:lnSpc>
                <a:spcPct val="80000"/>
              </a:lnSpc>
            </a:pPr>
            <a:r>
              <a:rPr lang="sl-SI" altLang="sl-SI" sz="2000">
                <a:latin typeface="Comic Sans MS" panose="030F0702030302020204" pitchFamily="66" charset="0"/>
              </a:rPr>
              <a:t>Netopirji</a:t>
            </a:r>
          </a:p>
          <a:p>
            <a:pPr algn="ctr">
              <a:lnSpc>
                <a:spcPct val="80000"/>
              </a:lnSpc>
            </a:pPr>
            <a:r>
              <a:rPr lang="sl-SI" altLang="sl-SI" sz="2000">
                <a:latin typeface="Comic Sans MS" panose="030F0702030302020204" pitchFamily="66" charset="0"/>
              </a:rPr>
              <a:t>Mrenarji</a:t>
            </a:r>
          </a:p>
          <a:p>
            <a:pPr algn="ctr">
              <a:lnSpc>
                <a:spcPct val="80000"/>
              </a:lnSpc>
            </a:pPr>
            <a:r>
              <a:rPr lang="sl-SI" altLang="sl-SI" sz="2000">
                <a:latin typeface="Comic Sans MS" panose="030F0702030302020204" pitchFamily="66" charset="0"/>
              </a:rPr>
              <a:t>Redkozobci</a:t>
            </a:r>
          </a:p>
          <a:p>
            <a:pPr algn="ctr">
              <a:lnSpc>
                <a:spcPct val="80000"/>
              </a:lnSpc>
            </a:pPr>
            <a:r>
              <a:rPr lang="sl-SI" altLang="sl-SI" sz="2000">
                <a:latin typeface="Comic Sans MS" panose="030F0702030302020204" pitchFamily="66" charset="0"/>
              </a:rPr>
              <a:t>Luskavci</a:t>
            </a:r>
          </a:p>
          <a:p>
            <a:pPr algn="ctr">
              <a:lnSpc>
                <a:spcPct val="80000"/>
              </a:lnSpc>
            </a:pPr>
            <a:r>
              <a:rPr lang="sl-SI" altLang="sl-SI" sz="2000">
                <a:latin typeface="Comic Sans MS" panose="030F0702030302020204" pitchFamily="66" charset="0"/>
              </a:rPr>
              <a:t>Zajci</a:t>
            </a:r>
          </a:p>
          <a:p>
            <a:pPr algn="ctr">
              <a:lnSpc>
                <a:spcPct val="80000"/>
              </a:lnSpc>
            </a:pPr>
            <a:r>
              <a:rPr lang="sl-SI" altLang="sl-SI" sz="2000">
                <a:latin typeface="Comic Sans MS" panose="030F0702030302020204" pitchFamily="66" charset="0"/>
              </a:rPr>
              <a:t>Glodalci</a:t>
            </a:r>
          </a:p>
          <a:p>
            <a:pPr algn="ctr">
              <a:lnSpc>
                <a:spcPct val="80000"/>
              </a:lnSpc>
            </a:pPr>
            <a:r>
              <a:rPr lang="sl-SI" altLang="sl-SI" sz="2000">
                <a:latin typeface="Comic Sans MS" panose="030F0702030302020204" pitchFamily="66" charset="0"/>
              </a:rPr>
              <a:t>Zveri</a:t>
            </a:r>
          </a:p>
          <a:p>
            <a:pPr algn="ctr">
              <a:lnSpc>
                <a:spcPct val="80000"/>
              </a:lnSpc>
            </a:pPr>
            <a:r>
              <a:rPr lang="sl-SI" altLang="sl-SI" sz="2000">
                <a:latin typeface="Comic Sans MS" panose="030F0702030302020204" pitchFamily="66" charset="0"/>
              </a:rPr>
              <a:t>Plavutonožci</a:t>
            </a:r>
          </a:p>
          <a:p>
            <a:pPr algn="ctr">
              <a:lnSpc>
                <a:spcPct val="80000"/>
              </a:lnSpc>
            </a:pPr>
            <a:r>
              <a:rPr lang="sl-SI" altLang="sl-SI" sz="2000">
                <a:latin typeface="Comic Sans MS" panose="030F0702030302020204" pitchFamily="66" charset="0"/>
              </a:rPr>
              <a:t>Sodoprsti kopitarji</a:t>
            </a:r>
          </a:p>
          <a:p>
            <a:pPr algn="ctr">
              <a:lnSpc>
                <a:spcPct val="80000"/>
              </a:lnSpc>
            </a:pPr>
            <a:r>
              <a:rPr lang="sl-SI" altLang="sl-SI" sz="2000">
                <a:latin typeface="Comic Sans MS" panose="030F0702030302020204" pitchFamily="66" charset="0"/>
              </a:rPr>
              <a:t>Lihokopitarji</a:t>
            </a:r>
          </a:p>
          <a:p>
            <a:pPr algn="ctr">
              <a:lnSpc>
                <a:spcPct val="80000"/>
              </a:lnSpc>
            </a:pPr>
            <a:r>
              <a:rPr lang="sl-SI" altLang="sl-SI" sz="2000">
                <a:latin typeface="Comic Sans MS" panose="030F0702030302020204" pitchFamily="66" charset="0"/>
              </a:rPr>
              <a:t>Sirene ali morske krave</a:t>
            </a:r>
          </a:p>
          <a:p>
            <a:pPr algn="ctr">
              <a:lnSpc>
                <a:spcPct val="80000"/>
              </a:lnSpc>
            </a:pPr>
            <a:r>
              <a:rPr lang="sl-SI" altLang="sl-SI" sz="2000">
                <a:latin typeface="Comic Sans MS" panose="030F0702030302020204" pitchFamily="66" charset="0"/>
              </a:rPr>
              <a:t>Trobčarji</a:t>
            </a:r>
          </a:p>
          <a:p>
            <a:pPr algn="ctr">
              <a:lnSpc>
                <a:spcPct val="80000"/>
              </a:lnSpc>
            </a:pPr>
            <a:r>
              <a:rPr lang="sl-SI" altLang="sl-SI" sz="2000">
                <a:latin typeface="Comic Sans MS" panose="030F0702030302020204" pitchFamily="66" charset="0"/>
              </a:rPr>
              <a:t>Kiti</a:t>
            </a:r>
          </a:p>
          <a:p>
            <a:pPr>
              <a:lnSpc>
                <a:spcPct val="80000"/>
              </a:lnSpc>
            </a:pPr>
            <a:endParaRPr lang="sl-SI" altLang="sl-SI" sz="2000">
              <a:latin typeface="Comic Sans MS" panose="030F0702030302020204" pitchFamily="66" charset="0"/>
            </a:endParaRP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20430DD2-7815-439E-871B-3C6E946B9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276475"/>
            <a:ext cx="3024188" cy="201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>
            <a:extLst>
              <a:ext uri="{FF2B5EF4-FFF2-40B4-BE49-F238E27FC236}">
                <a16:creationId xmlns:a16="http://schemas.microsoft.com/office/drawing/2014/main" id="{2AA67230-AB4C-425A-B71D-2AD9D9D0B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205038"/>
            <a:ext cx="1847850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heel spokes="8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onfetti">
          <a:fgClr>
            <a:schemeClr val="bg1"/>
          </a:fgClr>
          <a:bgClr>
            <a:srgbClr val="FF99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DDB07237-5CFB-4F07-B279-E4DE4D87AE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l-SI" altLang="sl-SI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644CFD7E-7DE4-4DA1-B632-48E94A7D58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333375"/>
            <a:ext cx="8229600" cy="5792788"/>
          </a:xfrm>
        </p:spPr>
        <p:txBody>
          <a:bodyPr/>
          <a:lstStyle/>
          <a:p>
            <a:pPr>
              <a:buFontTx/>
              <a:buNone/>
            </a:pPr>
            <a:endParaRPr lang="sl-SI" altLang="sl-SI"/>
          </a:p>
          <a:p>
            <a:pPr>
              <a:buFontTx/>
              <a:buNone/>
            </a:pPr>
            <a:r>
              <a:rPr lang="sl-SI" altLang="sl-SI">
                <a:solidFill>
                  <a:srgbClr val="FF0000"/>
                </a:solidFill>
                <a:latin typeface="Comic Sans MS" panose="030F0702030302020204" pitchFamily="66" charset="0"/>
              </a:rPr>
              <a:t>Žužkojedi             Prvaki              Netopirji</a:t>
            </a:r>
          </a:p>
        </p:txBody>
      </p:sp>
      <p:pic>
        <p:nvPicPr>
          <p:cNvPr id="18436" name="Picture 4">
            <a:extLst>
              <a:ext uri="{FF2B5EF4-FFF2-40B4-BE49-F238E27FC236}">
                <a16:creationId xmlns:a16="http://schemas.microsoft.com/office/drawing/2014/main" id="{D76D9515-E375-4E99-A066-EEE651171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9500"/>
            <a:ext cx="2916238" cy="226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>
            <a:extLst>
              <a:ext uri="{FF2B5EF4-FFF2-40B4-BE49-F238E27FC236}">
                <a16:creationId xmlns:a16="http://schemas.microsoft.com/office/drawing/2014/main" id="{D40C4262-30D5-4191-BDF5-3724511EB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3" y="2133600"/>
            <a:ext cx="2395537" cy="345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>
            <a:extLst>
              <a:ext uri="{FF2B5EF4-FFF2-40B4-BE49-F238E27FC236}">
                <a16:creationId xmlns:a16="http://schemas.microsoft.com/office/drawing/2014/main" id="{A254518F-081C-4B53-AFAF-C43FD3F3C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2205038"/>
            <a:ext cx="3743325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9777DFB7-ACAE-46A8-9821-00FF85CA7B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solidFill>
                  <a:srgbClr val="336600"/>
                </a:solidFill>
                <a:latin typeface="MV Boli" panose="02000500030200090000" pitchFamily="2" charset="0"/>
              </a:rPr>
              <a:t>redkozobci</a:t>
            </a:r>
            <a:r>
              <a:rPr lang="sl-SI" altLang="sl-SI">
                <a:latin typeface="MV Boli" panose="02000500030200090000" pitchFamily="2" charset="0"/>
              </a:rPr>
              <a:t> </a:t>
            </a:r>
            <a:r>
              <a:rPr lang="sl-SI" altLang="sl-SI">
                <a:solidFill>
                  <a:srgbClr val="FFCC00"/>
                </a:solidFill>
                <a:latin typeface="MV Boli" panose="02000500030200090000" pitchFamily="2" charset="0"/>
              </a:rPr>
              <a:t>luskavci </a:t>
            </a:r>
            <a:r>
              <a:rPr lang="sl-SI" altLang="sl-SI">
                <a:latin typeface="MV Boli" panose="02000500030200090000" pitchFamily="2" charset="0"/>
              </a:rPr>
              <a:t> </a:t>
            </a:r>
            <a:r>
              <a:rPr lang="sl-SI" altLang="sl-SI">
                <a:solidFill>
                  <a:srgbClr val="CC3300"/>
                </a:solidFill>
                <a:latin typeface="MV Boli" panose="02000500030200090000" pitchFamily="2" charset="0"/>
              </a:rPr>
              <a:t>zajci</a:t>
            </a:r>
          </a:p>
        </p:txBody>
      </p:sp>
      <p:pic>
        <p:nvPicPr>
          <p:cNvPr id="19459" name="Picture 3">
            <a:extLst>
              <a:ext uri="{FF2B5EF4-FFF2-40B4-BE49-F238E27FC236}">
                <a16:creationId xmlns:a16="http://schemas.microsoft.com/office/drawing/2014/main" id="{C5C2CB79-57D2-4C72-A99B-F302094CCEB7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492375"/>
            <a:ext cx="3251200" cy="1787525"/>
          </a:xfrm>
        </p:spPr>
      </p:pic>
      <p:pic>
        <p:nvPicPr>
          <p:cNvPr id="19460" name="Picture 4">
            <a:extLst>
              <a:ext uri="{FF2B5EF4-FFF2-40B4-BE49-F238E27FC236}">
                <a16:creationId xmlns:a16="http://schemas.microsoft.com/office/drawing/2014/main" id="{A0031532-A795-4D08-B0E0-7CC7F42B2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916113"/>
            <a:ext cx="3168650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>
            <a:extLst>
              <a:ext uri="{FF2B5EF4-FFF2-40B4-BE49-F238E27FC236}">
                <a16:creationId xmlns:a16="http://schemas.microsoft.com/office/drawing/2014/main" id="{79FF884D-ED1E-4BEE-A342-38340F422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060575"/>
            <a:ext cx="2951163" cy="236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518BF644-E659-4BCC-BBE7-AD5904B5EE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solidFill>
                  <a:srgbClr val="CC3300"/>
                </a:solidFill>
                <a:latin typeface="Bookman Old Style" panose="02050604050505020204" pitchFamily="18" charset="0"/>
              </a:rPr>
              <a:t>glodalci</a:t>
            </a:r>
            <a:r>
              <a:rPr lang="sl-SI" altLang="sl-SI">
                <a:solidFill>
                  <a:srgbClr val="CC3300"/>
                </a:solidFill>
              </a:rPr>
              <a:t>   </a:t>
            </a:r>
            <a:r>
              <a:rPr lang="sl-SI" altLang="sl-SI">
                <a:solidFill>
                  <a:srgbClr val="CC3300"/>
                </a:solidFill>
                <a:latin typeface="Corbel" panose="020B0503020204020204" pitchFamily="34" charset="0"/>
              </a:rPr>
              <a:t> zveri  </a:t>
            </a:r>
            <a:r>
              <a:rPr lang="sl-SI" altLang="sl-SI">
                <a:solidFill>
                  <a:srgbClr val="CC3300"/>
                </a:solidFill>
              </a:rPr>
              <a:t>  </a:t>
            </a:r>
            <a:r>
              <a:rPr lang="sl-SI" altLang="sl-SI" sz="3600">
                <a:solidFill>
                  <a:srgbClr val="CC3300"/>
                </a:solidFill>
                <a:latin typeface="Lucida Console" panose="020B0609040504020204" pitchFamily="49" charset="0"/>
              </a:rPr>
              <a:t>plavutonožci</a:t>
            </a:r>
          </a:p>
        </p:txBody>
      </p:sp>
      <p:pic>
        <p:nvPicPr>
          <p:cNvPr id="20483" name="Picture 3">
            <a:extLst>
              <a:ext uri="{FF2B5EF4-FFF2-40B4-BE49-F238E27FC236}">
                <a16:creationId xmlns:a16="http://schemas.microsoft.com/office/drawing/2014/main" id="{8138E5C3-4E6A-4ED4-806A-1F1B8E5F234D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341438"/>
            <a:ext cx="3240087" cy="2154237"/>
          </a:xfrm>
        </p:spPr>
      </p:pic>
      <p:pic>
        <p:nvPicPr>
          <p:cNvPr id="20484" name="Picture 4">
            <a:extLst>
              <a:ext uri="{FF2B5EF4-FFF2-40B4-BE49-F238E27FC236}">
                <a16:creationId xmlns:a16="http://schemas.microsoft.com/office/drawing/2014/main" id="{47E62709-013C-4079-BAF9-F5EDDAF63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3262313"/>
            <a:ext cx="4681538" cy="359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>
            <a:extLst>
              <a:ext uri="{FF2B5EF4-FFF2-40B4-BE49-F238E27FC236}">
                <a16:creationId xmlns:a16="http://schemas.microsoft.com/office/drawing/2014/main" id="{A3C7493A-72F6-441A-A1A1-7FC5F8393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341438"/>
            <a:ext cx="3024188" cy="218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>
            <a:extLst>
              <a:ext uri="{FF2B5EF4-FFF2-40B4-BE49-F238E27FC236}">
                <a16:creationId xmlns:a16="http://schemas.microsoft.com/office/drawing/2014/main" id="{7CAE0AE1-2265-42B4-A8D3-4DEB7814A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838" y="3429000"/>
            <a:ext cx="2951162" cy="182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7" name="Picture 7">
            <a:extLst>
              <a:ext uri="{FF2B5EF4-FFF2-40B4-BE49-F238E27FC236}">
                <a16:creationId xmlns:a16="http://schemas.microsoft.com/office/drawing/2014/main" id="{E775796B-6249-4C12-AC9C-97E22C1D1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4697413"/>
            <a:ext cx="2879726" cy="216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CC3300">
                <a:gamma/>
                <a:shade val="46275"/>
                <a:invGamma/>
              </a:srgbClr>
            </a:gs>
            <a:gs pos="100000">
              <a:srgbClr val="CC33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82E2C3E3-2E7B-4E98-882B-EBA3203CD3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sz="3600">
                <a:solidFill>
                  <a:schemeClr val="accent2"/>
                </a:solidFill>
              </a:rPr>
              <a:t>sodoprsti kopitarji    lihoprsti kopitarji</a:t>
            </a:r>
          </a:p>
        </p:txBody>
      </p:sp>
      <p:pic>
        <p:nvPicPr>
          <p:cNvPr id="22531" name="Picture 3">
            <a:extLst>
              <a:ext uri="{FF2B5EF4-FFF2-40B4-BE49-F238E27FC236}">
                <a16:creationId xmlns:a16="http://schemas.microsoft.com/office/drawing/2014/main" id="{855D727A-63D6-4B74-B96E-60B39E54DC34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12875"/>
            <a:ext cx="5051425" cy="2778125"/>
          </a:xfrm>
        </p:spPr>
      </p:pic>
      <p:pic>
        <p:nvPicPr>
          <p:cNvPr id="22532" name="Picture 4">
            <a:extLst>
              <a:ext uri="{FF2B5EF4-FFF2-40B4-BE49-F238E27FC236}">
                <a16:creationId xmlns:a16="http://schemas.microsoft.com/office/drawing/2014/main" id="{FA79D301-5E1C-441D-8354-5FC79FE21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348038"/>
            <a:ext cx="4681538" cy="350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59E3D68D-6EB6-4DFE-9E61-9B669029C3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solidFill>
                  <a:srgbClr val="000099"/>
                </a:solidFill>
                <a:latin typeface="Comic Sans MS" panose="030F0702030302020204" pitchFamily="66" charset="0"/>
              </a:rPr>
              <a:t>Prežvekovalski želodec:</a:t>
            </a:r>
          </a:p>
        </p:txBody>
      </p:sp>
      <p:pic>
        <p:nvPicPr>
          <p:cNvPr id="12291" name="Picture 3">
            <a:extLst>
              <a:ext uri="{FF2B5EF4-FFF2-40B4-BE49-F238E27FC236}">
                <a16:creationId xmlns:a16="http://schemas.microsoft.com/office/drawing/2014/main" id="{E0A843F9-3F47-4841-8FA2-943306B33AD6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ransition>
    <p:cover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2A839B74-85FA-4C96-8BCD-72BB2E6FA4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sz="3200">
                <a:solidFill>
                  <a:schemeClr val="accent2"/>
                </a:solidFill>
                <a:latin typeface="MV Boli" panose="02000500030200090000" pitchFamily="2" charset="0"/>
              </a:rPr>
              <a:t>sirene (morske krave)           trobčarji</a:t>
            </a:r>
          </a:p>
        </p:txBody>
      </p:sp>
      <p:pic>
        <p:nvPicPr>
          <p:cNvPr id="23555" name="Picture 3">
            <a:extLst>
              <a:ext uri="{FF2B5EF4-FFF2-40B4-BE49-F238E27FC236}">
                <a16:creationId xmlns:a16="http://schemas.microsoft.com/office/drawing/2014/main" id="{0DA52E74-B28A-4E07-A5BB-0BE8C188E901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700213"/>
            <a:ext cx="4619625" cy="2540000"/>
          </a:xfrm>
        </p:spPr>
      </p:pic>
      <p:pic>
        <p:nvPicPr>
          <p:cNvPr id="23556" name="Picture 4">
            <a:extLst>
              <a:ext uri="{FF2B5EF4-FFF2-40B4-BE49-F238E27FC236}">
                <a16:creationId xmlns:a16="http://schemas.microsoft.com/office/drawing/2014/main" id="{62FD7DDE-C206-43FF-928B-F2452DFAF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341438"/>
            <a:ext cx="3995737" cy="321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>
            <a:extLst>
              <a:ext uri="{FF2B5EF4-FFF2-40B4-BE49-F238E27FC236}">
                <a16:creationId xmlns:a16="http://schemas.microsoft.com/office/drawing/2014/main" id="{D643CCF6-CD4B-4BCF-BC72-1268E05B2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437063"/>
            <a:ext cx="230505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D867B131-11D1-4ADC-BB52-5D729DF804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sz="5400">
                <a:solidFill>
                  <a:srgbClr val="000099"/>
                </a:solidFill>
                <a:latin typeface="Segoe Script" panose="030B0504020000000003" pitchFamily="66" charset="0"/>
              </a:rPr>
              <a:t>kiti</a:t>
            </a:r>
          </a:p>
        </p:txBody>
      </p:sp>
      <p:pic>
        <p:nvPicPr>
          <p:cNvPr id="25603" name="Picture 3">
            <a:extLst>
              <a:ext uri="{FF2B5EF4-FFF2-40B4-BE49-F238E27FC236}">
                <a16:creationId xmlns:a16="http://schemas.microsoft.com/office/drawing/2014/main" id="{6E204ED3-BD2D-4FAB-88BF-CAB221DCBDC5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32DC2566-4C57-4459-A450-D12B45881F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l-SI" altLang="sl-SI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1213A6D1-2849-4B8F-B618-0E5FE0D6ED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  <p:pic>
        <p:nvPicPr>
          <p:cNvPr id="3076" name="Picture 4" descr="lama">
            <a:extLst>
              <a:ext uri="{FF2B5EF4-FFF2-40B4-BE49-F238E27FC236}">
                <a16:creationId xmlns:a16="http://schemas.microsoft.com/office/drawing/2014/main" id="{FF0A7A55-86F8-405A-AE71-241FDD5F5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0"/>
            <a:ext cx="7524750" cy="713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D7E0337A-AD36-4107-9487-4676394F1B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650" y="3716338"/>
            <a:ext cx="8229600" cy="1143000"/>
          </a:xfrm>
        </p:spPr>
        <p:txBody>
          <a:bodyPr/>
          <a:lstStyle/>
          <a:p>
            <a:br>
              <a:rPr lang="sl-SI" altLang="sl-SI" sz="4000"/>
            </a:br>
            <a:br>
              <a:rPr lang="sl-SI" altLang="sl-SI" sz="4000"/>
            </a:br>
            <a:r>
              <a:rPr lang="sl-SI" altLang="sl-SI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Ogrodje goveje sprednje noge sestavlja kračnica, prstnice ter zapestnice.</a:t>
            </a:r>
          </a:p>
        </p:txBody>
      </p:sp>
      <p:pic>
        <p:nvPicPr>
          <p:cNvPr id="13315" name="Picture 3">
            <a:extLst>
              <a:ext uri="{FF2B5EF4-FFF2-40B4-BE49-F238E27FC236}">
                <a16:creationId xmlns:a16="http://schemas.microsoft.com/office/drawing/2014/main" id="{DD1CD14F-23A6-4BF1-B978-61601FBC119F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372225" cy="3503613"/>
          </a:xfrm>
        </p:spPr>
      </p:pic>
    </p:spTree>
  </p:cSld>
  <p:clrMapOvr>
    <a:masterClrMapping/>
  </p:clrMapOvr>
  <p:transition>
    <p:wipe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66"/>
            </a:gs>
            <a:gs pos="100000">
              <a:srgbClr val="FFFFCC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4007F522-A56C-462E-BE36-C6272F7D1F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sl-SI" altLang="sl-SI">
                <a:solidFill>
                  <a:srgbClr val="FF0000"/>
                </a:solidFill>
                <a:latin typeface="Segoe UI" panose="020B0502040204020203" pitchFamily="34" charset="0"/>
              </a:rPr>
              <a:t>Pomen sesalcev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A1F73C3C-B87B-46BE-8EAF-7479AE2B8A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altLang="sl-SI">
                <a:solidFill>
                  <a:srgbClr val="669900"/>
                </a:solidFill>
              </a:rPr>
              <a:t>Poseljujejo številna kopenska in morska bivališča</a:t>
            </a:r>
          </a:p>
          <a:p>
            <a:r>
              <a:rPr lang="sl-SI" altLang="sl-SI">
                <a:solidFill>
                  <a:srgbClr val="669900"/>
                </a:solidFill>
              </a:rPr>
              <a:t>Nekateri sesalci so udomačeni</a:t>
            </a:r>
          </a:p>
          <a:p>
            <a:r>
              <a:rPr lang="sl-SI" altLang="sl-SI">
                <a:solidFill>
                  <a:srgbClr val="669900"/>
                </a:solidFill>
              </a:rPr>
              <a:t>Mnoge lovimo kot divjad</a:t>
            </a:r>
          </a:p>
          <a:p>
            <a:r>
              <a:rPr lang="sl-SI" altLang="sl-SI">
                <a:solidFill>
                  <a:srgbClr val="669900"/>
                </a:solidFill>
              </a:rPr>
              <a:t>Škodo delajo glodalci (v skladiščih hrane ter na polju) </a:t>
            </a:r>
          </a:p>
          <a:p>
            <a:r>
              <a:rPr lang="sl-SI" altLang="sl-SI">
                <a:solidFill>
                  <a:srgbClr val="669900"/>
                </a:solidFill>
              </a:rPr>
              <a:t>Pomembni v (človeški) prehrani (mlečni izdelki, meso…)</a:t>
            </a:r>
          </a:p>
          <a:p>
            <a:pPr>
              <a:buFontTx/>
              <a:buNone/>
            </a:pPr>
            <a:endParaRPr lang="sl-SI" altLang="sl-SI">
              <a:solidFill>
                <a:srgbClr val="669900"/>
              </a:solidFill>
            </a:endParaRPr>
          </a:p>
        </p:txBody>
      </p:sp>
    </p:spTree>
  </p:cSld>
  <p:clrMapOvr>
    <a:masterClrMapping/>
  </p:clrMapOvr>
  <p:transition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64306487-6381-472C-A7FD-2D4CB11991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solidFill>
                  <a:srgbClr val="C0C0C0"/>
                </a:solidFill>
                <a:latin typeface="SimSun" panose="02010600030101010101" pitchFamily="2" charset="-122"/>
              </a:rPr>
              <a:t>Viri: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A73DBA74-89D6-42BF-9F3B-AFD3DA9732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altLang="sl-SI">
                <a:solidFill>
                  <a:schemeClr val="bg1"/>
                </a:solidFill>
                <a:latin typeface="Comic Sans MS" panose="030F0702030302020204" pitchFamily="66" charset="0"/>
              </a:rPr>
              <a:t>Učbenik BIOLOGIJA (A. Podobnik, D. Devetak)</a:t>
            </a:r>
          </a:p>
          <a:p>
            <a:r>
              <a:rPr lang="sl-SI" altLang="sl-SI">
                <a:solidFill>
                  <a:schemeClr val="bg1"/>
                </a:solidFill>
                <a:latin typeface="Comic Sans MS" panose="030F0702030302020204" pitchFamily="66" charset="0"/>
              </a:rPr>
              <a:t>Slikovno gradivo na internetu (Wikipedija)</a:t>
            </a:r>
          </a:p>
          <a:p>
            <a:endParaRPr lang="sl-SI" altLang="sl-SI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>
    <p:cut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8000">
                <a:gamma/>
                <a:shade val="46275"/>
                <a:invGamma/>
              </a:srgbClr>
            </a:gs>
            <a:gs pos="100000">
              <a:srgbClr val="0080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EE59F569-1BDA-48A7-9025-D2A1F937B4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br>
              <a:rPr lang="sl-SI" altLang="sl-SI" sz="9600"/>
            </a:br>
            <a:r>
              <a:rPr lang="sl-SI" altLang="sl-SI" sz="9600" b="1">
                <a:effectLst>
                  <a:outerShdw blurRad="38100" dist="38100" dir="2700000" algn="tl">
                    <a:srgbClr val="FFFFFF"/>
                  </a:outerShdw>
                </a:effectLst>
                <a:latin typeface="Segoe Script" panose="030B0504020000000003" pitchFamily="66" charset="0"/>
              </a:rPr>
              <a:t>Sesalci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A8FD2959-A9FE-4DAC-BABB-F88E8C1AD52D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4188" y="2513013"/>
            <a:ext cx="5986462" cy="3292475"/>
          </a:xfrm>
        </p:spPr>
      </p:pic>
    </p:spTree>
  </p:cSld>
  <p:clrMapOvr>
    <a:masterClrMapping/>
  </p:clrMapOvr>
  <p:transition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99"/>
            </a:gs>
            <a:gs pos="100000">
              <a:srgbClr val="FFFFCC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0A1232E-60C8-4F8F-ABB2-06402A4007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b="1" u="sng">
                <a:latin typeface="Comic Sans MS" panose="030F0702030302020204" pitchFamily="66" charset="0"/>
              </a:rPr>
              <a:t>Posebne značilnosti: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58117748-BDB9-4C67-A7E0-42802220F9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altLang="sl-SI">
                <a:latin typeface="Comic Sans MS" panose="030F0702030302020204" pitchFamily="66" charset="0"/>
              </a:rPr>
              <a:t>Posteljica ( služi, da se snovi med zarodkom in materjo izmenjujejo)</a:t>
            </a:r>
          </a:p>
          <a:p>
            <a:r>
              <a:rPr lang="sl-SI" altLang="sl-SI">
                <a:latin typeface="Comic Sans MS" panose="030F0702030302020204" pitchFamily="66" charset="0"/>
              </a:rPr>
              <a:t>Dlake, mlečne žleze ter diferencialni zobje</a:t>
            </a:r>
          </a:p>
          <a:p>
            <a:r>
              <a:rPr lang="sl-SI" altLang="sl-SI">
                <a:latin typeface="Comic Sans MS" panose="030F0702030302020204" pitchFamily="66" charset="0"/>
              </a:rPr>
              <a:t>Jajcerodni in živorodni </a:t>
            </a:r>
          </a:p>
          <a:p>
            <a:r>
              <a:rPr lang="sl-SI" altLang="sl-SI">
                <a:latin typeface="Comic Sans MS" panose="030F0702030302020204" pitchFamily="66" charset="0"/>
              </a:rPr>
              <a:t>Dojenje in skrb za zarod</a:t>
            </a:r>
          </a:p>
          <a:p>
            <a:r>
              <a:rPr lang="sl-SI" altLang="sl-SI">
                <a:latin typeface="Comic Sans MS" panose="030F0702030302020204" pitchFamily="66" charset="0"/>
              </a:rPr>
              <a:t>Homeotermni (tako kot ptiči)</a:t>
            </a:r>
          </a:p>
          <a:p>
            <a:endParaRPr lang="sl-SI" altLang="sl-SI">
              <a:latin typeface="Comic Sans MS" panose="030F0702030302020204" pitchFamily="66" charset="0"/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B44A374D-3E27-4BE5-8A70-BA2908FE5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857750"/>
            <a:ext cx="266700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CC99"/>
            </a:gs>
            <a:gs pos="100000">
              <a:srgbClr val="FF996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9C9EDF47-47A8-4DFE-88E1-740F998AE6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solidFill>
                  <a:srgbClr val="008000"/>
                </a:solidFill>
                <a:latin typeface="Segoe Script" panose="030B0504020000000003" pitchFamily="66" charset="0"/>
              </a:rPr>
              <a:t>…ostale značilnosti: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76356C57-A718-43C3-97DB-121512F7D1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sl-SI" u="sng">
                <a:solidFill>
                  <a:srgbClr val="008000"/>
                </a:solidFill>
                <a:latin typeface="Microsoft PhagsPa" panose="020B0502040204020203" pitchFamily="34" charset="0"/>
              </a:rPr>
              <a:t>Dihanje</a:t>
            </a:r>
            <a:r>
              <a:rPr lang="en-US" altLang="sl-SI" u="sng">
                <a:latin typeface="Microsoft PhagsPa" panose="020B0502040204020203" pitchFamily="34" charset="0"/>
              </a:rPr>
              <a:t>:</a:t>
            </a:r>
            <a:r>
              <a:rPr lang="en-US" altLang="sl-SI">
                <a:latin typeface="Microsoft PhagsPa" panose="020B0502040204020203" pitchFamily="34" charset="0"/>
              </a:rPr>
              <a:t> </a:t>
            </a:r>
            <a:endParaRPr lang="sl-SI" altLang="sl-SI">
              <a:latin typeface="Microsoft PhagsPa" panose="020B0502040204020203" pitchFamily="34" charset="0"/>
            </a:endParaRPr>
          </a:p>
          <a:p>
            <a:pPr>
              <a:buFontTx/>
              <a:buNone/>
            </a:pPr>
            <a:r>
              <a:rPr lang="sl-SI" altLang="sl-SI">
                <a:latin typeface="Microsoft PhagsPa" panose="020B0502040204020203" pitchFamily="34" charset="0"/>
              </a:rPr>
              <a:t>  </a:t>
            </a:r>
            <a:r>
              <a:rPr lang="en-US" altLang="sl-SI">
                <a:latin typeface="Microsoft PhagsPa" panose="020B0502040204020203" pitchFamily="34" charset="0"/>
              </a:rPr>
              <a:t>s plju</a:t>
            </a:r>
            <a:r>
              <a:rPr lang="sl-SI" altLang="sl-SI">
                <a:latin typeface="Microsoft PhagsPa" panose="020B0502040204020203" pitchFamily="34" charset="0"/>
              </a:rPr>
              <a:t>či (značilnost: mišica trebušna predpona)</a:t>
            </a:r>
          </a:p>
          <a:p>
            <a:r>
              <a:rPr lang="en-US" altLang="sl-SI">
                <a:latin typeface="Microsoft PhagsPa" panose="020B0502040204020203" pitchFamily="34" charset="0"/>
              </a:rPr>
              <a:t>Imajo </a:t>
            </a:r>
            <a:r>
              <a:rPr lang="en-US" altLang="sl-SI" u="sng">
                <a:solidFill>
                  <a:srgbClr val="008000"/>
                </a:solidFill>
                <a:latin typeface="Microsoft PhagsPa" panose="020B0502040204020203" pitchFamily="34" charset="0"/>
              </a:rPr>
              <a:t>štiridelno srce</a:t>
            </a:r>
            <a:r>
              <a:rPr lang="en-US" altLang="sl-SI">
                <a:latin typeface="Microsoft PhagsPa" panose="020B0502040204020203" pitchFamily="34" charset="0"/>
              </a:rPr>
              <a:t>  (sestavljeno iz 2 preddvorov in 2 prekatov)</a:t>
            </a:r>
          </a:p>
          <a:p>
            <a:r>
              <a:rPr lang="en-US" altLang="sl-SI" u="sng">
                <a:solidFill>
                  <a:srgbClr val="008000"/>
                </a:solidFill>
                <a:latin typeface="Microsoft PhagsPa" panose="020B0502040204020203" pitchFamily="34" charset="0"/>
              </a:rPr>
              <a:t>Izlo</a:t>
            </a:r>
            <a:r>
              <a:rPr lang="sl-SI" altLang="sl-SI" u="sng">
                <a:solidFill>
                  <a:srgbClr val="008000"/>
                </a:solidFill>
                <a:latin typeface="Microsoft PhagsPa" panose="020B0502040204020203" pitchFamily="34" charset="0"/>
              </a:rPr>
              <a:t>čala:</a:t>
            </a:r>
            <a:r>
              <a:rPr lang="sl-SI" altLang="sl-SI">
                <a:latin typeface="Microsoft PhagsPa" panose="020B0502040204020203" pitchFamily="34" charset="0"/>
              </a:rPr>
              <a:t> </a:t>
            </a:r>
          </a:p>
          <a:p>
            <a:pPr>
              <a:buFontTx/>
              <a:buNone/>
            </a:pPr>
            <a:r>
              <a:rPr lang="sl-SI" altLang="sl-SI">
                <a:latin typeface="Microsoft PhagsPa" panose="020B0502040204020203" pitchFamily="34" charset="0"/>
              </a:rPr>
              <a:t>  ledvice</a:t>
            </a:r>
          </a:p>
          <a:p>
            <a:endParaRPr lang="sl-SI" altLang="sl-SI">
              <a:latin typeface="Microsoft PhagsPa" panose="020B0502040204020203" pitchFamily="34" charset="0"/>
            </a:endParaRP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0FE6B524-8374-40CB-ADC6-B81AFD35C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365625"/>
            <a:ext cx="2373313" cy="249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8000"/>
            </a:gs>
            <a:gs pos="100000">
              <a:schemeClr val="folHlink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69164A1B-0C68-4ABE-9922-8BCE7D08F2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sz="6600">
                <a:latin typeface="Impact" panose="020B0806030902050204" pitchFamily="34" charset="0"/>
              </a:rPr>
              <a:t>Razvoj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8B58298E-4C1E-42CF-B199-61C7CF8034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r">
              <a:lnSpc>
                <a:spcPct val="90000"/>
              </a:lnSpc>
              <a:buFontTx/>
              <a:buNone/>
            </a:pPr>
            <a:r>
              <a:rPr lang="sl-SI" altLang="sl-SI">
                <a:latin typeface="Constantia" panose="02030602050306030303" pitchFamily="18" charset="0"/>
              </a:rPr>
              <a:t>                                       </a:t>
            </a:r>
            <a:r>
              <a:rPr lang="en-US" altLang="sl-SI">
                <a:latin typeface="Constantia" panose="02030602050306030303" pitchFamily="18" charset="0"/>
              </a:rPr>
              <a:t>Razvili iz Zverozobcev </a:t>
            </a:r>
            <a:r>
              <a:rPr lang="sl-SI" altLang="sl-SI">
                <a:latin typeface="Constantia" panose="02030602050306030303" pitchFamily="18" charset="0"/>
              </a:rPr>
              <a:t> </a:t>
            </a:r>
            <a:r>
              <a:rPr lang="en-US" altLang="sl-SI">
                <a:latin typeface="Constantia" panose="02030602050306030303" pitchFamily="18" charset="0"/>
              </a:rPr>
              <a:t>(izumrlih plazilcev, </a:t>
            </a:r>
            <a:endParaRPr lang="sl-SI" altLang="sl-SI">
              <a:latin typeface="Constantia" panose="02030602050306030303" pitchFamily="18" charset="0"/>
            </a:endParaRP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altLang="sl-SI">
                <a:latin typeface="Constantia" panose="02030602050306030303" pitchFamily="18" charset="0"/>
              </a:rPr>
              <a:t>ki so imeli podobno </a:t>
            </a:r>
            <a:endParaRPr lang="sl-SI" altLang="sl-SI">
              <a:latin typeface="Constantia" panose="02030602050306030303" pitchFamily="18" charset="0"/>
            </a:endParaRP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altLang="sl-SI">
                <a:latin typeface="Constantia" panose="02030602050306030303" pitchFamily="18" charset="0"/>
              </a:rPr>
              <a:t>zobovje kot</a:t>
            </a:r>
            <a:endParaRPr lang="sl-SI" altLang="sl-SI">
              <a:latin typeface="Constantia" panose="02030602050306030303" pitchFamily="18" charset="0"/>
            </a:endParaRP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altLang="sl-SI">
                <a:latin typeface="Constantia" panose="02030602050306030303" pitchFamily="18" charset="0"/>
              </a:rPr>
              <a:t> današnji sesalci)</a:t>
            </a:r>
            <a:endParaRPr lang="sl-SI" altLang="sl-SI">
              <a:latin typeface="Constantia" panose="02030602050306030303" pitchFamily="18" charset="0"/>
            </a:endParaRPr>
          </a:p>
          <a:p>
            <a:pPr algn="r">
              <a:lnSpc>
                <a:spcPct val="90000"/>
              </a:lnSpc>
            </a:pPr>
            <a:r>
              <a:rPr lang="sl-SI" altLang="sl-SI">
                <a:latin typeface="Constantia" panose="02030602050306030303" pitchFamily="18" charset="0"/>
              </a:rPr>
              <a:t>Današnje vrste nastale 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sl-SI" altLang="sl-SI">
                <a:latin typeface="Constantia" panose="02030602050306030303" pitchFamily="18" charset="0"/>
              </a:rPr>
              <a:t>v pleistocenu</a:t>
            </a:r>
          </a:p>
          <a:p>
            <a:pPr algn="r">
              <a:lnSpc>
                <a:spcPct val="90000"/>
              </a:lnSpc>
            </a:pPr>
            <a:r>
              <a:rPr lang="sl-SI" altLang="sl-SI">
                <a:latin typeface="Constantia" panose="02030602050306030303" pitchFamily="18" charset="0"/>
              </a:rPr>
              <a:t>4000 vrst sesalcev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3EF36A64-228E-4FCE-8FA8-970D42435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4043363" cy="515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ll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CC"/>
            </a:gs>
            <a:gs pos="100000">
              <a:srgbClr val="CC99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29A8ABC8-CFDA-4B5A-AEF1-A536C28E77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solidFill>
                  <a:srgbClr val="FF9966"/>
                </a:solidFill>
              </a:rPr>
              <a:t>Delitev: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BD7E75D9-A45A-4416-A175-37D3A793BB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lnSpc>
                <a:spcPct val="80000"/>
              </a:lnSpc>
            </a:pPr>
            <a:r>
              <a:rPr lang="sl-SI" altLang="sl-SI" sz="2400">
                <a:solidFill>
                  <a:srgbClr val="008000"/>
                </a:solidFill>
              </a:rPr>
              <a:t>Stokovci (kljunaž, kljunati ježek)</a:t>
            </a:r>
          </a:p>
          <a:p>
            <a:pPr algn="ctr">
              <a:lnSpc>
                <a:spcPct val="80000"/>
              </a:lnSpc>
            </a:pPr>
            <a:endParaRPr lang="sl-SI" altLang="sl-SI" sz="2400">
              <a:solidFill>
                <a:srgbClr val="008000"/>
              </a:solidFill>
            </a:endParaRPr>
          </a:p>
          <a:p>
            <a:pPr algn="ctr">
              <a:lnSpc>
                <a:spcPct val="80000"/>
              </a:lnSpc>
            </a:pPr>
            <a:endParaRPr lang="sl-SI" altLang="sl-SI" sz="2400">
              <a:solidFill>
                <a:srgbClr val="008000"/>
              </a:solidFill>
            </a:endParaRPr>
          </a:p>
          <a:p>
            <a:pPr algn="ctr">
              <a:lnSpc>
                <a:spcPct val="80000"/>
              </a:lnSpc>
            </a:pPr>
            <a:endParaRPr lang="sl-SI" altLang="sl-SI" sz="2400">
              <a:solidFill>
                <a:srgbClr val="00800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sl-SI" altLang="sl-SI" sz="2400">
                <a:solidFill>
                  <a:srgbClr val="008000"/>
                </a:solidFill>
              </a:rPr>
              <a:t>Vrečarji (kenguruji, koala, opusom)</a:t>
            </a:r>
          </a:p>
          <a:p>
            <a:pPr algn="ctr">
              <a:lnSpc>
                <a:spcPct val="80000"/>
              </a:lnSpc>
            </a:pPr>
            <a:endParaRPr lang="sl-SI" altLang="sl-SI" sz="2400">
              <a:solidFill>
                <a:srgbClr val="008000"/>
              </a:solidFill>
            </a:endParaRPr>
          </a:p>
          <a:p>
            <a:pPr algn="ctr">
              <a:lnSpc>
                <a:spcPct val="80000"/>
              </a:lnSpc>
            </a:pPr>
            <a:endParaRPr lang="sl-SI" altLang="sl-SI" sz="2400">
              <a:solidFill>
                <a:srgbClr val="008000"/>
              </a:solidFill>
            </a:endParaRPr>
          </a:p>
          <a:p>
            <a:pPr algn="ctr">
              <a:lnSpc>
                <a:spcPct val="80000"/>
              </a:lnSpc>
            </a:pPr>
            <a:endParaRPr lang="sl-SI" altLang="sl-SI" sz="2400">
              <a:solidFill>
                <a:srgbClr val="00800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sl-SI" altLang="sl-SI" sz="2400">
                <a:solidFill>
                  <a:srgbClr val="008000"/>
                </a:solidFill>
              </a:rPr>
              <a:t>Placentalni sesalci (jež, krt, opice, človek,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sl-SI" altLang="sl-SI" sz="2000">
                <a:solidFill>
                  <a:srgbClr val="008000"/>
                </a:solidFill>
              </a:rPr>
              <a:t>netopirji…)</a:t>
            </a: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7910A5AA-67EB-4F78-AEC7-C4CB8A757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060575"/>
            <a:ext cx="1295400" cy="78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>
            <a:extLst>
              <a:ext uri="{FF2B5EF4-FFF2-40B4-BE49-F238E27FC236}">
                <a16:creationId xmlns:a16="http://schemas.microsoft.com/office/drawing/2014/main" id="{1FF6BBE6-0788-4A94-A7FF-AB28999D3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500438"/>
            <a:ext cx="1223963" cy="91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36A2F746-3841-42AC-950F-85CC71BBD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5445125"/>
            <a:ext cx="1728787" cy="108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cover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C0C0C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B5A79CF3-5794-421F-BC35-44B5BAA38E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solidFill>
                  <a:srgbClr val="CCCCFF"/>
                </a:solidFill>
                <a:latin typeface="Bookman Old Style" panose="02050604050505020204" pitchFamily="18" charset="0"/>
              </a:rPr>
              <a:t>STOKOVCI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19D55268-FBF1-413D-86ED-8F12C8C307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sl-SI" altLang="sl-SI"/>
          </a:p>
          <a:p>
            <a:pPr algn="r"/>
            <a:r>
              <a:rPr lang="sl-SI" altLang="sl-SI">
                <a:solidFill>
                  <a:schemeClr val="bg2"/>
                </a:solidFill>
              </a:rPr>
              <a:t>Odrasle živali imajo </a:t>
            </a:r>
            <a:r>
              <a:rPr lang="sl-SI" altLang="sl-SI" b="1">
                <a:solidFill>
                  <a:srgbClr val="5F5F5F"/>
                </a:solidFill>
              </a:rPr>
              <a:t>kljun</a:t>
            </a:r>
          </a:p>
          <a:p>
            <a:pPr algn="r"/>
            <a:r>
              <a:rPr lang="sl-SI" altLang="sl-SI">
                <a:solidFill>
                  <a:schemeClr val="bg2"/>
                </a:solidFill>
              </a:rPr>
              <a:t>Ležejo</a:t>
            </a:r>
            <a:r>
              <a:rPr lang="sl-SI" altLang="sl-SI">
                <a:solidFill>
                  <a:srgbClr val="5F5F5F"/>
                </a:solidFill>
              </a:rPr>
              <a:t> </a:t>
            </a:r>
            <a:r>
              <a:rPr lang="sl-SI" altLang="sl-SI" b="1">
                <a:solidFill>
                  <a:srgbClr val="5F5F5F"/>
                </a:solidFill>
              </a:rPr>
              <a:t>jajca</a:t>
            </a:r>
            <a:r>
              <a:rPr lang="sl-SI" altLang="sl-SI" b="1">
                <a:solidFill>
                  <a:schemeClr val="bg2"/>
                </a:solidFill>
              </a:rPr>
              <a:t>,</a:t>
            </a:r>
            <a:r>
              <a:rPr lang="sl-SI" altLang="sl-SI">
                <a:solidFill>
                  <a:schemeClr val="bg2"/>
                </a:solidFill>
              </a:rPr>
              <a:t> mladiči sesajo </a:t>
            </a:r>
            <a:r>
              <a:rPr lang="sl-SI" altLang="sl-SI" b="1">
                <a:solidFill>
                  <a:srgbClr val="5F5F5F"/>
                </a:solidFill>
              </a:rPr>
              <a:t>mleko</a:t>
            </a:r>
          </a:p>
          <a:p>
            <a:pPr algn="r"/>
            <a:r>
              <a:rPr lang="sl-SI" altLang="sl-SI">
                <a:solidFill>
                  <a:schemeClr val="bg2"/>
                </a:solidFill>
              </a:rPr>
              <a:t>So edini sesalci s </a:t>
            </a:r>
            <a:r>
              <a:rPr lang="sl-SI" altLang="sl-SI" b="1">
                <a:solidFill>
                  <a:srgbClr val="5F5F5F"/>
                </a:solidFill>
              </a:rPr>
              <a:t>stokom</a:t>
            </a: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C2E4FF18-6FE6-4BE3-BF74-FBC5F33C2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860800"/>
            <a:ext cx="3095625" cy="269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horzBrick">
          <a:fgClr>
            <a:schemeClr val="bg1"/>
          </a:fgClr>
          <a:bgClr>
            <a:srgbClr val="CC33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5F85D9CE-4C12-463E-AD55-EDCF633F4D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l-SI" altLang="sl-SI"/>
          </a:p>
        </p:txBody>
      </p:sp>
      <p:pic>
        <p:nvPicPr>
          <p:cNvPr id="16387" name="Picture 3">
            <a:extLst>
              <a:ext uri="{FF2B5EF4-FFF2-40B4-BE49-F238E27FC236}">
                <a16:creationId xmlns:a16="http://schemas.microsoft.com/office/drawing/2014/main" id="{58BD9859-0D3E-491A-82B2-EED71F3A09FF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476250"/>
            <a:ext cx="3035300" cy="1787525"/>
          </a:xfrm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CF7A309A-A454-4583-900F-BE81F29C4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0"/>
            <a:ext cx="24384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>
            <a:extLst>
              <a:ext uri="{FF2B5EF4-FFF2-40B4-BE49-F238E27FC236}">
                <a16:creationId xmlns:a16="http://schemas.microsoft.com/office/drawing/2014/main" id="{1399337F-E0C0-4467-AE96-75DF61644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5038"/>
            <a:ext cx="8027988" cy="535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>
            <a:extLst>
              <a:ext uri="{FF2B5EF4-FFF2-40B4-BE49-F238E27FC236}">
                <a16:creationId xmlns:a16="http://schemas.microsoft.com/office/drawing/2014/main" id="{BB1027E0-E183-4769-A026-AE3D1018B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33375"/>
            <a:ext cx="3492500" cy="211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rivzeti načrt">
  <a:themeElements>
    <a:clrScheme name="Privzeti načr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ivzeti načr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rivzeti načr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261</Words>
  <Application>Microsoft Office PowerPoint</Application>
  <PresentationFormat>On-screen Show (4:3)</PresentationFormat>
  <Paragraphs>77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SimSun</vt:lpstr>
      <vt:lpstr>Arial</vt:lpstr>
      <vt:lpstr>Bookman Old Style</vt:lpstr>
      <vt:lpstr>Comic Sans MS</vt:lpstr>
      <vt:lpstr>Constantia</vt:lpstr>
      <vt:lpstr>Corbel</vt:lpstr>
      <vt:lpstr>Impact</vt:lpstr>
      <vt:lpstr>Lucida Console</vt:lpstr>
      <vt:lpstr>Microsoft PhagsPa</vt:lpstr>
      <vt:lpstr>Monotype Corsiva</vt:lpstr>
      <vt:lpstr>MV Boli</vt:lpstr>
      <vt:lpstr>Segoe Script</vt:lpstr>
      <vt:lpstr>Segoe UI</vt:lpstr>
      <vt:lpstr>Privzeti načrt</vt:lpstr>
      <vt:lpstr>PowerPoint Presentation</vt:lpstr>
      <vt:lpstr>PowerPoint Presentation</vt:lpstr>
      <vt:lpstr> Sesalci</vt:lpstr>
      <vt:lpstr>Posebne značilnosti:</vt:lpstr>
      <vt:lpstr>…ostale značilnosti:</vt:lpstr>
      <vt:lpstr>Razvoj</vt:lpstr>
      <vt:lpstr>Delitev:</vt:lpstr>
      <vt:lpstr>STOKOVCI</vt:lpstr>
      <vt:lpstr>PowerPoint Presentation</vt:lpstr>
      <vt:lpstr>Vrečarji</vt:lpstr>
      <vt:lpstr>PowerPoint Presentation</vt:lpstr>
      <vt:lpstr>Placentalni sesalci</vt:lpstr>
      <vt:lpstr>PowerPoint Presentation</vt:lpstr>
      <vt:lpstr>redkozobci luskavci  zajci</vt:lpstr>
      <vt:lpstr>glodalci    zveri    plavutonožci</vt:lpstr>
      <vt:lpstr>sodoprsti kopitarji    lihoprsti kopitarji</vt:lpstr>
      <vt:lpstr>Prežvekovalski želodec:</vt:lpstr>
      <vt:lpstr>sirene (morske krave)           trobčarji</vt:lpstr>
      <vt:lpstr>kiti</vt:lpstr>
      <vt:lpstr>  Ogrodje goveje sprednje noge sestavlja kračnica, prstnice ter zapestnice.</vt:lpstr>
      <vt:lpstr>Pomen sesalcev</vt:lpstr>
      <vt:lpstr>Viri: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2019-05-30T09:35:42Z</dcterms:created>
  <dcterms:modified xsi:type="dcterms:W3CDTF">2019-05-30T09:35:43Z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RL">
    <vt:lpwstr>https://dijaski.net</vt:lpwstr>
  </property>
</Properties>
</file>