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5" d="100"/>
          <a:sy n="85" d="100"/>
        </p:scale>
        <p:origin x="108"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6866" name="Picture 2" descr="C:\abitbetter\bamboo.gif">
            <a:extLst>
              <a:ext uri="{FF2B5EF4-FFF2-40B4-BE49-F238E27FC236}">
                <a16:creationId xmlns:a16="http://schemas.microsoft.com/office/drawing/2014/main" id="{AD9CF98C-436A-4F54-8F87-AEF6DBB03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3792"/>
          <a:stretch>
            <a:fillRect/>
          </a:stretch>
        </p:blipFill>
        <p:spPr bwMode="ltGray">
          <a:xfrm>
            <a:off x="6292850" y="-1588"/>
            <a:ext cx="2857500" cy="6869113"/>
          </a:xfrm>
          <a:prstGeom prst="rect">
            <a:avLst/>
          </a:prstGeom>
          <a:noFill/>
          <a:extLst>
            <a:ext uri="{909E8E84-426E-40DD-AFC4-6F175D3DCCD1}">
              <a14:hiddenFill xmlns:a14="http://schemas.microsoft.com/office/drawing/2010/main">
                <a:solidFill>
                  <a:srgbClr val="FFFFFF"/>
                </a:solidFill>
              </a14:hiddenFill>
            </a:ext>
          </a:extLst>
        </p:spPr>
      </p:pic>
      <p:sp>
        <p:nvSpPr>
          <p:cNvPr id="36867" name="Rectangle 3">
            <a:extLst>
              <a:ext uri="{FF2B5EF4-FFF2-40B4-BE49-F238E27FC236}">
                <a16:creationId xmlns:a16="http://schemas.microsoft.com/office/drawing/2014/main" id="{60774C01-3A2F-4F35-B8B5-71557F25CC74}"/>
              </a:ext>
            </a:extLst>
          </p:cNvPr>
          <p:cNvSpPr>
            <a:spLocks noGrp="1" noChangeArrowheads="1"/>
          </p:cNvSpPr>
          <p:nvPr>
            <p:ph type="ctrTitle"/>
          </p:nvPr>
        </p:nvSpPr>
        <p:spPr>
          <a:xfrm>
            <a:off x="304800" y="1158875"/>
            <a:ext cx="6248400" cy="1431925"/>
          </a:xfrm>
        </p:spPr>
        <p:txBody>
          <a:bodyPr/>
          <a:lstStyle>
            <a:lvl1pPr>
              <a:defRPr/>
            </a:lvl1pPr>
          </a:lstStyle>
          <a:p>
            <a:pPr lvl="0"/>
            <a:r>
              <a:rPr lang="sl-SI" altLang="sl-SI" noProof="0"/>
              <a:t>Click to edit Master title style</a:t>
            </a:r>
          </a:p>
        </p:txBody>
      </p:sp>
      <p:sp>
        <p:nvSpPr>
          <p:cNvPr id="36868" name="Rectangle 4">
            <a:extLst>
              <a:ext uri="{FF2B5EF4-FFF2-40B4-BE49-F238E27FC236}">
                <a16:creationId xmlns:a16="http://schemas.microsoft.com/office/drawing/2014/main" id="{84B04250-FFD9-49A5-AD36-DC70D561F52A}"/>
              </a:ext>
            </a:extLst>
          </p:cNvPr>
          <p:cNvSpPr>
            <a:spLocks noGrp="1" noChangeArrowheads="1"/>
          </p:cNvSpPr>
          <p:nvPr>
            <p:ph type="subTitle" idx="1"/>
          </p:nvPr>
        </p:nvSpPr>
        <p:spPr>
          <a:xfrm>
            <a:off x="304800" y="3429000"/>
            <a:ext cx="6019800" cy="1752600"/>
          </a:xfrm>
        </p:spPr>
        <p:txBody>
          <a:bodyPr/>
          <a:lstStyle>
            <a:lvl1pPr marL="0" indent="0" algn="ctr">
              <a:buFont typeface="Wingdings" panose="05000000000000000000" pitchFamily="2" charset="2"/>
              <a:buNone/>
              <a:defRPr/>
            </a:lvl1pPr>
          </a:lstStyle>
          <a:p>
            <a:pPr lvl="0"/>
            <a:r>
              <a:rPr lang="sl-SI" altLang="sl-SI" noProof="0"/>
              <a:t>Click to edit Master subtitle style</a:t>
            </a:r>
          </a:p>
        </p:txBody>
      </p:sp>
      <p:sp>
        <p:nvSpPr>
          <p:cNvPr id="36869" name="Rectangle 5">
            <a:extLst>
              <a:ext uri="{FF2B5EF4-FFF2-40B4-BE49-F238E27FC236}">
                <a16:creationId xmlns:a16="http://schemas.microsoft.com/office/drawing/2014/main" id="{B3F4374D-C142-43A4-ABC7-9E21F1A3E3B7}"/>
              </a:ext>
            </a:extLst>
          </p:cNvPr>
          <p:cNvSpPr>
            <a:spLocks noGrp="1" noChangeArrowheads="1"/>
          </p:cNvSpPr>
          <p:nvPr>
            <p:ph type="dt" sz="half" idx="2"/>
          </p:nvPr>
        </p:nvSpPr>
        <p:spPr>
          <a:xfrm>
            <a:off x="257175" y="6248400"/>
            <a:ext cx="1622425" cy="457200"/>
          </a:xfrm>
        </p:spPr>
        <p:txBody>
          <a:bodyPr/>
          <a:lstStyle>
            <a:lvl1pPr>
              <a:defRPr/>
            </a:lvl1pPr>
          </a:lstStyle>
          <a:p>
            <a:endParaRPr lang="sl-SI" altLang="sl-SI"/>
          </a:p>
        </p:txBody>
      </p:sp>
      <p:sp>
        <p:nvSpPr>
          <p:cNvPr id="36870" name="Rectangle 6">
            <a:extLst>
              <a:ext uri="{FF2B5EF4-FFF2-40B4-BE49-F238E27FC236}">
                <a16:creationId xmlns:a16="http://schemas.microsoft.com/office/drawing/2014/main" id="{93F2DE14-7033-4693-A47F-9486F335F74D}"/>
              </a:ext>
            </a:extLst>
          </p:cNvPr>
          <p:cNvSpPr>
            <a:spLocks noGrp="1" noChangeArrowheads="1"/>
          </p:cNvSpPr>
          <p:nvPr>
            <p:ph type="ftr" sz="quarter" idx="3"/>
          </p:nvPr>
        </p:nvSpPr>
        <p:spPr>
          <a:xfrm>
            <a:off x="2108200" y="6248400"/>
            <a:ext cx="2997200" cy="457200"/>
          </a:xfrm>
        </p:spPr>
        <p:txBody>
          <a:bodyPr/>
          <a:lstStyle>
            <a:lvl1pPr>
              <a:defRPr/>
            </a:lvl1pPr>
          </a:lstStyle>
          <a:p>
            <a:endParaRPr lang="sl-SI" altLang="sl-SI"/>
          </a:p>
        </p:txBody>
      </p:sp>
      <p:sp>
        <p:nvSpPr>
          <p:cNvPr id="36871" name="Rectangle 7">
            <a:extLst>
              <a:ext uri="{FF2B5EF4-FFF2-40B4-BE49-F238E27FC236}">
                <a16:creationId xmlns:a16="http://schemas.microsoft.com/office/drawing/2014/main" id="{0A58BE24-BAC7-4D28-8286-1D979E7F3119}"/>
              </a:ext>
            </a:extLst>
          </p:cNvPr>
          <p:cNvSpPr>
            <a:spLocks noGrp="1" noChangeArrowheads="1"/>
          </p:cNvSpPr>
          <p:nvPr>
            <p:ph type="sldNum" sz="quarter" idx="4"/>
          </p:nvPr>
        </p:nvSpPr>
        <p:spPr>
          <a:xfrm>
            <a:off x="5486400" y="6248400"/>
            <a:ext cx="1371600" cy="457200"/>
          </a:xfrm>
        </p:spPr>
        <p:txBody>
          <a:bodyPr/>
          <a:lstStyle>
            <a:lvl1pPr>
              <a:defRPr/>
            </a:lvl1pPr>
          </a:lstStyle>
          <a:p>
            <a:fld id="{CC5F9952-D435-4E73-9585-D247F9B41CBE}"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F4DA-07FB-4E97-9CBD-A1687994E264}"/>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3EC03FC9-0558-4EFD-8533-18A85AF5E1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0138A8D-64DA-4062-B121-5F3D50C4AFE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86993D5-10D9-4CE4-9D6C-CBE372E13FE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5D0F490-AA4A-4F63-A7EF-AD504F8BAAD6}"/>
              </a:ext>
            </a:extLst>
          </p:cNvPr>
          <p:cNvSpPr>
            <a:spLocks noGrp="1"/>
          </p:cNvSpPr>
          <p:nvPr>
            <p:ph type="sldNum" sz="quarter" idx="12"/>
          </p:nvPr>
        </p:nvSpPr>
        <p:spPr/>
        <p:txBody>
          <a:bodyPr/>
          <a:lstStyle>
            <a:lvl1pPr>
              <a:defRPr/>
            </a:lvl1pPr>
          </a:lstStyle>
          <a:p>
            <a:fld id="{5550195D-0DE9-4623-9E21-F47F06971EFB}" type="slidenum">
              <a:rPr lang="sl-SI" altLang="sl-SI"/>
              <a:pPr/>
              <a:t>‹#›</a:t>
            </a:fld>
            <a:endParaRPr lang="sl-SI" altLang="sl-SI"/>
          </a:p>
        </p:txBody>
      </p:sp>
    </p:spTree>
    <p:extLst>
      <p:ext uri="{BB962C8B-B14F-4D97-AF65-F5344CB8AC3E}">
        <p14:creationId xmlns:p14="http://schemas.microsoft.com/office/powerpoint/2010/main" val="122865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BD1E40-5739-48D4-9D0B-8515E01FB062}"/>
              </a:ext>
            </a:extLst>
          </p:cNvPr>
          <p:cNvSpPr>
            <a:spLocks noGrp="1"/>
          </p:cNvSpPr>
          <p:nvPr>
            <p:ph type="title" orient="vert"/>
          </p:nvPr>
        </p:nvSpPr>
        <p:spPr>
          <a:xfrm>
            <a:off x="5886450" y="320675"/>
            <a:ext cx="1885950" cy="57753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1438BBD-7D78-44FF-B992-DEFDA7838BA8}"/>
              </a:ext>
            </a:extLst>
          </p:cNvPr>
          <p:cNvSpPr>
            <a:spLocks noGrp="1"/>
          </p:cNvSpPr>
          <p:nvPr>
            <p:ph type="body" orient="vert" idx="1"/>
          </p:nvPr>
        </p:nvSpPr>
        <p:spPr>
          <a:xfrm>
            <a:off x="228600" y="320675"/>
            <a:ext cx="5505450" cy="5775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686061A-6FCE-48A5-BA73-8CC02135C00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B95288F-3E41-4202-9567-D2B20F98F08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775BF32-2E9A-4847-A5E2-A60A67D9B2F2}"/>
              </a:ext>
            </a:extLst>
          </p:cNvPr>
          <p:cNvSpPr>
            <a:spLocks noGrp="1"/>
          </p:cNvSpPr>
          <p:nvPr>
            <p:ph type="sldNum" sz="quarter" idx="12"/>
          </p:nvPr>
        </p:nvSpPr>
        <p:spPr/>
        <p:txBody>
          <a:bodyPr/>
          <a:lstStyle>
            <a:lvl1pPr>
              <a:defRPr/>
            </a:lvl1pPr>
          </a:lstStyle>
          <a:p>
            <a:fld id="{69AD1DA6-D92F-4B5D-83A0-68FB5D4A5A09}" type="slidenum">
              <a:rPr lang="sl-SI" altLang="sl-SI"/>
              <a:pPr/>
              <a:t>‹#›</a:t>
            </a:fld>
            <a:endParaRPr lang="sl-SI" altLang="sl-SI"/>
          </a:p>
        </p:txBody>
      </p:sp>
    </p:spTree>
    <p:extLst>
      <p:ext uri="{BB962C8B-B14F-4D97-AF65-F5344CB8AC3E}">
        <p14:creationId xmlns:p14="http://schemas.microsoft.com/office/powerpoint/2010/main" val="3475677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739CA-29C5-43E2-8462-C619594E47E5}"/>
              </a:ext>
            </a:extLst>
          </p:cNvPr>
          <p:cNvSpPr>
            <a:spLocks noGrp="1"/>
          </p:cNvSpPr>
          <p:nvPr>
            <p:ph type="title"/>
          </p:nvPr>
        </p:nvSpPr>
        <p:spPr>
          <a:xfrm>
            <a:off x="228600" y="320675"/>
            <a:ext cx="7467600" cy="1431925"/>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69624C2A-347B-42F9-A886-B933423D8F7A}"/>
              </a:ext>
            </a:extLst>
          </p:cNvPr>
          <p:cNvSpPr>
            <a:spLocks noGrp="1"/>
          </p:cNvSpPr>
          <p:nvPr>
            <p:ph type="body" sz="half" idx="1"/>
          </p:nvPr>
        </p:nvSpPr>
        <p:spPr>
          <a:xfrm>
            <a:off x="2286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Online Image Placeholder 3">
            <a:extLst>
              <a:ext uri="{FF2B5EF4-FFF2-40B4-BE49-F238E27FC236}">
                <a16:creationId xmlns:a16="http://schemas.microsoft.com/office/drawing/2014/main" id="{A9DA9761-D847-4E62-B56E-44EF927B8DA3}"/>
              </a:ext>
            </a:extLst>
          </p:cNvPr>
          <p:cNvSpPr>
            <a:spLocks noGrp="1"/>
          </p:cNvSpPr>
          <p:nvPr>
            <p:ph type="clipArt" sz="half" idx="2"/>
          </p:nvPr>
        </p:nvSpPr>
        <p:spPr>
          <a:xfrm>
            <a:off x="4076700" y="1981200"/>
            <a:ext cx="3695700" cy="4114800"/>
          </a:xfrm>
        </p:spPr>
        <p:txBody>
          <a:bodyPr/>
          <a:lstStyle/>
          <a:p>
            <a:endParaRPr lang="sl-SI"/>
          </a:p>
        </p:txBody>
      </p:sp>
      <p:sp>
        <p:nvSpPr>
          <p:cNvPr id="5" name="Date Placeholder 4">
            <a:extLst>
              <a:ext uri="{FF2B5EF4-FFF2-40B4-BE49-F238E27FC236}">
                <a16:creationId xmlns:a16="http://schemas.microsoft.com/office/drawing/2014/main" id="{5D576335-AB35-4856-A9C7-67FD55FB55EB}"/>
              </a:ext>
            </a:extLst>
          </p:cNvPr>
          <p:cNvSpPr>
            <a:spLocks noGrp="1"/>
          </p:cNvSpPr>
          <p:nvPr>
            <p:ph type="dt" sz="half" idx="10"/>
          </p:nvPr>
        </p:nvSpPr>
        <p:spPr>
          <a:xfrm>
            <a:off x="228600" y="6248400"/>
            <a:ext cx="1600200" cy="45720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3132487-E08B-4FC6-BB41-CD18E8850B07}"/>
              </a:ext>
            </a:extLst>
          </p:cNvPr>
          <p:cNvSpPr>
            <a:spLocks noGrp="1"/>
          </p:cNvSpPr>
          <p:nvPr>
            <p:ph type="ftr" sz="quarter" idx="11"/>
          </p:nvPr>
        </p:nvSpPr>
        <p:spPr>
          <a:xfrm>
            <a:off x="2209800" y="6248400"/>
            <a:ext cx="3505200" cy="45720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0E5787C-94E6-4AA0-8047-35CBED3E35B1}"/>
              </a:ext>
            </a:extLst>
          </p:cNvPr>
          <p:cNvSpPr>
            <a:spLocks noGrp="1"/>
          </p:cNvSpPr>
          <p:nvPr>
            <p:ph type="sldNum" sz="quarter" idx="12"/>
          </p:nvPr>
        </p:nvSpPr>
        <p:spPr>
          <a:xfrm>
            <a:off x="6248400" y="6248400"/>
            <a:ext cx="1524000" cy="457200"/>
          </a:xfrm>
        </p:spPr>
        <p:txBody>
          <a:bodyPr/>
          <a:lstStyle>
            <a:lvl1pPr>
              <a:defRPr/>
            </a:lvl1pPr>
          </a:lstStyle>
          <a:p>
            <a:fld id="{592791F4-0CA3-40AC-BDED-695CCD5824E0}" type="slidenum">
              <a:rPr lang="sl-SI" altLang="sl-SI"/>
              <a:pPr/>
              <a:t>‹#›</a:t>
            </a:fld>
            <a:endParaRPr lang="sl-SI" altLang="sl-SI"/>
          </a:p>
        </p:txBody>
      </p:sp>
    </p:spTree>
    <p:extLst>
      <p:ext uri="{BB962C8B-B14F-4D97-AF65-F5344CB8AC3E}">
        <p14:creationId xmlns:p14="http://schemas.microsoft.com/office/powerpoint/2010/main" val="3691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8001-7B7E-46B3-B879-FB595C4671BE}"/>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73D41580-631A-4089-AD85-BA8BE2BFF3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C1F03D3-3184-409E-AA60-69C8490F942A}"/>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1D92690-F9E7-4E4C-9154-9B6C7B0349C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F5EC08C-9E49-44BC-9A5D-2E424B5EF26C}"/>
              </a:ext>
            </a:extLst>
          </p:cNvPr>
          <p:cNvSpPr>
            <a:spLocks noGrp="1"/>
          </p:cNvSpPr>
          <p:nvPr>
            <p:ph type="sldNum" sz="quarter" idx="12"/>
          </p:nvPr>
        </p:nvSpPr>
        <p:spPr/>
        <p:txBody>
          <a:bodyPr/>
          <a:lstStyle>
            <a:lvl1pPr>
              <a:defRPr/>
            </a:lvl1pPr>
          </a:lstStyle>
          <a:p>
            <a:fld id="{3AE639E8-712E-4659-AB9B-A59E797BC804}" type="slidenum">
              <a:rPr lang="sl-SI" altLang="sl-SI"/>
              <a:pPr/>
              <a:t>‹#›</a:t>
            </a:fld>
            <a:endParaRPr lang="sl-SI" altLang="sl-SI"/>
          </a:p>
        </p:txBody>
      </p:sp>
    </p:spTree>
    <p:extLst>
      <p:ext uri="{BB962C8B-B14F-4D97-AF65-F5344CB8AC3E}">
        <p14:creationId xmlns:p14="http://schemas.microsoft.com/office/powerpoint/2010/main" val="243434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27633-69D9-4CF0-BD7B-FEDD80D98062}"/>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EAEF69ED-8FFC-4BAB-AC90-FE319133773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849752B-FF34-47CD-8394-8AD30BEFE6A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B2756BC-B007-4FE8-8063-D209747BD8F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C046CAD-164E-4A30-8505-07864AE0A89F}"/>
              </a:ext>
            </a:extLst>
          </p:cNvPr>
          <p:cNvSpPr>
            <a:spLocks noGrp="1"/>
          </p:cNvSpPr>
          <p:nvPr>
            <p:ph type="sldNum" sz="quarter" idx="12"/>
          </p:nvPr>
        </p:nvSpPr>
        <p:spPr/>
        <p:txBody>
          <a:bodyPr/>
          <a:lstStyle>
            <a:lvl1pPr>
              <a:defRPr/>
            </a:lvl1pPr>
          </a:lstStyle>
          <a:p>
            <a:fld id="{72B19EAF-F369-4AFD-9010-1053747D67F9}" type="slidenum">
              <a:rPr lang="sl-SI" altLang="sl-SI"/>
              <a:pPr/>
              <a:t>‹#›</a:t>
            </a:fld>
            <a:endParaRPr lang="sl-SI" altLang="sl-SI"/>
          </a:p>
        </p:txBody>
      </p:sp>
    </p:spTree>
    <p:extLst>
      <p:ext uri="{BB962C8B-B14F-4D97-AF65-F5344CB8AC3E}">
        <p14:creationId xmlns:p14="http://schemas.microsoft.com/office/powerpoint/2010/main" val="127938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B052-F535-4EBC-9690-26705DFE9CCD}"/>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DF3E263-7137-4112-A701-C789D534A61A}"/>
              </a:ext>
            </a:extLst>
          </p:cNvPr>
          <p:cNvSpPr>
            <a:spLocks noGrp="1"/>
          </p:cNvSpPr>
          <p:nvPr>
            <p:ph sz="half" idx="1"/>
          </p:nvPr>
        </p:nvSpPr>
        <p:spPr>
          <a:xfrm>
            <a:off x="2286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D514B40-E8FC-4EAE-A502-89B25C8836F7}"/>
              </a:ext>
            </a:extLst>
          </p:cNvPr>
          <p:cNvSpPr>
            <a:spLocks noGrp="1"/>
          </p:cNvSpPr>
          <p:nvPr>
            <p:ph sz="half" idx="2"/>
          </p:nvPr>
        </p:nvSpPr>
        <p:spPr>
          <a:xfrm>
            <a:off x="4076700" y="1981200"/>
            <a:ext cx="36957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AFE7B319-B6BD-443A-B3D9-5DE6519FD3E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3089769-FCDF-4179-AE5E-FD23263D5DE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29F65B4-8C57-4962-92E4-BDDFAC9B41FB}"/>
              </a:ext>
            </a:extLst>
          </p:cNvPr>
          <p:cNvSpPr>
            <a:spLocks noGrp="1"/>
          </p:cNvSpPr>
          <p:nvPr>
            <p:ph type="sldNum" sz="quarter" idx="12"/>
          </p:nvPr>
        </p:nvSpPr>
        <p:spPr/>
        <p:txBody>
          <a:bodyPr/>
          <a:lstStyle>
            <a:lvl1pPr>
              <a:defRPr/>
            </a:lvl1pPr>
          </a:lstStyle>
          <a:p>
            <a:fld id="{F8464184-6718-407D-AEDA-6ABB86B27F6A}" type="slidenum">
              <a:rPr lang="sl-SI" altLang="sl-SI"/>
              <a:pPr/>
              <a:t>‹#›</a:t>
            </a:fld>
            <a:endParaRPr lang="sl-SI" altLang="sl-SI"/>
          </a:p>
        </p:txBody>
      </p:sp>
    </p:spTree>
    <p:extLst>
      <p:ext uri="{BB962C8B-B14F-4D97-AF65-F5344CB8AC3E}">
        <p14:creationId xmlns:p14="http://schemas.microsoft.com/office/powerpoint/2010/main" val="345624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C6DF9-767F-4C4F-A3BE-9C084B8FF688}"/>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F3261FCD-8A4A-4140-9A52-CACF6DB5744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5554D-3040-4729-9DBF-1D952C9F0E3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9C440DD0-3435-4591-BC28-75BA135356D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83FFC-A097-4287-AB9E-B4D829D7857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7EB74E4F-D8BA-4EA1-8DA4-3C00C72401CA}"/>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2A8570EE-3864-48F5-886F-62621103A570}"/>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70ABE84E-1775-4A5B-984A-903CB0F211CA}"/>
              </a:ext>
            </a:extLst>
          </p:cNvPr>
          <p:cNvSpPr>
            <a:spLocks noGrp="1"/>
          </p:cNvSpPr>
          <p:nvPr>
            <p:ph type="sldNum" sz="quarter" idx="12"/>
          </p:nvPr>
        </p:nvSpPr>
        <p:spPr/>
        <p:txBody>
          <a:bodyPr/>
          <a:lstStyle>
            <a:lvl1pPr>
              <a:defRPr/>
            </a:lvl1pPr>
          </a:lstStyle>
          <a:p>
            <a:fld id="{999BBAF8-CE1E-4F3D-8BE6-520DCEC9EF66}" type="slidenum">
              <a:rPr lang="sl-SI" altLang="sl-SI"/>
              <a:pPr/>
              <a:t>‹#›</a:t>
            </a:fld>
            <a:endParaRPr lang="sl-SI" altLang="sl-SI"/>
          </a:p>
        </p:txBody>
      </p:sp>
    </p:spTree>
    <p:extLst>
      <p:ext uri="{BB962C8B-B14F-4D97-AF65-F5344CB8AC3E}">
        <p14:creationId xmlns:p14="http://schemas.microsoft.com/office/powerpoint/2010/main" val="4053392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4246-856A-4581-A8D1-6B38763344E1}"/>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48C455BE-9AC0-4990-8F3A-9F38D59F8C17}"/>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6BE3B368-AA0C-4FE6-AD57-1646E6127D4A}"/>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9A4D1E8A-6DBA-491F-838A-A50CD5EF53F4}"/>
              </a:ext>
            </a:extLst>
          </p:cNvPr>
          <p:cNvSpPr>
            <a:spLocks noGrp="1"/>
          </p:cNvSpPr>
          <p:nvPr>
            <p:ph type="sldNum" sz="quarter" idx="12"/>
          </p:nvPr>
        </p:nvSpPr>
        <p:spPr/>
        <p:txBody>
          <a:bodyPr/>
          <a:lstStyle>
            <a:lvl1pPr>
              <a:defRPr/>
            </a:lvl1pPr>
          </a:lstStyle>
          <a:p>
            <a:fld id="{9F1E6F4E-39B9-47AB-860F-DB1A540FB1F1}" type="slidenum">
              <a:rPr lang="sl-SI" altLang="sl-SI"/>
              <a:pPr/>
              <a:t>‹#›</a:t>
            </a:fld>
            <a:endParaRPr lang="sl-SI" altLang="sl-SI"/>
          </a:p>
        </p:txBody>
      </p:sp>
    </p:spTree>
    <p:extLst>
      <p:ext uri="{BB962C8B-B14F-4D97-AF65-F5344CB8AC3E}">
        <p14:creationId xmlns:p14="http://schemas.microsoft.com/office/powerpoint/2010/main" val="417617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34C4E-0BF2-4587-9440-2DE9976E4701}"/>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C962D406-88C4-4113-8466-F7A1E6799656}"/>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04252C9A-3B03-4CBF-BE0D-AEC9B5542F33}"/>
              </a:ext>
            </a:extLst>
          </p:cNvPr>
          <p:cNvSpPr>
            <a:spLocks noGrp="1"/>
          </p:cNvSpPr>
          <p:nvPr>
            <p:ph type="sldNum" sz="quarter" idx="12"/>
          </p:nvPr>
        </p:nvSpPr>
        <p:spPr/>
        <p:txBody>
          <a:bodyPr/>
          <a:lstStyle>
            <a:lvl1pPr>
              <a:defRPr/>
            </a:lvl1pPr>
          </a:lstStyle>
          <a:p>
            <a:fld id="{32751888-29B0-4C90-8A59-9D873967B267}" type="slidenum">
              <a:rPr lang="sl-SI" altLang="sl-SI"/>
              <a:pPr/>
              <a:t>‹#›</a:t>
            </a:fld>
            <a:endParaRPr lang="sl-SI" altLang="sl-SI"/>
          </a:p>
        </p:txBody>
      </p:sp>
    </p:spTree>
    <p:extLst>
      <p:ext uri="{BB962C8B-B14F-4D97-AF65-F5344CB8AC3E}">
        <p14:creationId xmlns:p14="http://schemas.microsoft.com/office/powerpoint/2010/main" val="661745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4EEEF-2B72-437B-84BC-D040265FB4C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23914154-3340-48FC-BF42-40169C4B8EA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7E18A7FD-42BA-4733-9554-813F6143F72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1E2720-AC65-484C-939B-053C11C8D790}"/>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A440F4C-3892-49C3-9591-6A103775433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1D2AAFC-6911-4696-9726-66D919E0EF2C}"/>
              </a:ext>
            </a:extLst>
          </p:cNvPr>
          <p:cNvSpPr>
            <a:spLocks noGrp="1"/>
          </p:cNvSpPr>
          <p:nvPr>
            <p:ph type="sldNum" sz="quarter" idx="12"/>
          </p:nvPr>
        </p:nvSpPr>
        <p:spPr/>
        <p:txBody>
          <a:bodyPr/>
          <a:lstStyle>
            <a:lvl1pPr>
              <a:defRPr/>
            </a:lvl1pPr>
          </a:lstStyle>
          <a:p>
            <a:fld id="{FAE3218B-AA23-47A0-B9C1-FD80B374E0D0}" type="slidenum">
              <a:rPr lang="sl-SI" altLang="sl-SI"/>
              <a:pPr/>
              <a:t>‹#›</a:t>
            </a:fld>
            <a:endParaRPr lang="sl-SI" altLang="sl-SI"/>
          </a:p>
        </p:txBody>
      </p:sp>
    </p:spTree>
    <p:extLst>
      <p:ext uri="{BB962C8B-B14F-4D97-AF65-F5344CB8AC3E}">
        <p14:creationId xmlns:p14="http://schemas.microsoft.com/office/powerpoint/2010/main" val="345396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173A2-CA3D-446D-BFC7-2DB4B2DBCC0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3EEF0C18-F681-4A7E-B152-CB32E71D31B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65681507-2B9F-4A36-93C2-6D2086A7085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97873-1668-4BD5-ACE0-B12B08227C24}"/>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7DA30C82-7422-4177-BFE8-2CD16F395FE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A39A1FD3-3832-4F3B-AE9B-A228A5D4A9D4}"/>
              </a:ext>
            </a:extLst>
          </p:cNvPr>
          <p:cNvSpPr>
            <a:spLocks noGrp="1"/>
          </p:cNvSpPr>
          <p:nvPr>
            <p:ph type="sldNum" sz="quarter" idx="12"/>
          </p:nvPr>
        </p:nvSpPr>
        <p:spPr/>
        <p:txBody>
          <a:bodyPr/>
          <a:lstStyle>
            <a:lvl1pPr>
              <a:defRPr/>
            </a:lvl1pPr>
          </a:lstStyle>
          <a:p>
            <a:fld id="{11F9565C-DDD9-4B5A-BC3B-31C71B3D3F89}" type="slidenum">
              <a:rPr lang="sl-SI" altLang="sl-SI"/>
              <a:pPr/>
              <a:t>‹#›</a:t>
            </a:fld>
            <a:endParaRPr lang="sl-SI" altLang="sl-SI"/>
          </a:p>
        </p:txBody>
      </p:sp>
    </p:spTree>
    <p:extLst>
      <p:ext uri="{BB962C8B-B14F-4D97-AF65-F5344CB8AC3E}">
        <p14:creationId xmlns:p14="http://schemas.microsoft.com/office/powerpoint/2010/main" val="60338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5842" name="Picture 2" descr="C:\abitbetter\bamboo.gif">
            <a:extLst>
              <a:ext uri="{FF2B5EF4-FFF2-40B4-BE49-F238E27FC236}">
                <a16:creationId xmlns:a16="http://schemas.microsoft.com/office/drawing/2014/main" id="{712D8C8B-6C9F-464B-B141-09323CD8E42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r="45976"/>
          <a:stretch>
            <a:fillRect/>
          </a:stretch>
        </p:blipFill>
        <p:spPr bwMode="ltGray">
          <a:xfrm>
            <a:off x="7353300" y="0"/>
            <a:ext cx="17907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5843" name="Rectangle 3">
            <a:extLst>
              <a:ext uri="{FF2B5EF4-FFF2-40B4-BE49-F238E27FC236}">
                <a16:creationId xmlns:a16="http://schemas.microsoft.com/office/drawing/2014/main" id="{075A7C7F-1E63-4A5F-9E11-C05FA7315FA8}"/>
              </a:ext>
            </a:extLst>
          </p:cNvPr>
          <p:cNvSpPr>
            <a:spLocks noGrp="1" noChangeArrowheads="1"/>
          </p:cNvSpPr>
          <p:nvPr>
            <p:ph type="title"/>
          </p:nvPr>
        </p:nvSpPr>
        <p:spPr bwMode="auto">
          <a:xfrm>
            <a:off x="228600" y="320675"/>
            <a:ext cx="74676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sl-SI" altLang="sl-SI"/>
              <a:t>Click to edit Master title style</a:t>
            </a:r>
          </a:p>
        </p:txBody>
      </p:sp>
      <p:sp>
        <p:nvSpPr>
          <p:cNvPr id="35844" name="Rectangle 4">
            <a:extLst>
              <a:ext uri="{FF2B5EF4-FFF2-40B4-BE49-F238E27FC236}">
                <a16:creationId xmlns:a16="http://schemas.microsoft.com/office/drawing/2014/main" id="{3E62DF5B-A913-4A28-A36E-734262ACFFA0}"/>
              </a:ext>
            </a:extLst>
          </p:cNvPr>
          <p:cNvSpPr>
            <a:spLocks noGrp="1" noChangeArrowheads="1"/>
          </p:cNvSpPr>
          <p:nvPr>
            <p:ph type="body" idx="1"/>
          </p:nvPr>
        </p:nvSpPr>
        <p:spPr bwMode="auto">
          <a:xfrm>
            <a:off x="2286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Click to edit Master text styles</a:t>
            </a:r>
          </a:p>
          <a:p>
            <a:pPr lvl="1"/>
            <a:r>
              <a:rPr lang="sl-SI" altLang="sl-SI"/>
              <a:t>Second level</a:t>
            </a:r>
          </a:p>
          <a:p>
            <a:pPr lvl="2"/>
            <a:r>
              <a:rPr lang="sl-SI" altLang="sl-SI"/>
              <a:t>Third level</a:t>
            </a:r>
          </a:p>
          <a:p>
            <a:pPr lvl="3"/>
            <a:r>
              <a:rPr lang="sl-SI" altLang="sl-SI"/>
              <a:t>Fourth level</a:t>
            </a:r>
          </a:p>
          <a:p>
            <a:pPr lvl="4"/>
            <a:r>
              <a:rPr lang="sl-SI" altLang="sl-SI"/>
              <a:t>Fifth level</a:t>
            </a:r>
          </a:p>
        </p:txBody>
      </p:sp>
      <p:sp>
        <p:nvSpPr>
          <p:cNvPr id="35845" name="Rectangle 5">
            <a:extLst>
              <a:ext uri="{FF2B5EF4-FFF2-40B4-BE49-F238E27FC236}">
                <a16:creationId xmlns:a16="http://schemas.microsoft.com/office/drawing/2014/main" id="{B16E81AA-7E7C-426A-AFF0-48070EE39484}"/>
              </a:ext>
            </a:extLst>
          </p:cNvPr>
          <p:cNvSpPr>
            <a:spLocks noGrp="1" noChangeArrowheads="1"/>
          </p:cNvSpPr>
          <p:nvPr>
            <p:ph type="dt" sz="half" idx="2"/>
          </p:nvPr>
        </p:nvSpPr>
        <p:spPr bwMode="auto">
          <a:xfrm>
            <a:off x="228600" y="62484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35846" name="Rectangle 6">
            <a:extLst>
              <a:ext uri="{FF2B5EF4-FFF2-40B4-BE49-F238E27FC236}">
                <a16:creationId xmlns:a16="http://schemas.microsoft.com/office/drawing/2014/main" id="{0E817C7C-229B-4023-81FD-B89C43C8CA02}"/>
              </a:ext>
            </a:extLst>
          </p:cNvPr>
          <p:cNvSpPr>
            <a:spLocks noGrp="1" noChangeArrowheads="1"/>
          </p:cNvSpPr>
          <p:nvPr>
            <p:ph type="ftr" sz="quarter" idx="3"/>
          </p:nvPr>
        </p:nvSpPr>
        <p:spPr bwMode="auto">
          <a:xfrm>
            <a:off x="2209800" y="6248400"/>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35847" name="Rectangle 7">
            <a:extLst>
              <a:ext uri="{FF2B5EF4-FFF2-40B4-BE49-F238E27FC236}">
                <a16:creationId xmlns:a16="http://schemas.microsoft.com/office/drawing/2014/main" id="{B9033DA1-9FC9-4D2F-AC75-3EB0F9E6C341}"/>
              </a:ext>
            </a:extLst>
          </p:cNvPr>
          <p:cNvSpPr>
            <a:spLocks noGrp="1" noChangeArrowheads="1"/>
          </p:cNvSpPr>
          <p:nvPr>
            <p:ph type="sldNum" sz="quarter" idx="4"/>
          </p:nvPr>
        </p:nvSpPr>
        <p:spPr bwMode="auto">
          <a:xfrm>
            <a:off x="6248400" y="62484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069CF28-7247-432A-B81B-D4468E1B235B}"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Black" panose="020B0A04020102020204" pitchFamily="34" charset="0"/>
        </a:defRPr>
      </a:lvl2pPr>
      <a:lvl3pPr algn="ctr" rtl="0" fontAlgn="base">
        <a:spcBef>
          <a:spcPct val="0"/>
        </a:spcBef>
        <a:spcAft>
          <a:spcPct val="0"/>
        </a:spcAft>
        <a:defRPr sz="4400">
          <a:solidFill>
            <a:schemeClr val="tx2"/>
          </a:solidFill>
          <a:latin typeface="Arial Black" panose="020B0A04020102020204" pitchFamily="34" charset="0"/>
        </a:defRPr>
      </a:lvl3pPr>
      <a:lvl4pPr algn="ctr" rtl="0" fontAlgn="base">
        <a:spcBef>
          <a:spcPct val="0"/>
        </a:spcBef>
        <a:spcAft>
          <a:spcPct val="0"/>
        </a:spcAft>
        <a:defRPr sz="4400">
          <a:solidFill>
            <a:schemeClr val="tx2"/>
          </a:solidFill>
          <a:latin typeface="Arial Black" panose="020B0A04020102020204" pitchFamily="34" charset="0"/>
        </a:defRPr>
      </a:lvl4pPr>
      <a:lvl5pPr algn="ctr" rtl="0" fontAlgn="base">
        <a:spcBef>
          <a:spcPct val="0"/>
        </a:spcBef>
        <a:spcAft>
          <a:spcPct val="0"/>
        </a:spcAft>
        <a:defRPr sz="4400">
          <a:solidFill>
            <a:schemeClr val="tx2"/>
          </a:solidFill>
          <a:latin typeface="Arial Black" panose="020B0A04020102020204" pitchFamily="34" charset="0"/>
        </a:defRPr>
      </a:lvl5pPr>
      <a:lvl6pPr marL="457200" algn="ctr" rtl="0" fontAlgn="base">
        <a:spcBef>
          <a:spcPct val="0"/>
        </a:spcBef>
        <a:spcAft>
          <a:spcPct val="0"/>
        </a:spcAft>
        <a:defRPr sz="4400">
          <a:solidFill>
            <a:schemeClr val="tx2"/>
          </a:solidFill>
          <a:latin typeface="Arial Black" panose="020B0A04020102020204" pitchFamily="34" charset="0"/>
        </a:defRPr>
      </a:lvl6pPr>
      <a:lvl7pPr marL="914400" algn="ctr" rtl="0" fontAlgn="base">
        <a:spcBef>
          <a:spcPct val="0"/>
        </a:spcBef>
        <a:spcAft>
          <a:spcPct val="0"/>
        </a:spcAft>
        <a:defRPr sz="4400">
          <a:solidFill>
            <a:schemeClr val="tx2"/>
          </a:solidFill>
          <a:latin typeface="Arial Black" panose="020B0A04020102020204" pitchFamily="34" charset="0"/>
        </a:defRPr>
      </a:lvl7pPr>
      <a:lvl8pPr marL="1371600" algn="ctr" rtl="0" fontAlgn="base">
        <a:spcBef>
          <a:spcPct val="0"/>
        </a:spcBef>
        <a:spcAft>
          <a:spcPct val="0"/>
        </a:spcAft>
        <a:defRPr sz="4400">
          <a:solidFill>
            <a:schemeClr val="tx2"/>
          </a:solidFill>
          <a:latin typeface="Arial Black" panose="020B0A04020102020204" pitchFamily="34" charset="0"/>
        </a:defRPr>
      </a:lvl8pPr>
      <a:lvl9pPr marL="1828800" algn="ctr" rtl="0" fontAlgn="base">
        <a:spcBef>
          <a:spcPct val="0"/>
        </a:spcBef>
        <a:spcAft>
          <a:spcPct val="0"/>
        </a:spcAft>
        <a:defRPr sz="44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lr>
          <a:schemeClr val="bg2"/>
        </a:buClr>
        <a:buSzPct val="65000"/>
        <a:buFont typeface="Wingdings" panose="05000000000000000000" pitchFamily="2"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Clr>
          <a:schemeClr val="bg2"/>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bg2"/>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99FF"/>
            </a:gs>
            <a:gs pos="100000">
              <a:srgbClr val="0000CC"/>
            </a:gs>
          </a:gsLst>
          <a:lin ang="5400000" scaled="1"/>
        </a:gra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1652EFA-C177-4D30-A2C9-BBBF61E04EC4}"/>
              </a:ext>
            </a:extLst>
          </p:cNvPr>
          <p:cNvSpPr>
            <a:spLocks noGrp="1" noChangeArrowheads="1"/>
          </p:cNvSpPr>
          <p:nvPr>
            <p:ph type="ctrTitle"/>
          </p:nvPr>
        </p:nvSpPr>
        <p:spPr>
          <a:xfrm>
            <a:off x="304800" y="1828800"/>
            <a:ext cx="6248400" cy="762000"/>
          </a:xfrm>
        </p:spPr>
        <p:txBody>
          <a:bodyPr/>
          <a:lstStyle/>
          <a:p>
            <a:r>
              <a:rPr lang="sl-SI" altLang="sl-SI" b="1">
                <a:solidFill>
                  <a:schemeClr val="folHlink"/>
                </a:solidFill>
                <a:latin typeface="Century Gothic" panose="020B0502020202020204" pitchFamily="34" charset="0"/>
              </a:rPr>
              <a:t>NAVADNA SMREKA </a:t>
            </a:r>
          </a:p>
        </p:txBody>
      </p:sp>
      <p:sp>
        <p:nvSpPr>
          <p:cNvPr id="2051" name="Rectangle 3">
            <a:extLst>
              <a:ext uri="{FF2B5EF4-FFF2-40B4-BE49-F238E27FC236}">
                <a16:creationId xmlns:a16="http://schemas.microsoft.com/office/drawing/2014/main" id="{94EC15B2-2687-4473-9A22-B126A6B86A5E}"/>
              </a:ext>
            </a:extLst>
          </p:cNvPr>
          <p:cNvSpPr>
            <a:spLocks noGrp="1" noChangeArrowheads="1"/>
          </p:cNvSpPr>
          <p:nvPr>
            <p:ph type="subTitle" idx="1"/>
          </p:nvPr>
        </p:nvSpPr>
        <p:spPr/>
        <p:txBody>
          <a:bodyPr/>
          <a:lstStyle/>
          <a:p>
            <a:r>
              <a:rPr lang="sl-SI" altLang="sl-SI" b="1">
                <a:solidFill>
                  <a:schemeClr val="folHlink"/>
                </a:solidFill>
                <a:latin typeface="Century Gothic" panose="020B0502020202020204" pitchFamily="34" charset="0"/>
              </a:rPr>
              <a:t>Picea abies </a:t>
            </a: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50">
                                            <p:txEl>
                                              <p:pRg st="0" end="0"/>
                                            </p:txEl>
                                          </p:spTgt>
                                        </p:tgtEl>
                                        <p:attrNameLst>
                                          <p:attrName>style.visibility</p:attrName>
                                        </p:attrNameLst>
                                      </p:cBhvr>
                                      <p:to>
                                        <p:strVal val="visible"/>
                                      </p:to>
                                    </p:set>
                                    <p:animEffect transition="in" filter="box(out)">
                                      <p:cBhvr>
                                        <p:cTn id="7" dur="500"/>
                                        <p:tgtEl>
                                          <p:spTgt spid="205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ox(out)">
                                      <p:cBhvr>
                                        <p:cTn id="12" dur="500"/>
                                        <p:tgtEl>
                                          <p:spTgt spid="205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uild="p" autoUpdateAnimBg="0"/>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F2D2123-6375-4834-B51C-EF50B4156E07}"/>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SMREKA NEKOČ	</a:t>
            </a:r>
          </a:p>
        </p:txBody>
      </p:sp>
      <p:sp>
        <p:nvSpPr>
          <p:cNvPr id="27651" name="Rectangle 3">
            <a:extLst>
              <a:ext uri="{FF2B5EF4-FFF2-40B4-BE49-F238E27FC236}">
                <a16:creationId xmlns:a16="http://schemas.microsoft.com/office/drawing/2014/main" id="{2C44EF31-4021-4216-81BB-79B527EE0EEF}"/>
              </a:ext>
            </a:extLst>
          </p:cNvPr>
          <p:cNvSpPr>
            <a:spLocks noChangeArrowheads="1"/>
          </p:cNvSpPr>
          <p:nvPr/>
        </p:nvSpPr>
        <p:spPr bwMode="auto">
          <a:xfrm>
            <a:off x="228600" y="2057400"/>
            <a:ext cx="8686800"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sz="2800">
                <a:latin typeface="Tahoma" panose="020B0604030504040204" pitchFamily="34" charset="0"/>
                <a:ea typeface="Arial Unicode MS" pitchFamily="34" charset="-128"/>
              </a:rPr>
              <a:t>Nekdaj je smreka pri nas rasla le v gorskem svetu. Ker so jo sadili tudi v nižinah, danes raste povsod. Vendar prav v nižinah lahko hitreje propade kot v svojem prvotnem domovanju v gorah. Tukaj je namreč več onesnaženega zraka, bolezni in žuželk (npr.  rdeča trohnoba in smrekov lubadar), ki jo prizad</a:t>
            </a:r>
            <a:r>
              <a:rPr lang="sl-SI" altLang="sl-SI" sz="2800">
                <a:latin typeface="Tahoma" panose="020B0604030504040204" pitchFamily="34" charset="0"/>
              </a:rPr>
              <a:t>e</a:t>
            </a:r>
            <a:r>
              <a:rPr lang="sl-SI" altLang="sl-SI" sz="2800">
                <a:latin typeface="Tahoma" panose="020B0604030504040204" pitchFamily="34" charset="0"/>
                <a:ea typeface="Arial Unicode MS" pitchFamily="34" charset="-128"/>
              </a:rPr>
              <a:t>nejo. Pogostejša sta tudi žled in težek sneg, ki jo lahko polomita, zaradi njenih plitvih korenin pa tudi prevrneta</a:t>
            </a:r>
            <a:r>
              <a:rPr lang="sl-SI" altLang="sl-SI" sz="2800" b="1">
                <a:latin typeface="Tahoma" panose="020B0604030504040204" pitchFamily="34" charset="0"/>
                <a:ea typeface="Arial Unicode MS" pitchFamily="34" charset="-128"/>
              </a:rPr>
              <a:t>.</a:t>
            </a:r>
            <a:r>
              <a:rPr lang="sl-SI" altLang="sl-SI" sz="2800">
                <a:latin typeface="Tahoma" panose="020B0604030504040204" pitchFamily="34" charset="0"/>
                <a:ea typeface="Arial Unicode MS" pitchFamily="34" charset="-128"/>
              </a:rPr>
              <a:t> </a:t>
            </a:r>
          </a:p>
          <a:p>
            <a:pPr algn="ctr" eaLnBrk="0" hangingPunct="0"/>
            <a:endParaRPr lang="sl-SI" altLang="sl-SI" sz="2800">
              <a:latin typeface="Tahoma" panose="020B0604030504040204" pitchFamily="34"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box(out)">
                                      <p:cBhvr>
                                        <p:cTn id="7" dur="500"/>
                                        <p:tgtEl>
                                          <p:spTgt spid="2765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box(out)">
                                      <p:cBhvr>
                                        <p:cTn id="12" dur="500"/>
                                        <p:tgtEl>
                                          <p:spTgt spid="2765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autoUpdateAnimBg="0"/>
      <p:bldP spid="276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B7910-F36A-4384-827D-C3A5BEA00D01}"/>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OPIS</a:t>
            </a:r>
          </a:p>
        </p:txBody>
      </p:sp>
      <p:sp>
        <p:nvSpPr>
          <p:cNvPr id="3075" name="Rectangle 3">
            <a:extLst>
              <a:ext uri="{FF2B5EF4-FFF2-40B4-BE49-F238E27FC236}">
                <a16:creationId xmlns:a16="http://schemas.microsoft.com/office/drawing/2014/main" id="{60C731C9-1295-4315-8C02-BFA073D9C552}"/>
              </a:ext>
            </a:extLst>
          </p:cNvPr>
          <p:cNvSpPr>
            <a:spLocks noChangeArrowheads="1"/>
          </p:cNvSpPr>
          <p:nvPr/>
        </p:nvSpPr>
        <p:spPr bwMode="auto">
          <a:xfrm>
            <a:off x="762000" y="1981200"/>
            <a:ext cx="7848600" cy="493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sz="2000">
                <a:effectLst>
                  <a:outerShdw blurRad="38100" dist="38100" dir="2700000" algn="tl">
                    <a:srgbClr val="C0C0C0"/>
                  </a:outerShdw>
                </a:effectLst>
                <a:latin typeface="Tahoma" panose="020B0604030504040204" pitchFamily="34" charset="0"/>
                <a:cs typeface="Times New Roman" panose="02020603050405020304" pitchFamily="18" charset="0"/>
              </a:rPr>
              <a:t>Je vedno zeleno, iglasto drevo, visoko do 50 m in doseže premer d</a:t>
            </a:r>
            <a:r>
              <a:rPr lang="sl-SI" altLang="sl-SI" sz="2000">
                <a:effectLst>
                  <a:outerShdw blurRad="38100" dist="38100" dir="2700000" algn="tl">
                    <a:srgbClr val="C0C0C0"/>
                  </a:outerShdw>
                </a:effectLst>
                <a:latin typeface="Tahoma" panose="020B0604030504040204" pitchFamily="34" charset="0"/>
              </a:rPr>
              <a:t>o</a:t>
            </a:r>
            <a:r>
              <a:rPr lang="sl-SI" altLang="sl-SI" sz="2000">
                <a:effectLst>
                  <a:outerShdw blurRad="38100" dist="38100" dir="2700000" algn="tl">
                    <a:srgbClr val="C0C0C0"/>
                  </a:outerShdw>
                </a:effectLst>
                <a:latin typeface="Tahoma" panose="020B0604030504040204" pitchFamily="34" charset="0"/>
                <a:cs typeface="Times New Roman" panose="02020603050405020304" pitchFamily="18" charset="0"/>
              </a:rPr>
              <a:t> 1 m. </a:t>
            </a:r>
            <a:r>
              <a:rPr lang="sl-SI" altLang="sl-SI" sz="2000">
                <a:effectLst>
                  <a:outerShdw blurRad="38100" dist="38100" dir="2700000" algn="tl">
                    <a:srgbClr val="C0C0C0"/>
                  </a:outerShdw>
                </a:effectLst>
                <a:latin typeface="Tahoma" panose="020B0604030504040204" pitchFamily="34" charset="0"/>
              </a:rPr>
              <a:t> Smreka  </a:t>
            </a:r>
            <a:r>
              <a:rPr lang="sl-SI" altLang="sl-SI" sz="2000">
                <a:effectLst>
                  <a:outerShdw blurRad="38100" dist="38100" dir="2700000" algn="tl">
                    <a:srgbClr val="C0C0C0"/>
                  </a:outerShdw>
                </a:effectLst>
                <a:latin typeface="Tahoma" panose="020B0604030504040204" pitchFamily="34" charset="0"/>
                <a:cs typeface="Times New Roman" panose="02020603050405020304" pitchFamily="18" charset="0"/>
              </a:rPr>
              <a:t>je najpomembnejša gozdna drevesna vrsta. Uspeva v srednjih in severnejših predelih Evrope</a:t>
            </a:r>
            <a:r>
              <a:rPr lang="sl-SI" altLang="sl-SI" sz="2000">
                <a:effectLst>
                  <a:outerShdw blurRad="38100" dist="38100" dir="2700000" algn="tl">
                    <a:srgbClr val="C0C0C0"/>
                  </a:outerShdw>
                </a:effectLst>
                <a:latin typeface="Tahoma" panose="020B0604030504040204" pitchFamily="34" charset="0"/>
              </a:rPr>
              <a:t>, (do 2000 m). Njeno deblo je zelo ravno, veje pa rastejo skoraj vodoravno. Raste lahko do 500 let. Njen les je vsestransko uporaben v gradbeništvo, papirna industrija, pohištvo, izdelava glasbil. Les je tudi dokaj lahek in mehak in srednje prožen. </a:t>
            </a:r>
            <a:r>
              <a:rPr lang="sl-SI" altLang="sl-SI" sz="2000">
                <a:effectLst>
                  <a:outerShdw blurRad="38100" dist="38100" dir="2700000" algn="tl">
                    <a:srgbClr val="C0C0C0"/>
                  </a:outerShdw>
                </a:effectLst>
                <a:latin typeface="Tahoma" panose="020B0604030504040204" pitchFamily="34" charset="0"/>
                <a:ea typeface="Arial Unicode MS" pitchFamily="34" charset="-128"/>
              </a:rPr>
              <a:t>Smrekovi gozdovi sežejo v Alpah najvišje-do tam, kjer so razmere za rast iglastega gozda še primerne.   Rastejo torej do zgornje gozdne meje (1700-1800) metrov). Smrekova drevesa v gorah razpredajo korenine po površju plitvih tal, objemajo skale, prodirajo v skalne razpoke in varujejo tla, da jih nalivi ne izpirajo. Tako ohranjena smreka je</a:t>
            </a:r>
            <a:r>
              <a:rPr lang="sl-SI" altLang="sl-SI" sz="2000">
                <a:effectLst>
                  <a:outerShdw blurRad="38100" dist="38100" dir="2700000" algn="tl">
                    <a:srgbClr val="C0C0C0"/>
                  </a:outerShdw>
                </a:effectLst>
                <a:latin typeface="Tahoma" panose="020B0604030504040204" pitchFamily="34" charset="0"/>
              </a:rPr>
              <a:t> življensko</a:t>
            </a:r>
            <a:r>
              <a:rPr lang="sl-SI" altLang="sl-SI" sz="2000">
                <a:effectLst>
                  <a:outerShdw blurRad="38100" dist="38100" dir="2700000" algn="tl">
                    <a:srgbClr val="C0C0C0"/>
                  </a:outerShdw>
                </a:effectLst>
                <a:latin typeface="Tahoma" panose="020B0604030504040204" pitchFamily="34" charset="0"/>
                <a:ea typeface="Arial Unicode MS" pitchFamily="34" charset="-128"/>
              </a:rPr>
              <a:t> okolje tudi za druga živa bitja v gozdovih.</a:t>
            </a:r>
            <a:r>
              <a:rPr lang="sl-SI" altLang="sl-SI" sz="2000">
                <a:effectLst>
                  <a:outerShdw blurRad="38100" dist="38100" dir="2700000" algn="tl">
                    <a:srgbClr val="C0C0C0"/>
                  </a:outerShdw>
                </a:effectLst>
                <a:latin typeface="Tahoma" panose="020B0604030504040204" pitchFamily="34" charset="0"/>
              </a:rPr>
              <a:t> </a:t>
            </a:r>
            <a:r>
              <a:rPr lang="sl-SI" altLang="sl-SI" sz="2000">
                <a:effectLst>
                  <a:outerShdw blurRad="38100" dist="38100" dir="2700000" algn="tl">
                    <a:srgbClr val="C0C0C0"/>
                  </a:outerShdw>
                </a:effectLst>
                <a:latin typeface="Tahoma" panose="020B0604030504040204" pitchFamily="34" charset="0"/>
                <a:ea typeface="Arial Unicode MS" pitchFamily="34" charset="-128"/>
              </a:rPr>
              <a:t> </a:t>
            </a:r>
            <a:br>
              <a:rPr lang="sl-SI" altLang="sl-SI" sz="2000">
                <a:effectLst>
                  <a:outerShdw blurRad="38100" dist="38100" dir="2700000" algn="tl">
                    <a:srgbClr val="C0C0C0"/>
                  </a:outerShdw>
                </a:effectLst>
                <a:latin typeface="Tahoma" panose="020B0604030504040204" pitchFamily="34" charset="0"/>
                <a:ea typeface="Arial Unicode MS" pitchFamily="34" charset="-128"/>
              </a:rPr>
            </a:br>
            <a:r>
              <a:rPr lang="sl-SI" altLang="sl-SI" sz="2000">
                <a:latin typeface="Tahoma" panose="020B0604030504040204" pitchFamily="34" charset="0"/>
                <a:ea typeface="Arial Unicode MS" pitchFamily="34" charset="-128"/>
              </a:rPr>
              <a:t>  </a:t>
            </a:r>
          </a:p>
          <a:p>
            <a:pPr algn="ctr"/>
            <a:endParaRPr lang="sl-SI" altLang="sl-SI" sz="2000">
              <a:effectLst>
                <a:outerShdw blurRad="38100" dist="38100" dir="2700000" algn="tl">
                  <a:srgbClr val="C0C0C0"/>
                </a:outerShdw>
              </a:effectLst>
              <a:latin typeface="Tahoma" panose="020B0604030504040204" pitchFamily="34" charset="0"/>
              <a:ea typeface="Arial Unicode MS" pitchFamily="34" charset="-128"/>
            </a:endParaRPr>
          </a:p>
          <a:p>
            <a:pPr algn="ctr"/>
            <a:r>
              <a:rPr lang="sl-SI" altLang="sl-SI" sz="1800" b="1">
                <a:effectLst>
                  <a:outerShdw blurRad="38100" dist="38100" dir="2700000" algn="tl">
                    <a:srgbClr val="C0C0C0"/>
                  </a:outerShdw>
                </a:effectLst>
                <a:latin typeface="Arial Unicode MS" pitchFamily="34" charset="-128"/>
                <a:ea typeface="Arial Unicode MS" pitchFamily="34" charset="-128"/>
              </a:rPr>
              <a:t>   </a:t>
            </a:r>
            <a:endParaRPr lang="sl-SI" altLang="sl-SI" sz="1800">
              <a:effectLst>
                <a:outerShdw blurRad="38100" dist="38100" dir="2700000" algn="tl">
                  <a:srgbClr val="C0C0C0"/>
                </a:outerShdw>
              </a:effectLst>
              <a:latin typeface="Century Gothic" panose="020B0502020202020204" pitchFamily="34" charset="0"/>
              <a:cs typeface="Times New Roman" panose="02020603050405020304" pitchFamily="18"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Effect transition="in" filter="box(out)">
                                      <p:cBhvr>
                                        <p:cTn id="7" dur="500"/>
                                        <p:tgtEl>
                                          <p:spTgt spid="307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box(out)">
                                      <p:cBhvr>
                                        <p:cTn id="12" dur="500"/>
                                        <p:tgtEl>
                                          <p:spTgt spid="3075">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ox(out)">
                                      <p:cBhvr>
                                        <p:cTn id="17" dur="500"/>
                                        <p:tgtEl>
                                          <p:spTgt spid="3075">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uild="p" autoUpdateAnimBg="0"/>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1A56A19-A762-4BA5-97E8-27E340DC99A9}"/>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IGLICE</a:t>
            </a:r>
          </a:p>
        </p:txBody>
      </p:sp>
      <p:sp>
        <p:nvSpPr>
          <p:cNvPr id="4099" name="Rectangle 3">
            <a:extLst>
              <a:ext uri="{FF2B5EF4-FFF2-40B4-BE49-F238E27FC236}">
                <a16:creationId xmlns:a16="http://schemas.microsoft.com/office/drawing/2014/main" id="{C675A065-3DD1-489C-A825-6E30D8810724}"/>
              </a:ext>
            </a:extLst>
          </p:cNvPr>
          <p:cNvSpPr>
            <a:spLocks noGrp="1" noChangeArrowheads="1"/>
          </p:cNvSpPr>
          <p:nvPr>
            <p:ph type="body" sz="half" idx="1"/>
          </p:nvPr>
        </p:nvSpPr>
        <p:spPr>
          <a:xfrm>
            <a:off x="228600" y="1981200"/>
            <a:ext cx="3624263" cy="4038600"/>
          </a:xfrm>
        </p:spPr>
        <p:txBody>
          <a:bodyPr/>
          <a:lstStyle/>
          <a:p>
            <a:r>
              <a:rPr lang="sl-SI" altLang="sl-SI" sz="2400">
                <a:latin typeface="Tahoma" panose="020B0604030504040204" pitchFamily="34" charset="0"/>
                <a:cs typeface="Times New Roman" panose="02020603050405020304" pitchFamily="18" charset="0"/>
              </a:rPr>
              <a:t>Dolge so do 2,5 cm, široke 1 mm. V prečnem prerezu so rombaste in na poganjkih nameščene spiralasto</a:t>
            </a:r>
            <a:r>
              <a:rPr lang="sl-SI" altLang="sl-SI" sz="2400">
                <a:latin typeface="Tahoma" panose="020B0604030504040204" pitchFamily="34" charset="0"/>
                <a:ea typeface="Arial Unicode MS" pitchFamily="34" charset="-128"/>
              </a:rPr>
              <a:t> Če jo napade smrekov lubadar, se iglice počasi posušijo in odpadejo. </a:t>
            </a:r>
          </a:p>
          <a:p>
            <a:endParaRPr lang="sl-SI" altLang="sl-SI" sz="2400">
              <a:latin typeface="Tahoma" panose="020B0604030504040204" pitchFamily="34" charset="0"/>
            </a:endParaRPr>
          </a:p>
        </p:txBody>
      </p:sp>
      <p:pic>
        <p:nvPicPr>
          <p:cNvPr id="4101" name="Picture 5" descr="C:\WINDOWS\Application Data\Microsoft\Media Catalog\Smreka.gif">
            <a:extLst>
              <a:ext uri="{FF2B5EF4-FFF2-40B4-BE49-F238E27FC236}">
                <a16:creationId xmlns:a16="http://schemas.microsoft.com/office/drawing/2014/main" id="{9F6E27F9-8BED-413F-A868-47E7C986D4A5}"/>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676775" y="1981200"/>
            <a:ext cx="2873375" cy="4114800"/>
          </a:xfrm>
        </p:spPr>
      </p:pic>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box(out)">
                                      <p:cBhvr>
                                        <p:cTn id="7" dur="500"/>
                                        <p:tgtEl>
                                          <p:spTgt spid="409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box(out)">
                                      <p:cBhvr>
                                        <p:cTn id="12" dur="500"/>
                                        <p:tgtEl>
                                          <p:spTgt spid="4099">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028E319-2166-4560-886C-D21EE636AE6B}"/>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DEBLO IN LUBJE</a:t>
            </a:r>
          </a:p>
        </p:txBody>
      </p:sp>
      <p:sp>
        <p:nvSpPr>
          <p:cNvPr id="6148" name="Rectangle 4">
            <a:extLst>
              <a:ext uri="{FF2B5EF4-FFF2-40B4-BE49-F238E27FC236}">
                <a16:creationId xmlns:a16="http://schemas.microsoft.com/office/drawing/2014/main" id="{BD429067-B5B8-4E3B-8A96-BECB79383204}"/>
              </a:ext>
            </a:extLst>
          </p:cNvPr>
          <p:cNvSpPr>
            <a:spLocks noChangeArrowheads="1"/>
          </p:cNvSpPr>
          <p:nvPr/>
        </p:nvSpPr>
        <p:spPr bwMode="auto">
          <a:xfrm>
            <a:off x="533400" y="2438400"/>
            <a:ext cx="8077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sz="3200">
                <a:effectLst>
                  <a:outerShdw blurRad="38100" dist="38100" dir="2700000" algn="tl">
                    <a:srgbClr val="C0C0C0"/>
                  </a:outerShdw>
                </a:effectLst>
                <a:latin typeface="Tahoma" panose="020B0604030504040204" pitchFamily="34" charset="0"/>
              </a:rPr>
              <a:t>Smreka ima ravno deblo, ki zraste do 50 m visoko in do 1 m v obseg. Smreka ima rdečkastorjavo smolnato lubje, ta je pri starejših drevesih tudi    razpokano.</a:t>
            </a: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box(out)">
                                      <p:cBhvr>
                                        <p:cTn id="7" dur="500"/>
                                        <p:tgtEl>
                                          <p:spTgt spid="6146">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148">
                                            <p:txEl>
                                              <p:pRg st="0" end="0"/>
                                            </p:txEl>
                                          </p:spTgt>
                                        </p:tgtEl>
                                        <p:attrNameLst>
                                          <p:attrName>style.visibility</p:attrName>
                                        </p:attrNameLst>
                                      </p:cBhvr>
                                      <p:to>
                                        <p:strVal val="visible"/>
                                      </p:to>
                                    </p:set>
                                    <p:animEffect transition="in" filter="box(out)">
                                      <p:cBhvr>
                                        <p:cTn id="12" dur="500"/>
                                        <p:tgtEl>
                                          <p:spTgt spid="6148">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utoUpdateAnimBg="0"/>
      <p:bldP spid="614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87176D1-CD11-418D-B48E-A950E571CE20}"/>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PLOD</a:t>
            </a:r>
          </a:p>
        </p:txBody>
      </p:sp>
      <p:sp>
        <p:nvSpPr>
          <p:cNvPr id="22533" name="Rectangle 5">
            <a:extLst>
              <a:ext uri="{FF2B5EF4-FFF2-40B4-BE49-F238E27FC236}">
                <a16:creationId xmlns:a16="http://schemas.microsoft.com/office/drawing/2014/main" id="{BDD63E81-0692-404E-95C7-497D2A9122F9}"/>
              </a:ext>
            </a:extLst>
          </p:cNvPr>
          <p:cNvSpPr>
            <a:spLocks noGrp="1" noChangeArrowheads="1"/>
          </p:cNvSpPr>
          <p:nvPr>
            <p:ph type="body" sz="half" idx="1"/>
          </p:nvPr>
        </p:nvSpPr>
        <p:spPr>
          <a:xfrm>
            <a:off x="228600" y="1981200"/>
            <a:ext cx="3697288" cy="4114800"/>
          </a:xfrm>
        </p:spPr>
        <p:txBody>
          <a:bodyPr/>
          <a:lstStyle/>
          <a:p>
            <a:endParaRPr lang="sl-SI" altLang="sl-SI" sz="2800"/>
          </a:p>
        </p:txBody>
      </p:sp>
      <p:sp>
        <p:nvSpPr>
          <p:cNvPr id="22531" name="Rectangle 3">
            <a:extLst>
              <a:ext uri="{FF2B5EF4-FFF2-40B4-BE49-F238E27FC236}">
                <a16:creationId xmlns:a16="http://schemas.microsoft.com/office/drawing/2014/main" id="{C7ADD430-C721-41CA-AFEA-4AADC244E7EC}"/>
              </a:ext>
            </a:extLst>
          </p:cNvPr>
          <p:cNvSpPr>
            <a:spLocks noChangeArrowheads="1"/>
          </p:cNvSpPr>
          <p:nvPr/>
        </p:nvSpPr>
        <p:spPr bwMode="auto">
          <a:xfrm>
            <a:off x="609600" y="1981200"/>
            <a:ext cx="39624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sz="2000">
                <a:effectLst>
                  <a:outerShdw blurRad="38100" dist="38100" dir="2700000" algn="tl">
                    <a:srgbClr val="C0C0C0"/>
                  </a:outerShdw>
                </a:effectLst>
                <a:latin typeface="Tahoma" panose="020B0604030504040204" pitchFamily="34" charset="0"/>
                <a:ea typeface="Arial Unicode MS" pitchFamily="34" charset="-128"/>
              </a:rPr>
              <a:t>Cveti spomladi od aprila do junija. Tako kot pri vseh iglavcih tudi njen cvetni prah raznaša veter, zato jo štejemo med vetrocvetke. V visečih storžih ležijo krilata semena. Storži so sprva zeleni in trdo zbiti. Ko jeseni dozorijo, postanejo rjavkasti</a:t>
            </a:r>
            <a:r>
              <a:rPr lang="sl-SI" altLang="sl-SI" sz="2000">
                <a:effectLst>
                  <a:outerShdw blurRad="38100" dist="38100" dir="2700000" algn="tl">
                    <a:srgbClr val="C0C0C0"/>
                  </a:outerShdw>
                </a:effectLst>
                <a:latin typeface="Tahoma" panose="020B0604030504040204" pitchFamily="34" charset="0"/>
              </a:rPr>
              <a:t> in se povesijo navzdol Dolgi so približno 20 cm in debeli okoli 4 cm</a:t>
            </a:r>
            <a:r>
              <a:rPr lang="sl-SI" altLang="sl-SI" sz="2000">
                <a:effectLst>
                  <a:outerShdw blurRad="38100" dist="38100" dir="2700000" algn="tl">
                    <a:srgbClr val="C0C0C0"/>
                  </a:outerShdw>
                </a:effectLst>
                <a:latin typeface="Tahoma" panose="020B0604030504040204" pitchFamily="34" charset="0"/>
                <a:ea typeface="Arial Unicode MS" pitchFamily="34" charset="-128"/>
              </a:rPr>
              <a:t>. V toplih</a:t>
            </a:r>
            <a:r>
              <a:rPr lang="sl-SI" altLang="sl-SI" sz="2000">
                <a:effectLst>
                  <a:outerShdw blurRad="38100" dist="38100" dir="2700000" algn="tl">
                    <a:srgbClr val="C0C0C0"/>
                  </a:outerShdw>
                </a:effectLst>
                <a:latin typeface="Tahoma" panose="020B0604030504040204" pitchFamily="34" charset="0"/>
              </a:rPr>
              <a:t> poletnih</a:t>
            </a:r>
            <a:r>
              <a:rPr lang="sl-SI" altLang="sl-SI" sz="2000">
                <a:effectLst>
                  <a:outerShdw blurRad="38100" dist="38100" dir="2700000" algn="tl">
                    <a:srgbClr val="C0C0C0"/>
                  </a:outerShdw>
                </a:effectLst>
                <a:latin typeface="Tahoma" panose="020B0604030504040204" pitchFamily="34" charset="0"/>
                <a:ea typeface="Arial Unicode MS" pitchFamily="34" charset="-128"/>
              </a:rPr>
              <a:t> d</a:t>
            </a:r>
            <a:r>
              <a:rPr lang="sl-SI" altLang="sl-SI" sz="2000">
                <a:effectLst>
                  <a:outerShdw blurRad="38100" dist="38100" dir="2700000" algn="tl">
                    <a:srgbClr val="C0C0C0"/>
                  </a:outerShdw>
                </a:effectLst>
                <a:latin typeface="Tahoma" panose="020B0604030504040204" pitchFamily="34" charset="0"/>
              </a:rPr>
              <a:t>ne</a:t>
            </a:r>
            <a:r>
              <a:rPr lang="sl-SI" altLang="sl-SI" sz="2000">
                <a:effectLst>
                  <a:outerShdw blurRad="38100" dist="38100" dir="2700000" algn="tl">
                    <a:srgbClr val="C0C0C0"/>
                  </a:outerShdw>
                </a:effectLst>
                <a:latin typeface="Tahoma" panose="020B0604030504040204" pitchFamily="34" charset="0"/>
                <a:ea typeface="Arial Unicode MS" pitchFamily="34" charset="-128"/>
              </a:rPr>
              <a:t>h se luske na storžih razmaknjeno, semena pa raznese veter. Če jih odloži na primerna tla, iz njih zrastejo nova drevesa. </a:t>
            </a:r>
          </a:p>
          <a:p>
            <a:pPr eaLnBrk="0" hangingPunct="0"/>
            <a:endParaRPr lang="sl-SI" altLang="sl-SI" sz="2000">
              <a:effectLst>
                <a:outerShdw blurRad="38100" dist="38100" dir="2700000" algn="tl">
                  <a:srgbClr val="C0C0C0"/>
                </a:outerShdw>
              </a:effectLst>
              <a:latin typeface="Tahoma" panose="020B0604030504040204" pitchFamily="34" charset="0"/>
            </a:endParaRPr>
          </a:p>
        </p:txBody>
      </p:sp>
      <p:pic>
        <p:nvPicPr>
          <p:cNvPr id="22535" name="Picture 7" descr="C:\WINDOWS\Application Data\Microsoft\Media Catalog\Copy of smreka3.bmp">
            <a:extLst>
              <a:ext uri="{FF2B5EF4-FFF2-40B4-BE49-F238E27FC236}">
                <a16:creationId xmlns:a16="http://schemas.microsoft.com/office/drawing/2014/main" id="{992A2F46-1473-4D2C-B5FC-308687D70C9F}"/>
              </a:ext>
            </a:extLst>
          </p:cNvPr>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664075" y="1981200"/>
            <a:ext cx="2517775" cy="4114800"/>
          </a:xfrm>
        </p:spPr>
      </p:pic>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box(out)">
                                      <p:cBhvr>
                                        <p:cTn id="7" dur="500"/>
                                        <p:tgtEl>
                                          <p:spTgt spid="2253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box(out)">
                                      <p:cBhvr>
                                        <p:cTn id="12" dur="500"/>
                                        <p:tgtEl>
                                          <p:spTgt spid="2253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utoUpdateAnimBg="0"/>
      <p:bldP spid="2253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A020F57-C6AA-415A-90E7-E36E43FA0BC9}"/>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KROŠNJA IN KORENINE</a:t>
            </a:r>
          </a:p>
        </p:txBody>
      </p:sp>
      <p:sp>
        <p:nvSpPr>
          <p:cNvPr id="23556" name="Rectangle 4">
            <a:extLst>
              <a:ext uri="{FF2B5EF4-FFF2-40B4-BE49-F238E27FC236}">
                <a16:creationId xmlns:a16="http://schemas.microsoft.com/office/drawing/2014/main" id="{B442CCC7-52BD-4A2B-A37A-4D1F1D888F45}"/>
              </a:ext>
            </a:extLst>
          </p:cNvPr>
          <p:cNvSpPr>
            <a:spLocks noChangeArrowheads="1"/>
          </p:cNvSpPr>
          <p:nvPr/>
        </p:nvSpPr>
        <p:spPr bwMode="auto">
          <a:xfrm>
            <a:off x="685800" y="2057400"/>
            <a:ext cx="80772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a:latin typeface="Bookman Old Style" panose="02050604050505020204" pitchFamily="18" charset="0"/>
              </a:rPr>
              <a:t> </a:t>
            </a:r>
            <a:r>
              <a:rPr lang="sl-SI" altLang="sl-SI" sz="2800">
                <a:effectLst>
                  <a:outerShdw blurRad="38100" dist="38100" dir="2700000" algn="tl">
                    <a:srgbClr val="C0C0C0"/>
                  </a:outerShdw>
                </a:effectLst>
                <a:latin typeface="Tahoma" panose="020B0604030504040204" pitchFamily="34" charset="0"/>
              </a:rPr>
              <a:t>Krošnja je gosta in stočžaste oziroma piramidaste oblike.  </a:t>
            </a:r>
            <a:r>
              <a:rPr lang="sl-SI" altLang="sl-SI" sz="2800">
                <a:effectLst>
                  <a:outerShdw blurRad="38100" dist="38100" dir="2700000" algn="tl">
                    <a:srgbClr val="C0C0C0"/>
                  </a:outerShdw>
                </a:effectLst>
                <a:latin typeface="Tahoma" panose="020B0604030504040204" pitchFamily="34" charset="0"/>
                <a:ea typeface="Arial Unicode MS" pitchFamily="34" charset="-128"/>
              </a:rPr>
              <a:t>Korenine se razrastejo le nekaj decimetrov pod zemljo, zato jo močnejši veter ali težak sneg lahko prevrneta ali odlomita. </a:t>
            </a:r>
            <a:r>
              <a:rPr lang="sl-SI" altLang="sl-SI" sz="2800">
                <a:effectLst>
                  <a:outerShdw blurRad="38100" dist="38100" dir="2700000" algn="tl">
                    <a:srgbClr val="C0C0C0"/>
                  </a:outerShdw>
                </a:effectLst>
                <a:latin typeface="Tahoma" panose="020B0604030504040204" pitchFamily="34" charset="0"/>
              </a:rPr>
              <a:t>Korenine se razpredejo po velikem območju, zato varujejo tla pred izpiranjem.</a:t>
            </a:r>
          </a:p>
          <a:p>
            <a:pPr eaLnBrk="0" hangingPunct="0"/>
            <a:endParaRPr lang="sl-SI" altLang="sl-SI" sz="2800">
              <a:effectLst>
                <a:outerShdw blurRad="38100" dist="38100" dir="2700000" algn="tl">
                  <a:srgbClr val="C0C0C0"/>
                </a:outerShdw>
              </a:effectLst>
              <a:latin typeface="Tahoma" panose="020B0604030504040204" pitchFamily="34"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box(out)">
                                      <p:cBhvr>
                                        <p:cTn id="7" dur="500"/>
                                        <p:tgtEl>
                                          <p:spTgt spid="2355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3556">
                                            <p:txEl>
                                              <p:pRg st="0" end="0"/>
                                            </p:txEl>
                                          </p:spTgt>
                                        </p:tgtEl>
                                        <p:attrNameLst>
                                          <p:attrName>style.visibility</p:attrName>
                                        </p:attrNameLst>
                                      </p:cBhvr>
                                      <p:to>
                                        <p:strVal val="visible"/>
                                      </p:to>
                                    </p:set>
                                    <p:animEffect transition="in" filter="box(out)">
                                      <p:cBhvr>
                                        <p:cTn id="12" dur="500"/>
                                        <p:tgtEl>
                                          <p:spTgt spid="23556">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autoUpdateAnimBg="0"/>
      <p:bldP spid="23556"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BE6557E-C900-402E-AC1E-DAE93F64C2DA}"/>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UPORABNOST SMREKE</a:t>
            </a:r>
          </a:p>
        </p:txBody>
      </p:sp>
      <p:sp>
        <p:nvSpPr>
          <p:cNvPr id="24587" name="Rectangle 11">
            <a:extLst>
              <a:ext uri="{FF2B5EF4-FFF2-40B4-BE49-F238E27FC236}">
                <a16:creationId xmlns:a16="http://schemas.microsoft.com/office/drawing/2014/main" id="{23DF8D55-C9FD-454F-9860-4BBEDE5EBE42}"/>
              </a:ext>
            </a:extLst>
          </p:cNvPr>
          <p:cNvSpPr>
            <a:spLocks noChangeArrowheads="1"/>
          </p:cNvSpPr>
          <p:nvPr/>
        </p:nvSpPr>
        <p:spPr bwMode="auto">
          <a:xfrm>
            <a:off x="304800" y="1981200"/>
            <a:ext cx="85344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sz="2800">
                <a:latin typeface="Tahoma" panose="020B0604030504040204" pitchFamily="34" charset="0"/>
                <a:ea typeface="Arial Unicode MS" pitchFamily="34" charset="-128"/>
              </a:rPr>
              <a:t>Cvetličarji cenijo njene poganjke, plodove, </a:t>
            </a:r>
            <a:br>
              <a:rPr lang="sl-SI" altLang="sl-SI" sz="2800">
                <a:latin typeface="Tahoma" panose="020B0604030504040204" pitchFamily="34" charset="0"/>
                <a:ea typeface="Arial Unicode MS" pitchFamily="34" charset="-128"/>
              </a:rPr>
            </a:br>
            <a:r>
              <a:rPr lang="sl-SI" altLang="sl-SI" sz="2800">
                <a:latin typeface="Tahoma" panose="020B0604030504040204" pitchFamily="34" charset="0"/>
                <a:ea typeface="Arial Unicode MS" pitchFamily="34" charset="-128"/>
              </a:rPr>
              <a:t>uporabijo tudi celo rastlino kot osamelec, v skupinskih nasaditvah, za žive meje itd. </a:t>
            </a:r>
            <a:br>
              <a:rPr lang="sl-SI" altLang="sl-SI" sz="2800">
                <a:latin typeface="Tahoma" panose="020B0604030504040204" pitchFamily="34" charset="0"/>
                <a:ea typeface="Arial Unicode MS" pitchFamily="34" charset="-128"/>
              </a:rPr>
            </a:br>
            <a:r>
              <a:rPr lang="sl-SI" altLang="sl-SI" sz="2800">
                <a:latin typeface="Tahoma" panose="020B0604030504040204" pitchFamily="34" charset="0"/>
                <a:ea typeface="Arial Unicode MS" pitchFamily="34" charset="-128"/>
              </a:rPr>
              <a:t>Uporabimo jo za pletenje venčkov in vencev, v aranžmajih, nasadkih in bonsajih,</a:t>
            </a:r>
            <a:br>
              <a:rPr lang="sl-SI" altLang="sl-SI" sz="2800">
                <a:latin typeface="Tahoma" panose="020B0604030504040204" pitchFamily="34" charset="0"/>
                <a:ea typeface="Arial Unicode MS" pitchFamily="34" charset="-128"/>
              </a:rPr>
            </a:br>
            <a:r>
              <a:rPr lang="sl-SI" altLang="sl-SI" sz="2800">
                <a:latin typeface="Tahoma" panose="020B0604030504040204" pitchFamily="34" charset="0"/>
                <a:ea typeface="Arial Unicode MS" pitchFamily="34" charset="-128"/>
              </a:rPr>
              <a:t>tudi kot božično drevo</a:t>
            </a:r>
          </a:p>
          <a:p>
            <a:pPr algn="ctr" eaLnBrk="0" hangingPunct="0"/>
            <a:endParaRPr lang="sl-SI" altLang="sl-SI" sz="2800">
              <a:latin typeface="Tahoma" panose="020B0604030504040204" pitchFamily="34"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box(out)">
                                      <p:cBhvr>
                                        <p:cTn id="7" dur="500"/>
                                        <p:tgtEl>
                                          <p:spTgt spid="2457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4587">
                                            <p:txEl>
                                              <p:pRg st="0" end="0"/>
                                            </p:txEl>
                                          </p:spTgt>
                                        </p:tgtEl>
                                        <p:attrNameLst>
                                          <p:attrName>style.visibility</p:attrName>
                                        </p:attrNameLst>
                                      </p:cBhvr>
                                      <p:to>
                                        <p:strVal val="visible"/>
                                      </p:to>
                                    </p:set>
                                    <p:animEffect transition="in" filter="box(out)">
                                      <p:cBhvr>
                                        <p:cTn id="12" dur="500"/>
                                        <p:tgtEl>
                                          <p:spTgt spid="24587">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p:bldP spid="2458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2AE0C3F-5704-437B-9D6D-357C6A4D33D3}"/>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ŠKODLJIVCI</a:t>
            </a:r>
          </a:p>
        </p:txBody>
      </p:sp>
      <p:sp>
        <p:nvSpPr>
          <p:cNvPr id="25603" name="Rectangle 3">
            <a:extLst>
              <a:ext uri="{FF2B5EF4-FFF2-40B4-BE49-F238E27FC236}">
                <a16:creationId xmlns:a16="http://schemas.microsoft.com/office/drawing/2014/main" id="{A4B9A175-4773-41D1-B206-A8C3906E7FC8}"/>
              </a:ext>
            </a:extLst>
          </p:cNvPr>
          <p:cNvSpPr>
            <a:spLocks noChangeArrowheads="1"/>
          </p:cNvSpPr>
          <p:nvPr/>
        </p:nvSpPr>
        <p:spPr bwMode="auto">
          <a:xfrm>
            <a:off x="381000" y="2057400"/>
            <a:ext cx="84582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a:latin typeface="Tahoma" panose="020B0604030504040204" pitchFamily="34" charset="0"/>
              </a:rPr>
              <a:t> Smreko najbolj ogroža lubadar .</a:t>
            </a:r>
            <a:r>
              <a:rPr lang="sl-SI" altLang="sl-SI">
                <a:latin typeface="Tahoma" panose="020B0604030504040204" pitchFamily="34" charset="0"/>
                <a:cs typeface="Arial" panose="020B0604020202020204" pitchFamily="34" charset="0"/>
              </a:rPr>
              <a:t>Odrasel smrekov lubadar je okoli pol centimetra dolg rdečkast do črno-rjav hrošček. Živi v lubju smrek, zelo redko tudi v lubju drugih dreves. Spomladi, ko se otopli, lubadarji rojijo. V gozdu si poiščejo oslabela, bolna, poškodovana in posekana drevesa.Samčki prevrtajo lubje in napravijo v njem majhno votlinico. V njem se parijo s samičkami. Smreka se brani proti lubadarjem tako, da njihove rove zaliva z smolo. Smreki škodi tudi smog in kisli dež.</a:t>
            </a:r>
            <a:endParaRPr lang="sl-SI" altLang="sl-SI">
              <a:latin typeface="Tahoma" panose="020B0604030504040204" pitchFamily="34" charset="0"/>
              <a:ea typeface="Arial Unicode MS" pitchFamily="34" charset="-128"/>
            </a:endParaRPr>
          </a:p>
          <a:p>
            <a:pPr algn="ctr" eaLnBrk="0" hangingPunct="0"/>
            <a:endParaRPr lang="sl-SI" altLang="sl-SI">
              <a:latin typeface="Tahoma" panose="020B0604030504040204" pitchFamily="34"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box(out)">
                                      <p:cBhvr>
                                        <p:cTn id="7" dur="500"/>
                                        <p:tgtEl>
                                          <p:spTgt spid="2560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box(out)">
                                      <p:cBhvr>
                                        <p:cTn id="12" dur="500"/>
                                        <p:tgtEl>
                                          <p:spTgt spid="25603">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p:bldP spid="2560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5FD4A76-D69F-4595-8BC7-947D0AAE99D7}"/>
              </a:ext>
            </a:extLst>
          </p:cNvPr>
          <p:cNvSpPr>
            <a:spLocks noGrp="1" noChangeArrowheads="1"/>
          </p:cNvSpPr>
          <p:nvPr>
            <p:ph type="title"/>
          </p:nvPr>
        </p:nvSpPr>
        <p:spPr>
          <a:xfrm>
            <a:off x="228600" y="655638"/>
            <a:ext cx="7467600" cy="762000"/>
          </a:xfrm>
        </p:spPr>
        <p:txBody>
          <a:bodyPr/>
          <a:lstStyle/>
          <a:p>
            <a:r>
              <a:rPr lang="sl-SI" altLang="sl-SI">
                <a:latin typeface="Bookman Old Style" panose="02050604050505020204" pitchFamily="18" charset="0"/>
              </a:rPr>
              <a:t>SGERMOVA SMREKA</a:t>
            </a:r>
          </a:p>
        </p:txBody>
      </p:sp>
      <p:sp>
        <p:nvSpPr>
          <p:cNvPr id="26627" name="Rectangle 3">
            <a:extLst>
              <a:ext uri="{FF2B5EF4-FFF2-40B4-BE49-F238E27FC236}">
                <a16:creationId xmlns:a16="http://schemas.microsoft.com/office/drawing/2014/main" id="{C58E071A-6520-48F5-9FD6-3BF8A4BE4C31}"/>
              </a:ext>
            </a:extLst>
          </p:cNvPr>
          <p:cNvSpPr>
            <a:spLocks noChangeArrowheads="1"/>
          </p:cNvSpPr>
          <p:nvPr/>
        </p:nvSpPr>
        <p:spPr bwMode="auto">
          <a:xfrm>
            <a:off x="152400" y="2057400"/>
            <a:ext cx="88392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143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lgn="just"/>
            <a:r>
              <a:rPr lang="sl-SI" altLang="sl-SI" sz="2000">
                <a:latin typeface="Tahoma" panose="020B0604030504040204" pitchFamily="34" charset="0"/>
              </a:rPr>
              <a:t>E</a:t>
            </a:r>
            <a:r>
              <a:rPr lang="sl-SI" altLang="sl-SI" sz="2000">
                <a:latin typeface="Tahoma" panose="020B0604030504040204" pitchFamily="34" charset="0"/>
                <a:ea typeface="Arial Unicode MS" pitchFamily="34" charset="-128"/>
              </a:rPr>
              <a:t>den najpomembnejših objektov naravne dediščine v Ribnici na </a:t>
            </a:r>
            <a:r>
              <a:rPr lang="sl-SI" altLang="sl-SI" sz="2000">
                <a:latin typeface="Tahoma" panose="020B0604030504040204" pitchFamily="34" charset="0"/>
              </a:rPr>
              <a:t> </a:t>
            </a:r>
            <a:r>
              <a:rPr lang="sl-SI" altLang="sl-SI" sz="2000">
                <a:latin typeface="Tahoma" panose="020B0604030504040204" pitchFamily="34" charset="0"/>
                <a:ea typeface="Arial Unicode MS" pitchFamily="34" charset="-128"/>
              </a:rPr>
              <a:t>Pohorju je Sgermova smreka iz Zgornje Orlice na domačiji Sgerm.</a:t>
            </a:r>
          </a:p>
          <a:p>
            <a:pPr algn="just" eaLnBrk="0" hangingPunct="0"/>
            <a:r>
              <a:rPr lang="sl-SI" altLang="sl-SI" sz="2000">
                <a:latin typeface="Tahoma" panose="020B0604030504040204" pitchFamily="34" charset="0"/>
              </a:rPr>
              <a:t>T</a:t>
            </a:r>
            <a:r>
              <a:rPr lang="sl-SI" altLang="sl-SI" sz="2000">
                <a:latin typeface="Tahoma" panose="020B0604030504040204" pitchFamily="34" charset="0"/>
                <a:ea typeface="Arial Unicode MS" pitchFamily="34" charset="-128"/>
              </a:rPr>
              <a:t>o je veličastna navadna smreka (Picea abies), ki je s 63 m višine najvišje drevo v Sloveniji in vsej Srednji Evropi.</a:t>
            </a:r>
          </a:p>
          <a:p>
            <a:pPr algn="just" eaLnBrk="0" hangingPunct="0"/>
            <a:r>
              <a:rPr lang="sl-SI" altLang="sl-SI" sz="2000">
                <a:latin typeface="Tahoma" panose="020B0604030504040204" pitchFamily="34" charset="0"/>
              </a:rPr>
              <a:t>P</a:t>
            </a:r>
            <a:r>
              <a:rPr lang="sl-SI" altLang="sl-SI" sz="2000">
                <a:latin typeface="Tahoma" panose="020B0604030504040204" pitchFamily="34" charset="0"/>
                <a:ea typeface="Arial Unicode MS" pitchFamily="34" charset="-128"/>
              </a:rPr>
              <a:t>rvo izmero je že pred dobrimi petnajstimi leti napravil prof. Franjo Sgerm (brat lastnika Rudolfa Sgerma), ki je tudi opozoril na smreko. Natančno izmero pa je leta 1995 opravil dr. Božo Koler.</a:t>
            </a:r>
          </a:p>
          <a:p>
            <a:pPr eaLnBrk="0" hangingPunct="0"/>
            <a:endParaRPr lang="sl-SI" altLang="sl-SI" sz="2000">
              <a:latin typeface="Tahoma" panose="020B0604030504040204" pitchFamily="34" charset="0"/>
            </a:endParaRPr>
          </a:p>
        </p:txBody>
      </p:sp>
      <p:sp>
        <p:nvSpPr>
          <p:cNvPr id="26628" name="Rectangle 4">
            <a:extLst>
              <a:ext uri="{FF2B5EF4-FFF2-40B4-BE49-F238E27FC236}">
                <a16:creationId xmlns:a16="http://schemas.microsoft.com/office/drawing/2014/main" id="{6495EAF3-9C56-4058-B0C6-D61EA9E323D2}"/>
              </a:ext>
            </a:extLst>
          </p:cNvPr>
          <p:cNvSpPr>
            <a:spLocks noChangeArrowheads="1"/>
          </p:cNvSpPr>
          <p:nvPr/>
        </p:nvSpPr>
        <p:spPr bwMode="auto">
          <a:xfrm>
            <a:off x="152400" y="4572000"/>
            <a:ext cx="88392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indent="114300">
              <a:tabLst>
                <a:tab pos="1485900" algn="l"/>
              </a:tabLst>
              <a:defRPr sz="2400">
                <a:solidFill>
                  <a:schemeClr val="tx1"/>
                </a:solidFill>
                <a:latin typeface="Times New Roman" panose="02020603050405020304" pitchFamily="18" charset="0"/>
              </a:defRPr>
            </a:lvl1pPr>
            <a:lvl2pPr>
              <a:tabLst>
                <a:tab pos="1485900" algn="l"/>
              </a:tabLst>
              <a:defRPr sz="2400">
                <a:solidFill>
                  <a:schemeClr val="tx1"/>
                </a:solidFill>
                <a:latin typeface="Times New Roman" panose="02020603050405020304" pitchFamily="18" charset="0"/>
              </a:defRPr>
            </a:lvl2pPr>
            <a:lvl3pPr>
              <a:tabLst>
                <a:tab pos="1485900" algn="l"/>
              </a:tabLst>
              <a:defRPr sz="2400">
                <a:solidFill>
                  <a:schemeClr val="tx1"/>
                </a:solidFill>
                <a:latin typeface="Times New Roman" panose="02020603050405020304" pitchFamily="18" charset="0"/>
              </a:defRPr>
            </a:lvl3pPr>
            <a:lvl4pPr>
              <a:tabLst>
                <a:tab pos="1485900" algn="l"/>
              </a:tabLst>
              <a:defRPr sz="2400">
                <a:solidFill>
                  <a:schemeClr val="tx1"/>
                </a:solidFill>
                <a:latin typeface="Times New Roman" panose="02020603050405020304" pitchFamily="18" charset="0"/>
              </a:defRPr>
            </a:lvl4pPr>
            <a:lvl5pPr>
              <a:tabLst>
                <a:tab pos="1485900" algn="l"/>
              </a:tabLst>
              <a:defRPr sz="2400">
                <a:solidFill>
                  <a:schemeClr val="tx1"/>
                </a:solidFill>
                <a:latin typeface="Times New Roman" panose="02020603050405020304" pitchFamily="18" charset="0"/>
              </a:defRPr>
            </a:lvl5pPr>
            <a:lvl6pPr fontAlgn="base">
              <a:spcBef>
                <a:spcPct val="0"/>
              </a:spcBef>
              <a:spcAft>
                <a:spcPct val="0"/>
              </a:spcAft>
              <a:tabLst>
                <a:tab pos="1485900" algn="l"/>
              </a:tabLst>
              <a:defRPr sz="2400">
                <a:solidFill>
                  <a:schemeClr val="tx1"/>
                </a:solidFill>
                <a:latin typeface="Times New Roman" panose="02020603050405020304" pitchFamily="18" charset="0"/>
              </a:defRPr>
            </a:lvl6pPr>
            <a:lvl7pPr fontAlgn="base">
              <a:spcBef>
                <a:spcPct val="0"/>
              </a:spcBef>
              <a:spcAft>
                <a:spcPct val="0"/>
              </a:spcAft>
              <a:tabLst>
                <a:tab pos="1485900" algn="l"/>
              </a:tabLst>
              <a:defRPr sz="2400">
                <a:solidFill>
                  <a:schemeClr val="tx1"/>
                </a:solidFill>
                <a:latin typeface="Times New Roman" panose="02020603050405020304" pitchFamily="18" charset="0"/>
              </a:defRPr>
            </a:lvl7pPr>
            <a:lvl8pPr fontAlgn="base">
              <a:spcBef>
                <a:spcPct val="0"/>
              </a:spcBef>
              <a:spcAft>
                <a:spcPct val="0"/>
              </a:spcAft>
              <a:tabLst>
                <a:tab pos="1485900" algn="l"/>
              </a:tabLst>
              <a:defRPr sz="2400">
                <a:solidFill>
                  <a:schemeClr val="tx1"/>
                </a:solidFill>
                <a:latin typeface="Times New Roman" panose="02020603050405020304" pitchFamily="18" charset="0"/>
              </a:defRPr>
            </a:lvl8pPr>
            <a:lvl9pPr fontAlgn="base">
              <a:spcBef>
                <a:spcPct val="0"/>
              </a:spcBef>
              <a:spcAft>
                <a:spcPct val="0"/>
              </a:spcAft>
              <a:tabLst>
                <a:tab pos="1485900" algn="l"/>
              </a:tabLst>
              <a:defRPr sz="2400">
                <a:solidFill>
                  <a:schemeClr val="tx1"/>
                </a:solidFill>
                <a:latin typeface="Times New Roman" panose="02020603050405020304" pitchFamily="18" charset="0"/>
              </a:defRPr>
            </a:lvl9pPr>
          </a:lstStyle>
          <a:p>
            <a:pPr algn="just"/>
            <a:r>
              <a:rPr lang="sl-SI" altLang="sl-SI" sz="2000">
                <a:latin typeface="Tahoma" panose="020B0604030504040204" pitchFamily="34" charset="0"/>
              </a:rPr>
              <a:t>O</a:t>
            </a:r>
            <a:r>
              <a:rPr lang="sl-SI" altLang="sl-SI" sz="2000">
                <a:latin typeface="Tahoma" panose="020B0604030504040204" pitchFamily="34" charset="0"/>
                <a:ea typeface="Arial Unicode MS" pitchFamily="34" charset="-128"/>
              </a:rPr>
              <a:t>stale pomembnejše dimenzije so:</a:t>
            </a:r>
          </a:p>
          <a:p>
            <a:pPr algn="just" eaLnBrk="0" hangingPunct="0"/>
            <a:r>
              <a:rPr lang="sl-SI" altLang="sl-SI" sz="2000">
                <a:latin typeface="Tahoma" panose="020B0604030504040204" pitchFamily="34" charset="0"/>
                <a:ea typeface="Arial Unicode MS" pitchFamily="34" charset="-128"/>
              </a:rPr>
              <a:t>·</a:t>
            </a:r>
            <a:r>
              <a:rPr lang="sl-SI" altLang="sl-SI" sz="2000">
                <a:latin typeface="Tahoma" panose="020B0604030504040204" pitchFamily="34" charset="0"/>
                <a:cs typeface="Times New Roman" panose="02020603050405020304" pitchFamily="18" charset="0"/>
              </a:rPr>
              <a:t>                                             </a:t>
            </a:r>
            <a:r>
              <a:rPr lang="sl-SI" altLang="sl-SI" sz="2000">
                <a:latin typeface="Tahoma" panose="020B0604030504040204" pitchFamily="34" charset="0"/>
                <a:ea typeface="Arial Unicode MS" pitchFamily="34" charset="-128"/>
              </a:rPr>
              <a:t>premer v prsni višini </a:t>
            </a:r>
            <a:r>
              <a:rPr lang="sl-SI" altLang="sl-SI" sz="2000" b="1">
                <a:latin typeface="Tahoma" panose="020B0604030504040204" pitchFamily="34" charset="0"/>
                <a:ea typeface="Arial Unicode MS" pitchFamily="34" charset="-128"/>
              </a:rPr>
              <a:t>108 cm</a:t>
            </a:r>
            <a:r>
              <a:rPr lang="sl-SI" altLang="sl-SI" sz="2000">
                <a:latin typeface="Tahoma" panose="020B0604030504040204" pitchFamily="34" charset="0"/>
                <a:ea typeface="Arial Unicode MS" pitchFamily="34" charset="-128"/>
              </a:rPr>
              <a:t> </a:t>
            </a:r>
          </a:p>
          <a:p>
            <a:pPr algn="just" eaLnBrk="0" hangingPunct="0"/>
            <a:r>
              <a:rPr lang="sl-SI" altLang="sl-SI" sz="2000">
                <a:latin typeface="Tahoma" panose="020B0604030504040204" pitchFamily="34" charset="0"/>
                <a:ea typeface="Arial Unicode MS" pitchFamily="34" charset="-128"/>
              </a:rPr>
              <a:t>·</a:t>
            </a:r>
            <a:r>
              <a:rPr lang="sl-SI" altLang="sl-SI" sz="2000">
                <a:latin typeface="Tahoma" panose="020B0604030504040204" pitchFamily="34" charset="0"/>
                <a:cs typeface="Times New Roman" panose="02020603050405020304" pitchFamily="18" charset="0"/>
              </a:rPr>
              <a:t>                                             </a:t>
            </a:r>
            <a:r>
              <a:rPr lang="sl-SI" altLang="sl-SI" sz="2000">
                <a:latin typeface="Tahoma" panose="020B0604030504040204" pitchFamily="34" charset="0"/>
                <a:ea typeface="Arial Unicode MS" pitchFamily="34" charset="-128"/>
              </a:rPr>
              <a:t>prostornina </a:t>
            </a:r>
            <a:r>
              <a:rPr lang="sl-SI" altLang="sl-SI" sz="2000" b="1">
                <a:latin typeface="Tahoma" panose="020B0604030504040204" pitchFamily="34" charset="0"/>
                <a:ea typeface="Arial Unicode MS" pitchFamily="34" charset="-128"/>
              </a:rPr>
              <a:t>13,14 m</a:t>
            </a:r>
            <a:r>
              <a:rPr lang="sl-SI" altLang="sl-SI" sz="2000" b="1" baseline="30000">
                <a:latin typeface="Tahoma" panose="020B0604030504040204" pitchFamily="34" charset="0"/>
                <a:ea typeface="Arial Unicode MS" pitchFamily="34" charset="-128"/>
              </a:rPr>
              <a:t>3</a:t>
            </a:r>
            <a:r>
              <a:rPr lang="sl-SI" altLang="sl-SI" sz="2000">
                <a:latin typeface="Tahoma" panose="020B0604030504040204" pitchFamily="34" charset="0"/>
                <a:ea typeface="Arial Unicode MS" pitchFamily="34" charset="-128"/>
              </a:rPr>
              <a:t> </a:t>
            </a:r>
          </a:p>
          <a:p>
            <a:pPr algn="just" eaLnBrk="0" hangingPunct="0"/>
            <a:r>
              <a:rPr lang="sl-SI" altLang="sl-SI" sz="2000">
                <a:latin typeface="Tahoma" panose="020B0604030504040204" pitchFamily="34" charset="0"/>
                <a:ea typeface="Arial Unicode MS" pitchFamily="34" charset="-128"/>
              </a:rPr>
              <a:t>·</a:t>
            </a:r>
            <a:r>
              <a:rPr lang="sl-SI" altLang="sl-SI" sz="2000">
                <a:latin typeface="Tahoma" panose="020B0604030504040204" pitchFamily="34" charset="0"/>
                <a:cs typeface="Times New Roman" panose="02020603050405020304" pitchFamily="18" charset="0"/>
              </a:rPr>
              <a:t>                                             </a:t>
            </a:r>
            <a:r>
              <a:rPr lang="sl-SI" altLang="sl-SI" sz="2000">
                <a:latin typeface="Tahoma" panose="020B0604030504040204" pitchFamily="34" charset="0"/>
                <a:ea typeface="Arial Unicode MS" pitchFamily="34" charset="-128"/>
              </a:rPr>
              <a:t>starost med </a:t>
            </a:r>
            <a:r>
              <a:rPr lang="sl-SI" altLang="sl-SI" sz="2000" b="1">
                <a:latin typeface="Tahoma" panose="020B0604030504040204" pitchFamily="34" charset="0"/>
                <a:ea typeface="Arial Unicode MS" pitchFamily="34" charset="-128"/>
              </a:rPr>
              <a:t>150</a:t>
            </a:r>
            <a:r>
              <a:rPr lang="sl-SI" altLang="sl-SI" sz="2000">
                <a:latin typeface="Tahoma" panose="020B0604030504040204" pitchFamily="34" charset="0"/>
                <a:ea typeface="Arial Unicode MS" pitchFamily="34" charset="-128"/>
              </a:rPr>
              <a:t> in </a:t>
            </a:r>
            <a:r>
              <a:rPr lang="sl-SI" altLang="sl-SI" sz="2000" b="1">
                <a:latin typeface="Tahoma" panose="020B0604030504040204" pitchFamily="34" charset="0"/>
                <a:ea typeface="Arial Unicode MS" pitchFamily="34" charset="-128"/>
              </a:rPr>
              <a:t>250</a:t>
            </a:r>
            <a:r>
              <a:rPr lang="sl-SI" altLang="sl-SI" sz="2000">
                <a:latin typeface="Tahoma" panose="020B0604030504040204" pitchFamily="34" charset="0"/>
                <a:ea typeface="Arial Unicode MS" pitchFamily="34" charset="-128"/>
              </a:rPr>
              <a:t> </a:t>
            </a:r>
            <a:r>
              <a:rPr lang="sl-SI" altLang="sl-SI" sz="2000" b="1">
                <a:latin typeface="Tahoma" panose="020B0604030504040204" pitchFamily="34" charset="0"/>
                <a:ea typeface="Arial Unicode MS" pitchFamily="34" charset="-128"/>
              </a:rPr>
              <a:t>let</a:t>
            </a:r>
            <a:r>
              <a:rPr lang="sl-SI" altLang="sl-SI" sz="2000">
                <a:latin typeface="Tahoma" panose="020B0604030504040204" pitchFamily="34" charset="0"/>
                <a:ea typeface="Arial Unicode MS" pitchFamily="34" charset="-128"/>
              </a:rPr>
              <a:t> </a:t>
            </a:r>
          </a:p>
          <a:p>
            <a:pPr algn="just" eaLnBrk="0" hangingPunct="0"/>
            <a:endParaRPr lang="sl-SI" altLang="sl-SI" sz="2000">
              <a:latin typeface="Tahoma" panose="020B0604030504040204" pitchFamily="34" charset="0"/>
            </a:endParaRPr>
          </a:p>
        </p:txBody>
      </p:sp>
    </p:spTree>
  </p:cSld>
  <p:clrMapOvr>
    <a:masterClrMapping/>
  </p:clrMapOvr>
  <p:transition>
    <p:checker/>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ox(out)">
                                      <p:cBhvr>
                                        <p:cTn id="7" dur="500"/>
                                        <p:tgtEl>
                                          <p:spTgt spid="26626">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box(out)">
                                      <p:cBhvr>
                                        <p:cTn id="12" dur="500"/>
                                        <p:tgtEl>
                                          <p:spTgt spid="26627">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box(out)">
                                      <p:cBhvr>
                                        <p:cTn id="17" dur="500"/>
                                        <p:tgtEl>
                                          <p:spTgt spid="26627">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box(out)">
                                      <p:cBhvr>
                                        <p:cTn id="22" dur="500"/>
                                        <p:tgtEl>
                                          <p:spTgt spid="26627">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6628">
                                            <p:txEl>
                                              <p:pRg st="0" end="0"/>
                                            </p:txEl>
                                          </p:spTgt>
                                        </p:tgtEl>
                                        <p:attrNameLst>
                                          <p:attrName>style.visibility</p:attrName>
                                        </p:attrNameLst>
                                      </p:cBhvr>
                                      <p:to>
                                        <p:strVal val="visible"/>
                                      </p:to>
                                    </p:set>
                                    <p:animEffect transition="in" filter="box(out)">
                                      <p:cBhvr>
                                        <p:cTn id="27" dur="500"/>
                                        <p:tgtEl>
                                          <p:spTgt spid="26628">
                                            <p:txEl>
                                              <p:pRg st="0" end="0"/>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6628">
                                            <p:txEl>
                                              <p:pRg st="1" end="1"/>
                                            </p:txEl>
                                          </p:spTgt>
                                        </p:tgtEl>
                                        <p:attrNameLst>
                                          <p:attrName>style.visibility</p:attrName>
                                        </p:attrNameLst>
                                      </p:cBhvr>
                                      <p:to>
                                        <p:strVal val="visible"/>
                                      </p:to>
                                    </p:set>
                                    <p:animEffect transition="in" filter="box(out)">
                                      <p:cBhvr>
                                        <p:cTn id="32" dur="500"/>
                                        <p:tgtEl>
                                          <p:spTgt spid="26628">
                                            <p:txEl>
                                              <p:pRg st="1" end="1"/>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26628">
                                            <p:txEl>
                                              <p:pRg st="2" end="2"/>
                                            </p:txEl>
                                          </p:spTgt>
                                        </p:tgtEl>
                                        <p:attrNameLst>
                                          <p:attrName>style.visibility</p:attrName>
                                        </p:attrNameLst>
                                      </p:cBhvr>
                                      <p:to>
                                        <p:strVal val="visible"/>
                                      </p:to>
                                    </p:set>
                                    <p:animEffect transition="in" filter="box(out)">
                                      <p:cBhvr>
                                        <p:cTn id="37" dur="500"/>
                                        <p:tgtEl>
                                          <p:spTgt spid="26628">
                                            <p:txEl>
                                              <p:pRg st="2" end="2"/>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26628">
                                            <p:txEl>
                                              <p:pRg st="3" end="3"/>
                                            </p:txEl>
                                          </p:spTgt>
                                        </p:tgtEl>
                                        <p:attrNameLst>
                                          <p:attrName>style.visibility</p:attrName>
                                        </p:attrNameLst>
                                      </p:cBhvr>
                                      <p:to>
                                        <p:strVal val="visible"/>
                                      </p:to>
                                    </p:set>
                                    <p:animEffect transition="in" filter="box(out)">
                                      <p:cBhvr>
                                        <p:cTn id="42" dur="500"/>
                                        <p:tgtEl>
                                          <p:spTgt spid="26628">
                                            <p:txEl>
                                              <p:pRg st="3" end="3"/>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build="p" autoUpdateAnimBg="0"/>
      <p:bldP spid="26628" grpId="0" build="p" autoUpdateAnimBg="0"/>
    </p:bldLst>
  </p:timing>
</p:sld>
</file>

<file path=ppt/theme/theme1.xml><?xml version="1.0" encoding="utf-8"?>
<a:theme xmlns:a="http://schemas.openxmlformats.org/drawingml/2006/main" name="Bamboo">
  <a:themeElements>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Bambo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l-SI" altLang="sl-SI"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l-SI" altLang="sl-SI"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Bamboo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Bambo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amboo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Designs\Bamboo.pot</Template>
  <TotalTime>0</TotalTime>
  <Words>557</Words>
  <Application>Microsoft Office PowerPoint</Application>
  <PresentationFormat>On-screen Show (4:3)</PresentationFormat>
  <Paragraphs>28</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Black</vt:lpstr>
      <vt:lpstr>Arial Unicode MS</vt:lpstr>
      <vt:lpstr>Bookman Old Style</vt:lpstr>
      <vt:lpstr>Century Gothic</vt:lpstr>
      <vt:lpstr>Tahoma</vt:lpstr>
      <vt:lpstr>Times New Roman</vt:lpstr>
      <vt:lpstr>Wingdings</vt:lpstr>
      <vt:lpstr>Bamboo</vt:lpstr>
      <vt:lpstr>NAVADNA SMREKA </vt:lpstr>
      <vt:lpstr>OPIS</vt:lpstr>
      <vt:lpstr>IGLICE</vt:lpstr>
      <vt:lpstr>DEBLO IN LUBJE</vt:lpstr>
      <vt:lpstr>PLOD</vt:lpstr>
      <vt:lpstr>KROŠNJA IN KORENINE</vt:lpstr>
      <vt:lpstr>UPORABNOST SMREKE</vt:lpstr>
      <vt:lpstr>ŠKODLJIVCI</vt:lpstr>
      <vt:lpstr>SGERMOVA SMREKA</vt:lpstr>
      <vt:lpstr>SMREKA NEKOČ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2019-05-30T09:35:57Z</dcterms:created>
  <dcterms:modified xsi:type="dcterms:W3CDTF">2019-05-30T09:35:57Z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