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5" r:id="rId13"/>
    <p:sldId id="268" r:id="rId14"/>
    <p:sldId id="269" r:id="rId15"/>
    <p:sldId id="271" r:id="rId16"/>
    <p:sldId id="272" r:id="rId17"/>
    <p:sldId id="273" r:id="rId18"/>
    <p:sldId id="270" r:id="rId19"/>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38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4" name="Elipsa 7">
            <a:extLst>
              <a:ext uri="{FF2B5EF4-FFF2-40B4-BE49-F238E27FC236}">
                <a16:creationId xmlns:a16="http://schemas.microsoft.com/office/drawing/2014/main" id="{85B8BEDC-1C34-4715-AEB1-DC18E8123C0F}"/>
              </a:ext>
            </a:extLst>
          </p:cNvPr>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5" name="Elipsa 8">
            <a:extLst>
              <a:ext uri="{FF2B5EF4-FFF2-40B4-BE49-F238E27FC236}">
                <a16:creationId xmlns:a16="http://schemas.microsoft.com/office/drawing/2014/main" id="{AF842115-BF37-4A7C-80D3-F682AD2EEF7B}"/>
              </a:ext>
            </a:extLst>
          </p:cNvPr>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14" name="Naslov 13"/>
          <p:cNvSpPr>
            <a:spLocks noGrp="1"/>
          </p:cNvSpPr>
          <p:nvPr>
            <p:ph type="ctrTitle"/>
          </p:nvPr>
        </p:nvSpPr>
        <p:spPr>
          <a:xfrm>
            <a:off x="1432560" y="359898"/>
            <a:ext cx="7406640" cy="1472184"/>
          </a:xfrm>
        </p:spPr>
        <p:txBody>
          <a:bodyPr anchor="b"/>
          <a:lstStyle>
            <a:lvl1pPr algn="l">
              <a:defRPr/>
            </a:lvl1pPr>
            <a:extLst/>
          </a:lstStyle>
          <a:p>
            <a:r>
              <a:rPr lang="sl-SI"/>
              <a:t>Kliknite, če želite urediti slog naslova matrice</a:t>
            </a:r>
            <a:endParaRPr lang="en-US"/>
          </a:p>
        </p:txBody>
      </p:sp>
      <p:sp>
        <p:nvSpPr>
          <p:cNvPr id="22" name="Podnaslov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sl-SI"/>
              <a:t>Kliknite, če želite urediti slog podnaslova matrice</a:t>
            </a:r>
            <a:endParaRPr lang="en-US"/>
          </a:p>
        </p:txBody>
      </p:sp>
      <p:sp>
        <p:nvSpPr>
          <p:cNvPr id="6" name="Ograda datuma 6">
            <a:extLst>
              <a:ext uri="{FF2B5EF4-FFF2-40B4-BE49-F238E27FC236}">
                <a16:creationId xmlns:a16="http://schemas.microsoft.com/office/drawing/2014/main" id="{F34751D6-0CE2-473E-8AEE-99CE286AB7BC}"/>
              </a:ext>
            </a:extLst>
          </p:cNvPr>
          <p:cNvSpPr>
            <a:spLocks noGrp="1"/>
          </p:cNvSpPr>
          <p:nvPr>
            <p:ph type="dt" sz="half" idx="10"/>
          </p:nvPr>
        </p:nvSpPr>
        <p:spPr/>
        <p:txBody>
          <a:bodyPr/>
          <a:lstStyle>
            <a:lvl1pPr>
              <a:defRPr/>
            </a:lvl1pPr>
          </a:lstStyle>
          <a:p>
            <a:pPr>
              <a:defRPr/>
            </a:pPr>
            <a:fld id="{96D82CA2-2D73-4005-965E-0D67C8914F99}" type="datetimeFigureOut">
              <a:rPr lang="sl-SI"/>
              <a:pPr>
                <a:defRPr/>
              </a:pPr>
              <a:t>30. 05. 2019</a:t>
            </a:fld>
            <a:endParaRPr lang="sl-SI"/>
          </a:p>
        </p:txBody>
      </p:sp>
      <p:sp>
        <p:nvSpPr>
          <p:cNvPr id="7" name="Ograda noge 19">
            <a:extLst>
              <a:ext uri="{FF2B5EF4-FFF2-40B4-BE49-F238E27FC236}">
                <a16:creationId xmlns:a16="http://schemas.microsoft.com/office/drawing/2014/main" id="{788AF2D9-6DD3-40B2-A813-5E793F13E3EC}"/>
              </a:ext>
            </a:extLst>
          </p:cNvPr>
          <p:cNvSpPr>
            <a:spLocks noGrp="1"/>
          </p:cNvSpPr>
          <p:nvPr>
            <p:ph type="ftr" sz="quarter" idx="11"/>
          </p:nvPr>
        </p:nvSpPr>
        <p:spPr/>
        <p:txBody>
          <a:bodyPr/>
          <a:lstStyle>
            <a:lvl1pPr>
              <a:defRPr/>
            </a:lvl1pPr>
          </a:lstStyle>
          <a:p>
            <a:pPr>
              <a:defRPr/>
            </a:pPr>
            <a:endParaRPr lang="sl-SI"/>
          </a:p>
        </p:txBody>
      </p:sp>
      <p:sp>
        <p:nvSpPr>
          <p:cNvPr id="8" name="Ograda številke diapozitiva 9">
            <a:extLst>
              <a:ext uri="{FF2B5EF4-FFF2-40B4-BE49-F238E27FC236}">
                <a16:creationId xmlns:a16="http://schemas.microsoft.com/office/drawing/2014/main" id="{E6F40FE3-F7A6-439C-9841-B5B2E5BC80D9}"/>
              </a:ext>
            </a:extLst>
          </p:cNvPr>
          <p:cNvSpPr>
            <a:spLocks noGrp="1"/>
          </p:cNvSpPr>
          <p:nvPr>
            <p:ph type="sldNum" sz="quarter" idx="12"/>
          </p:nvPr>
        </p:nvSpPr>
        <p:spPr/>
        <p:txBody>
          <a:bodyPr/>
          <a:lstStyle>
            <a:lvl1pPr>
              <a:defRPr/>
            </a:lvl1pPr>
          </a:lstStyle>
          <a:p>
            <a:fld id="{10EAB5E3-3D18-4BFA-8E1E-6804D5D29DCD}" type="slidenum">
              <a:rPr lang="sl-SI" altLang="sl-SI"/>
              <a:pPr/>
              <a:t>‹#›</a:t>
            </a:fld>
            <a:endParaRPr lang="sl-SI" altLang="sl-SI"/>
          </a:p>
        </p:txBody>
      </p:sp>
    </p:spTree>
    <p:extLst>
      <p:ext uri="{BB962C8B-B14F-4D97-AF65-F5344CB8AC3E}">
        <p14:creationId xmlns:p14="http://schemas.microsoft.com/office/powerpoint/2010/main" val="1167593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endParaRPr lang="en-US"/>
          </a:p>
        </p:txBody>
      </p:sp>
      <p:sp>
        <p:nvSpPr>
          <p:cNvPr id="3" name="Ograda navpičnega besedila 2"/>
          <p:cNvSpPr>
            <a:spLocks noGrp="1"/>
          </p:cNvSpPr>
          <p:nvPr>
            <p:ph type="body" orient="vert" idx="1"/>
          </p:nvPr>
        </p:nvSpPr>
        <p:spPr/>
        <p:txBody>
          <a:bodyPr vert="eaVer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datuma 23">
            <a:extLst>
              <a:ext uri="{FF2B5EF4-FFF2-40B4-BE49-F238E27FC236}">
                <a16:creationId xmlns:a16="http://schemas.microsoft.com/office/drawing/2014/main" id="{1676BD7E-23E6-457D-AA64-C90AF470D6BF}"/>
              </a:ext>
            </a:extLst>
          </p:cNvPr>
          <p:cNvSpPr>
            <a:spLocks noGrp="1"/>
          </p:cNvSpPr>
          <p:nvPr>
            <p:ph type="dt" sz="half" idx="10"/>
          </p:nvPr>
        </p:nvSpPr>
        <p:spPr/>
        <p:txBody>
          <a:bodyPr/>
          <a:lstStyle>
            <a:lvl1pPr>
              <a:defRPr/>
            </a:lvl1pPr>
          </a:lstStyle>
          <a:p>
            <a:pPr>
              <a:defRPr/>
            </a:pPr>
            <a:fld id="{4D0FA5A1-8083-4FAD-83F6-C814BB7CCDDB}" type="datetimeFigureOut">
              <a:rPr lang="sl-SI"/>
              <a:pPr>
                <a:defRPr/>
              </a:pPr>
              <a:t>30. 05. 2019</a:t>
            </a:fld>
            <a:endParaRPr lang="sl-SI"/>
          </a:p>
        </p:txBody>
      </p:sp>
      <p:sp>
        <p:nvSpPr>
          <p:cNvPr id="5" name="Ograda noge 9">
            <a:extLst>
              <a:ext uri="{FF2B5EF4-FFF2-40B4-BE49-F238E27FC236}">
                <a16:creationId xmlns:a16="http://schemas.microsoft.com/office/drawing/2014/main" id="{F9ADBE8E-5131-4A6E-92FD-26FBC13C13EF}"/>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21">
            <a:extLst>
              <a:ext uri="{FF2B5EF4-FFF2-40B4-BE49-F238E27FC236}">
                <a16:creationId xmlns:a16="http://schemas.microsoft.com/office/drawing/2014/main" id="{A8C3CA76-95D3-4CEC-B5D8-EA201F279B6B}"/>
              </a:ext>
            </a:extLst>
          </p:cNvPr>
          <p:cNvSpPr>
            <a:spLocks noGrp="1"/>
          </p:cNvSpPr>
          <p:nvPr>
            <p:ph type="sldNum" sz="quarter" idx="12"/>
          </p:nvPr>
        </p:nvSpPr>
        <p:spPr/>
        <p:txBody>
          <a:bodyPr/>
          <a:lstStyle>
            <a:lvl1pPr>
              <a:defRPr/>
            </a:lvl1pPr>
          </a:lstStyle>
          <a:p>
            <a:fld id="{93A2781E-7E93-48E0-BCE3-1630D0180267}" type="slidenum">
              <a:rPr lang="sl-SI" altLang="sl-SI"/>
              <a:pPr/>
              <a:t>‹#›</a:t>
            </a:fld>
            <a:endParaRPr lang="sl-SI" altLang="sl-SI"/>
          </a:p>
        </p:txBody>
      </p:sp>
    </p:spTree>
    <p:extLst>
      <p:ext uri="{BB962C8B-B14F-4D97-AF65-F5344CB8AC3E}">
        <p14:creationId xmlns:p14="http://schemas.microsoft.com/office/powerpoint/2010/main" val="2630112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858000" y="274639"/>
            <a:ext cx="1828800" cy="5851525"/>
          </a:xfrm>
        </p:spPr>
        <p:txBody>
          <a:bodyPr vert="eaVert"/>
          <a:lstStyle/>
          <a:p>
            <a:r>
              <a:rPr lang="sl-SI"/>
              <a:t>Kliknite, če želite urediti slog naslova matrice</a:t>
            </a:r>
            <a:endParaRPr lang="en-US"/>
          </a:p>
        </p:txBody>
      </p:sp>
      <p:sp>
        <p:nvSpPr>
          <p:cNvPr id="3" name="Ograda navpičnega besedila 2"/>
          <p:cNvSpPr>
            <a:spLocks noGrp="1"/>
          </p:cNvSpPr>
          <p:nvPr>
            <p:ph type="body" orient="vert" idx="1"/>
          </p:nvPr>
        </p:nvSpPr>
        <p:spPr>
          <a:xfrm>
            <a:off x="1143000" y="274640"/>
            <a:ext cx="5562600" cy="5851525"/>
          </a:xfrm>
        </p:spPr>
        <p:txBody>
          <a:bodyPr vert="eaVer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datuma 23">
            <a:extLst>
              <a:ext uri="{FF2B5EF4-FFF2-40B4-BE49-F238E27FC236}">
                <a16:creationId xmlns:a16="http://schemas.microsoft.com/office/drawing/2014/main" id="{9EB6A3B5-FB28-4B9E-AA6D-EB27FFA3060A}"/>
              </a:ext>
            </a:extLst>
          </p:cNvPr>
          <p:cNvSpPr>
            <a:spLocks noGrp="1"/>
          </p:cNvSpPr>
          <p:nvPr>
            <p:ph type="dt" sz="half" idx="10"/>
          </p:nvPr>
        </p:nvSpPr>
        <p:spPr/>
        <p:txBody>
          <a:bodyPr/>
          <a:lstStyle>
            <a:lvl1pPr>
              <a:defRPr/>
            </a:lvl1pPr>
          </a:lstStyle>
          <a:p>
            <a:pPr>
              <a:defRPr/>
            </a:pPr>
            <a:fld id="{103461DD-4D9F-4467-8084-04034C2DC4EB}" type="datetimeFigureOut">
              <a:rPr lang="sl-SI"/>
              <a:pPr>
                <a:defRPr/>
              </a:pPr>
              <a:t>30. 05. 2019</a:t>
            </a:fld>
            <a:endParaRPr lang="sl-SI"/>
          </a:p>
        </p:txBody>
      </p:sp>
      <p:sp>
        <p:nvSpPr>
          <p:cNvPr id="5" name="Ograda noge 9">
            <a:extLst>
              <a:ext uri="{FF2B5EF4-FFF2-40B4-BE49-F238E27FC236}">
                <a16:creationId xmlns:a16="http://schemas.microsoft.com/office/drawing/2014/main" id="{7BBFBFBA-3841-4122-A8C8-1463CBF741BE}"/>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21">
            <a:extLst>
              <a:ext uri="{FF2B5EF4-FFF2-40B4-BE49-F238E27FC236}">
                <a16:creationId xmlns:a16="http://schemas.microsoft.com/office/drawing/2014/main" id="{75EE5272-795E-43CB-9E79-7DB48D7E8255}"/>
              </a:ext>
            </a:extLst>
          </p:cNvPr>
          <p:cNvSpPr>
            <a:spLocks noGrp="1"/>
          </p:cNvSpPr>
          <p:nvPr>
            <p:ph type="sldNum" sz="quarter" idx="12"/>
          </p:nvPr>
        </p:nvSpPr>
        <p:spPr/>
        <p:txBody>
          <a:bodyPr/>
          <a:lstStyle>
            <a:lvl1pPr>
              <a:defRPr/>
            </a:lvl1pPr>
          </a:lstStyle>
          <a:p>
            <a:fld id="{B60570B9-4C2D-41CF-A3B3-536DEEAAA8BE}" type="slidenum">
              <a:rPr lang="sl-SI" altLang="sl-SI"/>
              <a:pPr/>
              <a:t>‹#›</a:t>
            </a:fld>
            <a:endParaRPr lang="sl-SI" altLang="sl-SI"/>
          </a:p>
        </p:txBody>
      </p:sp>
    </p:spTree>
    <p:extLst>
      <p:ext uri="{BB962C8B-B14F-4D97-AF65-F5344CB8AC3E}">
        <p14:creationId xmlns:p14="http://schemas.microsoft.com/office/powerpoint/2010/main" val="3179646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endParaRPr lang="en-US"/>
          </a:p>
        </p:txBody>
      </p:sp>
      <p:sp>
        <p:nvSpPr>
          <p:cNvPr id="3" name="Ograda vsebine 2"/>
          <p:cNvSpPr>
            <a:spLocks noGrp="1"/>
          </p:cNvSpPr>
          <p:nvPr>
            <p:ph idx="1"/>
          </p:nvPr>
        </p:nvSpPr>
        <p:spPr/>
        <p:txBody>
          <a:body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datuma 23">
            <a:extLst>
              <a:ext uri="{FF2B5EF4-FFF2-40B4-BE49-F238E27FC236}">
                <a16:creationId xmlns:a16="http://schemas.microsoft.com/office/drawing/2014/main" id="{79CE4D5A-B6B7-47EF-B745-4EBAB4F4452C}"/>
              </a:ext>
            </a:extLst>
          </p:cNvPr>
          <p:cNvSpPr>
            <a:spLocks noGrp="1"/>
          </p:cNvSpPr>
          <p:nvPr>
            <p:ph type="dt" sz="half" idx="10"/>
          </p:nvPr>
        </p:nvSpPr>
        <p:spPr/>
        <p:txBody>
          <a:bodyPr/>
          <a:lstStyle>
            <a:lvl1pPr>
              <a:defRPr/>
            </a:lvl1pPr>
          </a:lstStyle>
          <a:p>
            <a:pPr>
              <a:defRPr/>
            </a:pPr>
            <a:fld id="{FB8F4001-B238-4969-9B70-1DF018F08CC8}" type="datetimeFigureOut">
              <a:rPr lang="sl-SI"/>
              <a:pPr>
                <a:defRPr/>
              </a:pPr>
              <a:t>30. 05. 2019</a:t>
            </a:fld>
            <a:endParaRPr lang="sl-SI"/>
          </a:p>
        </p:txBody>
      </p:sp>
      <p:sp>
        <p:nvSpPr>
          <p:cNvPr id="5" name="Ograda noge 9">
            <a:extLst>
              <a:ext uri="{FF2B5EF4-FFF2-40B4-BE49-F238E27FC236}">
                <a16:creationId xmlns:a16="http://schemas.microsoft.com/office/drawing/2014/main" id="{AD7E8123-2F43-4F6D-82B2-A850600B61D7}"/>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21">
            <a:extLst>
              <a:ext uri="{FF2B5EF4-FFF2-40B4-BE49-F238E27FC236}">
                <a16:creationId xmlns:a16="http://schemas.microsoft.com/office/drawing/2014/main" id="{BCD01A1A-8E3F-4357-9F9D-37CA7F6082D9}"/>
              </a:ext>
            </a:extLst>
          </p:cNvPr>
          <p:cNvSpPr>
            <a:spLocks noGrp="1"/>
          </p:cNvSpPr>
          <p:nvPr>
            <p:ph type="sldNum" sz="quarter" idx="12"/>
          </p:nvPr>
        </p:nvSpPr>
        <p:spPr/>
        <p:txBody>
          <a:bodyPr/>
          <a:lstStyle>
            <a:lvl1pPr>
              <a:defRPr/>
            </a:lvl1pPr>
          </a:lstStyle>
          <a:p>
            <a:fld id="{F6FDD43E-61BD-4395-A6D6-963325CF738C}" type="slidenum">
              <a:rPr lang="sl-SI" altLang="sl-SI"/>
              <a:pPr/>
              <a:t>‹#›</a:t>
            </a:fld>
            <a:endParaRPr lang="sl-SI" altLang="sl-SI"/>
          </a:p>
        </p:txBody>
      </p:sp>
    </p:spTree>
    <p:extLst>
      <p:ext uri="{BB962C8B-B14F-4D97-AF65-F5344CB8AC3E}">
        <p14:creationId xmlns:p14="http://schemas.microsoft.com/office/powerpoint/2010/main" val="1109404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spTree>
      <p:nvGrpSpPr>
        <p:cNvPr id="1" name=""/>
        <p:cNvGrpSpPr/>
        <p:nvPr/>
      </p:nvGrpSpPr>
      <p:grpSpPr>
        <a:xfrm>
          <a:off x="0" y="0"/>
          <a:ext cx="0" cy="0"/>
          <a:chOff x="0" y="0"/>
          <a:chExt cx="0" cy="0"/>
        </a:xfrm>
      </p:grpSpPr>
      <p:sp>
        <p:nvSpPr>
          <p:cNvPr id="4" name="Pravokotnik 6">
            <a:extLst>
              <a:ext uri="{FF2B5EF4-FFF2-40B4-BE49-F238E27FC236}">
                <a16:creationId xmlns:a16="http://schemas.microsoft.com/office/drawing/2014/main" id="{C2CAFE0B-9474-41D2-9464-06001A765E13}"/>
              </a:ext>
            </a:extLst>
          </p:cNvPr>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Pravokotnik 9">
            <a:extLst>
              <a:ext uri="{FF2B5EF4-FFF2-40B4-BE49-F238E27FC236}">
                <a16:creationId xmlns:a16="http://schemas.microsoft.com/office/drawing/2014/main" id="{66B1DC20-683E-4818-AAD2-8A1D1352ED7D}"/>
              </a:ext>
            </a:extLst>
          </p:cNvPr>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Elipsa 7">
            <a:extLst>
              <a:ext uri="{FF2B5EF4-FFF2-40B4-BE49-F238E27FC236}">
                <a16:creationId xmlns:a16="http://schemas.microsoft.com/office/drawing/2014/main" id="{FBD9FD3A-8CDB-4607-A879-25CD7EFE2BE7}"/>
              </a:ext>
            </a:extLst>
          </p:cNvPr>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7" name="Elipsa 8">
            <a:extLst>
              <a:ext uri="{FF2B5EF4-FFF2-40B4-BE49-F238E27FC236}">
                <a16:creationId xmlns:a16="http://schemas.microsoft.com/office/drawing/2014/main" id="{3B8DA645-81D2-4ED6-A23E-EE2D2D207535}"/>
              </a:ext>
            </a:extLst>
          </p:cNvPr>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2" name="Naslov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sl-SI"/>
              <a:t>Kliknite, če želite urediti slog naslova matrice</a:t>
            </a:r>
            <a:endParaRPr lang="en-US"/>
          </a:p>
        </p:txBody>
      </p:sp>
      <p:sp>
        <p:nvSpPr>
          <p:cNvPr id="3" name="Ograda besedila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sl-SI"/>
              <a:t>Kliknite, če želite urediti sloge besedila matrice</a:t>
            </a:r>
          </a:p>
        </p:txBody>
      </p:sp>
      <p:sp>
        <p:nvSpPr>
          <p:cNvPr id="8" name="Ograda datuma 3">
            <a:extLst>
              <a:ext uri="{FF2B5EF4-FFF2-40B4-BE49-F238E27FC236}">
                <a16:creationId xmlns:a16="http://schemas.microsoft.com/office/drawing/2014/main" id="{1DB7E7B4-509C-42E1-A401-F7E20EC84F32}"/>
              </a:ext>
            </a:extLst>
          </p:cNvPr>
          <p:cNvSpPr>
            <a:spLocks noGrp="1"/>
          </p:cNvSpPr>
          <p:nvPr>
            <p:ph type="dt" sz="half" idx="10"/>
          </p:nvPr>
        </p:nvSpPr>
        <p:spPr/>
        <p:txBody>
          <a:bodyPr/>
          <a:lstStyle>
            <a:lvl1pPr>
              <a:defRPr/>
            </a:lvl1pPr>
          </a:lstStyle>
          <a:p>
            <a:pPr>
              <a:defRPr/>
            </a:pPr>
            <a:fld id="{D27C807E-4670-461A-B3C4-4B7543D64E00}" type="datetimeFigureOut">
              <a:rPr lang="sl-SI"/>
              <a:pPr>
                <a:defRPr/>
              </a:pPr>
              <a:t>30. 05. 2019</a:t>
            </a:fld>
            <a:endParaRPr lang="sl-SI"/>
          </a:p>
        </p:txBody>
      </p:sp>
      <p:sp>
        <p:nvSpPr>
          <p:cNvPr id="9" name="Ograda noge 4">
            <a:extLst>
              <a:ext uri="{FF2B5EF4-FFF2-40B4-BE49-F238E27FC236}">
                <a16:creationId xmlns:a16="http://schemas.microsoft.com/office/drawing/2014/main" id="{A7C9EA1F-CBF4-41A1-A039-9EC6D25B87ED}"/>
              </a:ext>
            </a:extLst>
          </p:cNvPr>
          <p:cNvSpPr>
            <a:spLocks noGrp="1"/>
          </p:cNvSpPr>
          <p:nvPr>
            <p:ph type="ftr" sz="quarter" idx="11"/>
          </p:nvPr>
        </p:nvSpPr>
        <p:spPr/>
        <p:txBody>
          <a:bodyPr/>
          <a:lstStyle>
            <a:lvl1pPr>
              <a:defRPr/>
            </a:lvl1pPr>
          </a:lstStyle>
          <a:p>
            <a:pPr>
              <a:defRPr/>
            </a:pPr>
            <a:endParaRPr lang="sl-SI"/>
          </a:p>
        </p:txBody>
      </p:sp>
      <p:sp>
        <p:nvSpPr>
          <p:cNvPr id="10" name="Ograda številke diapozitiva 5">
            <a:extLst>
              <a:ext uri="{FF2B5EF4-FFF2-40B4-BE49-F238E27FC236}">
                <a16:creationId xmlns:a16="http://schemas.microsoft.com/office/drawing/2014/main" id="{C59DEA01-D2AD-4472-9544-885EBB7D5FC4}"/>
              </a:ext>
            </a:extLst>
          </p:cNvPr>
          <p:cNvSpPr>
            <a:spLocks noGrp="1"/>
          </p:cNvSpPr>
          <p:nvPr>
            <p:ph type="sldNum" sz="quarter" idx="12"/>
          </p:nvPr>
        </p:nvSpPr>
        <p:spPr/>
        <p:txBody>
          <a:bodyPr/>
          <a:lstStyle>
            <a:lvl1pPr>
              <a:defRPr/>
            </a:lvl1pPr>
          </a:lstStyle>
          <a:p>
            <a:fld id="{08F5F8F1-37FB-4754-96D0-A978F4F911BC}" type="slidenum">
              <a:rPr lang="sl-SI" altLang="sl-SI"/>
              <a:pPr/>
              <a:t>‹#›</a:t>
            </a:fld>
            <a:endParaRPr lang="sl-SI" altLang="sl-SI"/>
          </a:p>
        </p:txBody>
      </p:sp>
    </p:spTree>
    <p:extLst>
      <p:ext uri="{BB962C8B-B14F-4D97-AF65-F5344CB8AC3E}">
        <p14:creationId xmlns:p14="http://schemas.microsoft.com/office/powerpoint/2010/main" val="3638160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a:xfrm>
            <a:off x="1435608" y="274320"/>
            <a:ext cx="7498080" cy="1143000"/>
          </a:xfrm>
        </p:spPr>
        <p:txBody>
          <a:bodyPr/>
          <a:lstStyle/>
          <a:p>
            <a:r>
              <a:rPr lang="sl-SI"/>
              <a:t>Kliknite, če želite urediti slog naslova matrice</a:t>
            </a:r>
            <a:endParaRPr lang="en-US"/>
          </a:p>
        </p:txBody>
      </p:sp>
      <p:sp>
        <p:nvSpPr>
          <p:cNvPr id="3" name="Ograda vsebine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vsebine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Ograda datuma 23">
            <a:extLst>
              <a:ext uri="{FF2B5EF4-FFF2-40B4-BE49-F238E27FC236}">
                <a16:creationId xmlns:a16="http://schemas.microsoft.com/office/drawing/2014/main" id="{2F36EC4A-F98E-483B-80B0-FBD47DDC0432}"/>
              </a:ext>
            </a:extLst>
          </p:cNvPr>
          <p:cNvSpPr>
            <a:spLocks noGrp="1"/>
          </p:cNvSpPr>
          <p:nvPr>
            <p:ph type="dt" sz="half" idx="10"/>
          </p:nvPr>
        </p:nvSpPr>
        <p:spPr/>
        <p:txBody>
          <a:bodyPr/>
          <a:lstStyle>
            <a:lvl1pPr>
              <a:defRPr/>
            </a:lvl1pPr>
          </a:lstStyle>
          <a:p>
            <a:pPr>
              <a:defRPr/>
            </a:pPr>
            <a:fld id="{BA52E1F6-26DE-4738-BCD8-578B23309008}" type="datetimeFigureOut">
              <a:rPr lang="sl-SI"/>
              <a:pPr>
                <a:defRPr/>
              </a:pPr>
              <a:t>30. 05. 2019</a:t>
            </a:fld>
            <a:endParaRPr lang="sl-SI"/>
          </a:p>
        </p:txBody>
      </p:sp>
      <p:sp>
        <p:nvSpPr>
          <p:cNvPr id="6" name="Ograda noge 9">
            <a:extLst>
              <a:ext uri="{FF2B5EF4-FFF2-40B4-BE49-F238E27FC236}">
                <a16:creationId xmlns:a16="http://schemas.microsoft.com/office/drawing/2014/main" id="{A86BA13A-0F32-418E-9810-5E795A07E6AC}"/>
              </a:ext>
            </a:extLst>
          </p:cNvPr>
          <p:cNvSpPr>
            <a:spLocks noGrp="1"/>
          </p:cNvSpPr>
          <p:nvPr>
            <p:ph type="ftr" sz="quarter" idx="11"/>
          </p:nvPr>
        </p:nvSpPr>
        <p:spPr/>
        <p:txBody>
          <a:bodyPr/>
          <a:lstStyle>
            <a:lvl1pPr>
              <a:defRPr/>
            </a:lvl1pPr>
          </a:lstStyle>
          <a:p>
            <a:pPr>
              <a:defRPr/>
            </a:pPr>
            <a:endParaRPr lang="sl-SI"/>
          </a:p>
        </p:txBody>
      </p:sp>
      <p:sp>
        <p:nvSpPr>
          <p:cNvPr id="7" name="Ograda številke diapozitiva 21">
            <a:extLst>
              <a:ext uri="{FF2B5EF4-FFF2-40B4-BE49-F238E27FC236}">
                <a16:creationId xmlns:a16="http://schemas.microsoft.com/office/drawing/2014/main" id="{259DC737-578B-4A1B-AA09-1916DC59780F}"/>
              </a:ext>
            </a:extLst>
          </p:cNvPr>
          <p:cNvSpPr>
            <a:spLocks noGrp="1"/>
          </p:cNvSpPr>
          <p:nvPr>
            <p:ph type="sldNum" sz="quarter" idx="12"/>
          </p:nvPr>
        </p:nvSpPr>
        <p:spPr/>
        <p:txBody>
          <a:bodyPr/>
          <a:lstStyle>
            <a:lvl1pPr>
              <a:defRPr/>
            </a:lvl1pPr>
          </a:lstStyle>
          <a:p>
            <a:fld id="{84FFDD8C-306B-473C-923B-A4B8917BC50A}" type="slidenum">
              <a:rPr lang="sl-SI" altLang="sl-SI"/>
              <a:pPr/>
              <a:t>‹#›</a:t>
            </a:fld>
            <a:endParaRPr lang="sl-SI" altLang="sl-SI"/>
          </a:p>
        </p:txBody>
      </p:sp>
    </p:spTree>
    <p:extLst>
      <p:ext uri="{BB962C8B-B14F-4D97-AF65-F5344CB8AC3E}">
        <p14:creationId xmlns:p14="http://schemas.microsoft.com/office/powerpoint/2010/main" val="773600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457200" y="5160336"/>
            <a:ext cx="8229600" cy="1143000"/>
          </a:xfrm>
        </p:spPr>
        <p:txBody>
          <a:bodyPr/>
          <a:lstStyle>
            <a:lvl1pPr algn="ctr">
              <a:defRPr sz="4500" b="1" cap="none" baseline="0"/>
            </a:lvl1pPr>
            <a:extLst/>
          </a:lstStyle>
          <a:p>
            <a:r>
              <a:rPr lang="sl-SI"/>
              <a:t>Kliknite, če želite urediti slog naslova matrice</a:t>
            </a:r>
            <a:endParaRPr lang="en-US"/>
          </a:p>
        </p:txBody>
      </p:sp>
      <p:sp>
        <p:nvSpPr>
          <p:cNvPr id="3" name="Ograda besedila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sl-SI"/>
              <a:t>Kliknite, če želite urediti sloge besedila matrice</a:t>
            </a:r>
          </a:p>
        </p:txBody>
      </p:sp>
      <p:sp>
        <p:nvSpPr>
          <p:cNvPr id="4" name="Ograda besedila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sl-SI"/>
              <a:t>Kliknite, če želite urediti sloge besedila matrice</a:t>
            </a:r>
          </a:p>
        </p:txBody>
      </p:sp>
      <p:sp>
        <p:nvSpPr>
          <p:cNvPr id="5" name="Ograda vsebine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6" name="Ograda vsebine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7" name="Ograda datuma 6">
            <a:extLst>
              <a:ext uri="{FF2B5EF4-FFF2-40B4-BE49-F238E27FC236}">
                <a16:creationId xmlns:a16="http://schemas.microsoft.com/office/drawing/2014/main" id="{11C6FC84-6014-4C2B-85B6-D330A6C3C63D}"/>
              </a:ext>
            </a:extLst>
          </p:cNvPr>
          <p:cNvSpPr>
            <a:spLocks noGrp="1"/>
          </p:cNvSpPr>
          <p:nvPr>
            <p:ph type="dt" sz="half" idx="10"/>
          </p:nvPr>
        </p:nvSpPr>
        <p:spPr/>
        <p:txBody>
          <a:bodyPr/>
          <a:lstStyle>
            <a:lvl1pPr>
              <a:defRPr/>
            </a:lvl1pPr>
          </a:lstStyle>
          <a:p>
            <a:pPr>
              <a:defRPr/>
            </a:pPr>
            <a:fld id="{47891E7E-A05F-40DD-B251-79FA338685F5}" type="datetimeFigureOut">
              <a:rPr lang="sl-SI"/>
              <a:pPr>
                <a:defRPr/>
              </a:pPr>
              <a:t>30. 05. 2019</a:t>
            </a:fld>
            <a:endParaRPr lang="sl-SI"/>
          </a:p>
        </p:txBody>
      </p:sp>
      <p:sp>
        <p:nvSpPr>
          <p:cNvPr id="8" name="Ograda noge 7">
            <a:extLst>
              <a:ext uri="{FF2B5EF4-FFF2-40B4-BE49-F238E27FC236}">
                <a16:creationId xmlns:a16="http://schemas.microsoft.com/office/drawing/2014/main" id="{F94F845E-FC24-4B00-A854-D132B8AE5466}"/>
              </a:ext>
            </a:extLst>
          </p:cNvPr>
          <p:cNvSpPr>
            <a:spLocks noGrp="1"/>
          </p:cNvSpPr>
          <p:nvPr>
            <p:ph type="ftr" sz="quarter" idx="11"/>
          </p:nvPr>
        </p:nvSpPr>
        <p:spPr/>
        <p:txBody>
          <a:bodyPr/>
          <a:lstStyle>
            <a:lvl1pPr>
              <a:defRPr/>
            </a:lvl1pPr>
          </a:lstStyle>
          <a:p>
            <a:pPr>
              <a:defRPr/>
            </a:pPr>
            <a:endParaRPr lang="sl-SI"/>
          </a:p>
        </p:txBody>
      </p:sp>
      <p:sp>
        <p:nvSpPr>
          <p:cNvPr id="9" name="Ograda številke diapozitiva 8">
            <a:extLst>
              <a:ext uri="{FF2B5EF4-FFF2-40B4-BE49-F238E27FC236}">
                <a16:creationId xmlns:a16="http://schemas.microsoft.com/office/drawing/2014/main" id="{9FCF615E-9E4B-4520-8F94-44BFCEF24E8B}"/>
              </a:ext>
            </a:extLst>
          </p:cNvPr>
          <p:cNvSpPr>
            <a:spLocks noGrp="1"/>
          </p:cNvSpPr>
          <p:nvPr>
            <p:ph type="sldNum" sz="quarter" idx="12"/>
          </p:nvPr>
        </p:nvSpPr>
        <p:spPr/>
        <p:txBody>
          <a:bodyPr/>
          <a:lstStyle>
            <a:lvl1pPr>
              <a:defRPr/>
            </a:lvl1pPr>
          </a:lstStyle>
          <a:p>
            <a:fld id="{307CEC2F-08A0-41B5-B92B-1514BDD238FB}" type="slidenum">
              <a:rPr lang="sl-SI" altLang="sl-SI"/>
              <a:pPr/>
              <a:t>‹#›</a:t>
            </a:fld>
            <a:endParaRPr lang="sl-SI" altLang="sl-SI"/>
          </a:p>
        </p:txBody>
      </p:sp>
    </p:spTree>
    <p:extLst>
      <p:ext uri="{BB962C8B-B14F-4D97-AF65-F5344CB8AC3E}">
        <p14:creationId xmlns:p14="http://schemas.microsoft.com/office/powerpoint/2010/main" val="1028545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a:xfrm>
            <a:off x="1435608" y="274320"/>
            <a:ext cx="7498080" cy="1143000"/>
          </a:xfrm>
        </p:spPr>
        <p:txBody>
          <a:bodyPr/>
          <a:lstStyle/>
          <a:p>
            <a:r>
              <a:rPr lang="sl-SI"/>
              <a:t>Kliknite, če želite urediti slog naslova matrice</a:t>
            </a:r>
            <a:endParaRPr lang="en-US"/>
          </a:p>
        </p:txBody>
      </p:sp>
      <p:sp>
        <p:nvSpPr>
          <p:cNvPr id="3" name="Ograda datuma 23">
            <a:extLst>
              <a:ext uri="{FF2B5EF4-FFF2-40B4-BE49-F238E27FC236}">
                <a16:creationId xmlns:a16="http://schemas.microsoft.com/office/drawing/2014/main" id="{6494F2DB-B4F7-498C-A429-792B857921B9}"/>
              </a:ext>
            </a:extLst>
          </p:cNvPr>
          <p:cNvSpPr>
            <a:spLocks noGrp="1"/>
          </p:cNvSpPr>
          <p:nvPr>
            <p:ph type="dt" sz="half" idx="10"/>
          </p:nvPr>
        </p:nvSpPr>
        <p:spPr/>
        <p:txBody>
          <a:bodyPr/>
          <a:lstStyle>
            <a:lvl1pPr>
              <a:defRPr/>
            </a:lvl1pPr>
          </a:lstStyle>
          <a:p>
            <a:pPr>
              <a:defRPr/>
            </a:pPr>
            <a:fld id="{4D950E09-3B24-46B8-A413-0598F34CDA70}" type="datetimeFigureOut">
              <a:rPr lang="sl-SI"/>
              <a:pPr>
                <a:defRPr/>
              </a:pPr>
              <a:t>30. 05. 2019</a:t>
            </a:fld>
            <a:endParaRPr lang="sl-SI"/>
          </a:p>
        </p:txBody>
      </p:sp>
      <p:sp>
        <p:nvSpPr>
          <p:cNvPr id="4" name="Ograda noge 9">
            <a:extLst>
              <a:ext uri="{FF2B5EF4-FFF2-40B4-BE49-F238E27FC236}">
                <a16:creationId xmlns:a16="http://schemas.microsoft.com/office/drawing/2014/main" id="{D99AFAD7-A54A-48FD-834A-9A6D9CA3485A}"/>
              </a:ext>
            </a:extLst>
          </p:cNvPr>
          <p:cNvSpPr>
            <a:spLocks noGrp="1"/>
          </p:cNvSpPr>
          <p:nvPr>
            <p:ph type="ftr" sz="quarter" idx="11"/>
          </p:nvPr>
        </p:nvSpPr>
        <p:spPr/>
        <p:txBody>
          <a:bodyPr/>
          <a:lstStyle>
            <a:lvl1pPr>
              <a:defRPr/>
            </a:lvl1pPr>
          </a:lstStyle>
          <a:p>
            <a:pPr>
              <a:defRPr/>
            </a:pPr>
            <a:endParaRPr lang="sl-SI"/>
          </a:p>
        </p:txBody>
      </p:sp>
      <p:sp>
        <p:nvSpPr>
          <p:cNvPr id="5" name="Ograda številke diapozitiva 21">
            <a:extLst>
              <a:ext uri="{FF2B5EF4-FFF2-40B4-BE49-F238E27FC236}">
                <a16:creationId xmlns:a16="http://schemas.microsoft.com/office/drawing/2014/main" id="{BA0AC51B-0EAC-4F62-8AEB-1A3944F60CA2}"/>
              </a:ext>
            </a:extLst>
          </p:cNvPr>
          <p:cNvSpPr>
            <a:spLocks noGrp="1"/>
          </p:cNvSpPr>
          <p:nvPr>
            <p:ph type="sldNum" sz="quarter" idx="12"/>
          </p:nvPr>
        </p:nvSpPr>
        <p:spPr/>
        <p:txBody>
          <a:bodyPr/>
          <a:lstStyle>
            <a:lvl1pPr>
              <a:defRPr/>
            </a:lvl1pPr>
          </a:lstStyle>
          <a:p>
            <a:fld id="{460DA716-8822-422A-94FB-6724ADC766A2}" type="slidenum">
              <a:rPr lang="sl-SI" altLang="sl-SI"/>
              <a:pPr/>
              <a:t>‹#›</a:t>
            </a:fld>
            <a:endParaRPr lang="sl-SI" altLang="sl-SI"/>
          </a:p>
        </p:txBody>
      </p:sp>
    </p:spTree>
    <p:extLst>
      <p:ext uri="{BB962C8B-B14F-4D97-AF65-F5344CB8AC3E}">
        <p14:creationId xmlns:p14="http://schemas.microsoft.com/office/powerpoint/2010/main" val="3653713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2" name="Pravokotnik 4">
            <a:extLst>
              <a:ext uri="{FF2B5EF4-FFF2-40B4-BE49-F238E27FC236}">
                <a16:creationId xmlns:a16="http://schemas.microsoft.com/office/drawing/2014/main" id="{9BE8B8C0-93DB-499F-97B0-49AB3E9D10B8}"/>
              </a:ext>
            </a:extLst>
          </p:cNvPr>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ravokotnik 5">
            <a:extLst>
              <a:ext uri="{FF2B5EF4-FFF2-40B4-BE49-F238E27FC236}">
                <a16:creationId xmlns:a16="http://schemas.microsoft.com/office/drawing/2014/main" id="{5604D84E-BC11-41DF-A99D-39316A8D9F55}"/>
              </a:ext>
            </a:extLst>
          </p:cNvPr>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Ograda datuma 1">
            <a:extLst>
              <a:ext uri="{FF2B5EF4-FFF2-40B4-BE49-F238E27FC236}">
                <a16:creationId xmlns:a16="http://schemas.microsoft.com/office/drawing/2014/main" id="{102308B8-8481-48A5-B360-F8734AB66894}"/>
              </a:ext>
            </a:extLst>
          </p:cNvPr>
          <p:cNvSpPr>
            <a:spLocks noGrp="1"/>
          </p:cNvSpPr>
          <p:nvPr>
            <p:ph type="dt" sz="half" idx="10"/>
          </p:nvPr>
        </p:nvSpPr>
        <p:spPr/>
        <p:txBody>
          <a:bodyPr/>
          <a:lstStyle>
            <a:lvl1pPr>
              <a:defRPr/>
            </a:lvl1pPr>
          </a:lstStyle>
          <a:p>
            <a:pPr>
              <a:defRPr/>
            </a:pPr>
            <a:fld id="{3668619C-0E9D-4621-A9FC-0B74BD00CCBD}" type="datetimeFigureOut">
              <a:rPr lang="sl-SI"/>
              <a:pPr>
                <a:defRPr/>
              </a:pPr>
              <a:t>30. 05. 2019</a:t>
            </a:fld>
            <a:endParaRPr lang="sl-SI"/>
          </a:p>
        </p:txBody>
      </p:sp>
      <p:sp>
        <p:nvSpPr>
          <p:cNvPr id="5" name="Ograda noge 2">
            <a:extLst>
              <a:ext uri="{FF2B5EF4-FFF2-40B4-BE49-F238E27FC236}">
                <a16:creationId xmlns:a16="http://schemas.microsoft.com/office/drawing/2014/main" id="{432938C2-BF0C-410F-BAB0-23E6CCAD3DF1}"/>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3">
            <a:extLst>
              <a:ext uri="{FF2B5EF4-FFF2-40B4-BE49-F238E27FC236}">
                <a16:creationId xmlns:a16="http://schemas.microsoft.com/office/drawing/2014/main" id="{C56C6762-CE56-4872-846F-2260615F4622}"/>
              </a:ext>
            </a:extLst>
          </p:cNvPr>
          <p:cNvSpPr>
            <a:spLocks noGrp="1"/>
          </p:cNvSpPr>
          <p:nvPr>
            <p:ph type="sldNum" sz="quarter" idx="12"/>
          </p:nvPr>
        </p:nvSpPr>
        <p:spPr/>
        <p:txBody>
          <a:bodyPr/>
          <a:lstStyle>
            <a:lvl1pPr>
              <a:defRPr/>
            </a:lvl1pPr>
          </a:lstStyle>
          <a:p>
            <a:fld id="{AF271DF6-C348-46B7-9523-BF3638991BDA}" type="slidenum">
              <a:rPr lang="sl-SI" altLang="sl-SI"/>
              <a:pPr/>
              <a:t>‹#›</a:t>
            </a:fld>
            <a:endParaRPr lang="sl-SI" altLang="sl-SI"/>
          </a:p>
        </p:txBody>
      </p:sp>
    </p:spTree>
    <p:extLst>
      <p:ext uri="{BB962C8B-B14F-4D97-AF65-F5344CB8AC3E}">
        <p14:creationId xmlns:p14="http://schemas.microsoft.com/office/powerpoint/2010/main" val="3081095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sl-SI"/>
              <a:t>Kliknite, če želite urediti slog naslova matrice</a:t>
            </a:r>
            <a:endParaRPr lang="en-US"/>
          </a:p>
        </p:txBody>
      </p:sp>
      <p:sp>
        <p:nvSpPr>
          <p:cNvPr id="3" name="Ograda besedila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sl-SI"/>
              <a:t>Kliknite, če želite urediti sloge besedila matrice</a:t>
            </a:r>
          </a:p>
        </p:txBody>
      </p:sp>
      <p:sp>
        <p:nvSpPr>
          <p:cNvPr id="4" name="Ograda vsebine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Ograda datuma 4">
            <a:extLst>
              <a:ext uri="{FF2B5EF4-FFF2-40B4-BE49-F238E27FC236}">
                <a16:creationId xmlns:a16="http://schemas.microsoft.com/office/drawing/2014/main" id="{A5E02C53-E6BB-456F-A5AF-003471358776}"/>
              </a:ext>
            </a:extLst>
          </p:cNvPr>
          <p:cNvSpPr>
            <a:spLocks noGrp="1"/>
          </p:cNvSpPr>
          <p:nvPr>
            <p:ph type="dt" sz="half" idx="10"/>
          </p:nvPr>
        </p:nvSpPr>
        <p:spPr/>
        <p:txBody>
          <a:bodyPr/>
          <a:lstStyle>
            <a:lvl1pPr>
              <a:defRPr/>
            </a:lvl1pPr>
          </a:lstStyle>
          <a:p>
            <a:pPr>
              <a:defRPr/>
            </a:pPr>
            <a:fld id="{ACF351DF-BE7A-4D8B-88AE-E3EF66E0C520}" type="datetimeFigureOut">
              <a:rPr lang="sl-SI"/>
              <a:pPr>
                <a:defRPr/>
              </a:pPr>
              <a:t>30. 05. 2019</a:t>
            </a:fld>
            <a:endParaRPr lang="sl-SI"/>
          </a:p>
        </p:txBody>
      </p:sp>
      <p:sp>
        <p:nvSpPr>
          <p:cNvPr id="6" name="Ograda noge 5">
            <a:extLst>
              <a:ext uri="{FF2B5EF4-FFF2-40B4-BE49-F238E27FC236}">
                <a16:creationId xmlns:a16="http://schemas.microsoft.com/office/drawing/2014/main" id="{D1EF0CFA-2DD3-48A3-93C1-7114C073151B}"/>
              </a:ext>
            </a:extLst>
          </p:cNvPr>
          <p:cNvSpPr>
            <a:spLocks noGrp="1"/>
          </p:cNvSpPr>
          <p:nvPr>
            <p:ph type="ftr" sz="quarter" idx="11"/>
          </p:nvPr>
        </p:nvSpPr>
        <p:spPr/>
        <p:txBody>
          <a:bodyPr/>
          <a:lstStyle>
            <a:lvl1pPr>
              <a:defRPr/>
            </a:lvl1pPr>
          </a:lstStyle>
          <a:p>
            <a:pPr>
              <a:defRPr/>
            </a:pPr>
            <a:endParaRPr lang="sl-SI"/>
          </a:p>
        </p:txBody>
      </p:sp>
      <p:sp>
        <p:nvSpPr>
          <p:cNvPr id="7" name="Ograda številke diapozitiva 6">
            <a:extLst>
              <a:ext uri="{FF2B5EF4-FFF2-40B4-BE49-F238E27FC236}">
                <a16:creationId xmlns:a16="http://schemas.microsoft.com/office/drawing/2014/main" id="{0B96D2E2-19C5-4E58-BB1F-602B2A1DFDDB}"/>
              </a:ext>
            </a:extLst>
          </p:cNvPr>
          <p:cNvSpPr>
            <a:spLocks noGrp="1"/>
          </p:cNvSpPr>
          <p:nvPr>
            <p:ph type="sldNum" sz="quarter" idx="12"/>
          </p:nvPr>
        </p:nvSpPr>
        <p:spPr/>
        <p:txBody>
          <a:bodyPr/>
          <a:lstStyle>
            <a:lvl1pPr>
              <a:defRPr/>
            </a:lvl1pPr>
          </a:lstStyle>
          <a:p>
            <a:fld id="{FC1BDFCA-1B17-415F-ACFB-3B73C3E40F64}" type="slidenum">
              <a:rPr lang="sl-SI" altLang="sl-SI"/>
              <a:pPr/>
              <a:t>‹#›</a:t>
            </a:fld>
            <a:endParaRPr lang="sl-SI" altLang="sl-SI"/>
          </a:p>
        </p:txBody>
      </p:sp>
    </p:spTree>
    <p:extLst>
      <p:ext uri="{BB962C8B-B14F-4D97-AF65-F5344CB8AC3E}">
        <p14:creationId xmlns:p14="http://schemas.microsoft.com/office/powerpoint/2010/main" val="1613638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5" name="Pravokotnik 7">
            <a:extLst>
              <a:ext uri="{FF2B5EF4-FFF2-40B4-BE49-F238E27FC236}">
                <a16:creationId xmlns:a16="http://schemas.microsoft.com/office/drawing/2014/main" id="{A7749723-0FFD-43C0-A398-BEAB28A7C380}"/>
              </a:ext>
            </a:extLst>
          </p:cNvPr>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Diagram poteka: postopek 8">
            <a:extLst>
              <a:ext uri="{FF2B5EF4-FFF2-40B4-BE49-F238E27FC236}">
                <a16:creationId xmlns:a16="http://schemas.microsoft.com/office/drawing/2014/main" id="{F8D38C2A-07CC-4562-B2A9-4ADCE9D5844E}"/>
              </a:ext>
            </a:extLst>
          </p:cNvPr>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Diagram poteka: postopek 9">
            <a:extLst>
              <a:ext uri="{FF2B5EF4-FFF2-40B4-BE49-F238E27FC236}">
                <a16:creationId xmlns:a16="http://schemas.microsoft.com/office/drawing/2014/main" id="{97B2F04B-7513-48E4-A7CD-8883FF0C6CCB}"/>
              </a:ext>
            </a:extLst>
          </p:cNvPr>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Naslov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sl-SI"/>
              <a:t>Kliknite, če želite urediti slog naslova matrice</a:t>
            </a:r>
            <a:endParaRPr lang="en-US"/>
          </a:p>
        </p:txBody>
      </p:sp>
      <p:sp>
        <p:nvSpPr>
          <p:cNvPr id="3" name="Ograda slik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sl-SI" noProof="0"/>
              <a:t>Kliknite ikono, če želite dodati sliko</a:t>
            </a:r>
            <a:endParaRPr lang="en-US" noProof="0" dirty="0"/>
          </a:p>
        </p:txBody>
      </p:sp>
      <p:sp>
        <p:nvSpPr>
          <p:cNvPr id="4" name="Ograda besedila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sl-SI"/>
              <a:t>Kliknite, če želite urediti sloge besedila matrice</a:t>
            </a:r>
          </a:p>
        </p:txBody>
      </p:sp>
      <p:sp>
        <p:nvSpPr>
          <p:cNvPr id="8" name="Ograda datuma 4">
            <a:extLst>
              <a:ext uri="{FF2B5EF4-FFF2-40B4-BE49-F238E27FC236}">
                <a16:creationId xmlns:a16="http://schemas.microsoft.com/office/drawing/2014/main" id="{47CB5E52-854E-4022-995E-959838C2650A}"/>
              </a:ext>
            </a:extLst>
          </p:cNvPr>
          <p:cNvSpPr>
            <a:spLocks noGrp="1"/>
          </p:cNvSpPr>
          <p:nvPr>
            <p:ph type="dt" sz="half" idx="10"/>
          </p:nvPr>
        </p:nvSpPr>
        <p:spPr/>
        <p:txBody>
          <a:bodyPr/>
          <a:lstStyle>
            <a:lvl1pPr>
              <a:defRPr/>
            </a:lvl1pPr>
          </a:lstStyle>
          <a:p>
            <a:pPr>
              <a:defRPr/>
            </a:pPr>
            <a:fld id="{2EC004D7-B941-47B2-95F4-0B849C3407A8}" type="datetimeFigureOut">
              <a:rPr lang="sl-SI"/>
              <a:pPr>
                <a:defRPr/>
              </a:pPr>
              <a:t>30. 05. 2019</a:t>
            </a:fld>
            <a:endParaRPr lang="sl-SI"/>
          </a:p>
        </p:txBody>
      </p:sp>
      <p:sp>
        <p:nvSpPr>
          <p:cNvPr id="9" name="Ograda noge 5">
            <a:extLst>
              <a:ext uri="{FF2B5EF4-FFF2-40B4-BE49-F238E27FC236}">
                <a16:creationId xmlns:a16="http://schemas.microsoft.com/office/drawing/2014/main" id="{5B660D14-DBFB-43ED-AC23-02C049539B41}"/>
              </a:ext>
            </a:extLst>
          </p:cNvPr>
          <p:cNvSpPr>
            <a:spLocks noGrp="1"/>
          </p:cNvSpPr>
          <p:nvPr>
            <p:ph type="ftr" sz="quarter" idx="11"/>
          </p:nvPr>
        </p:nvSpPr>
        <p:spPr/>
        <p:txBody>
          <a:bodyPr/>
          <a:lstStyle>
            <a:lvl1pPr>
              <a:defRPr/>
            </a:lvl1pPr>
          </a:lstStyle>
          <a:p>
            <a:pPr>
              <a:defRPr/>
            </a:pPr>
            <a:endParaRPr lang="sl-SI"/>
          </a:p>
        </p:txBody>
      </p:sp>
      <p:sp>
        <p:nvSpPr>
          <p:cNvPr id="10" name="Ograda številke diapozitiva 6">
            <a:extLst>
              <a:ext uri="{FF2B5EF4-FFF2-40B4-BE49-F238E27FC236}">
                <a16:creationId xmlns:a16="http://schemas.microsoft.com/office/drawing/2014/main" id="{EFEC02E3-539E-44EF-9A93-6969841C3C27}"/>
              </a:ext>
            </a:extLst>
          </p:cNvPr>
          <p:cNvSpPr>
            <a:spLocks noGrp="1"/>
          </p:cNvSpPr>
          <p:nvPr>
            <p:ph type="sldNum" sz="quarter" idx="12"/>
          </p:nvPr>
        </p:nvSpPr>
        <p:spPr/>
        <p:txBody>
          <a:bodyPr/>
          <a:lstStyle>
            <a:lvl1pPr>
              <a:defRPr/>
            </a:lvl1pPr>
          </a:lstStyle>
          <a:p>
            <a:fld id="{505DBDE8-83DB-4A4A-8E33-862D97AD4B49}" type="slidenum">
              <a:rPr lang="sl-SI" altLang="sl-SI"/>
              <a:pPr/>
              <a:t>‹#›</a:t>
            </a:fld>
            <a:endParaRPr lang="sl-SI" altLang="sl-SI"/>
          </a:p>
        </p:txBody>
      </p:sp>
    </p:spTree>
    <p:extLst>
      <p:ext uri="{BB962C8B-B14F-4D97-AF65-F5344CB8AC3E}">
        <p14:creationId xmlns:p14="http://schemas.microsoft.com/office/powerpoint/2010/main" val="4111978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Torta 6">
            <a:extLst>
              <a:ext uri="{FF2B5EF4-FFF2-40B4-BE49-F238E27FC236}">
                <a16:creationId xmlns:a16="http://schemas.microsoft.com/office/drawing/2014/main" id="{FB99F1A5-4F45-4EDF-8D00-C48A81581157}"/>
              </a:ext>
            </a:extLst>
          </p:cNvPr>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Elipsa 7">
            <a:extLst>
              <a:ext uri="{FF2B5EF4-FFF2-40B4-BE49-F238E27FC236}">
                <a16:creationId xmlns:a16="http://schemas.microsoft.com/office/drawing/2014/main" id="{2B973C14-E9DE-4613-8BE3-53C2BF9D72CB}"/>
              </a:ext>
            </a:extLst>
          </p:cNvPr>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Krof 10">
            <a:extLst>
              <a:ext uri="{FF2B5EF4-FFF2-40B4-BE49-F238E27FC236}">
                <a16:creationId xmlns:a16="http://schemas.microsoft.com/office/drawing/2014/main" id="{BB55D123-3FE3-41D4-ACBC-FA7E17E0E534}"/>
              </a:ext>
            </a:extLst>
          </p:cNvPr>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Pravokotnik 11">
            <a:extLst>
              <a:ext uri="{FF2B5EF4-FFF2-40B4-BE49-F238E27FC236}">
                <a16:creationId xmlns:a16="http://schemas.microsoft.com/office/drawing/2014/main" id="{E17FB9C5-C648-4B85-A9CA-1495BBD290DC}"/>
              </a:ext>
            </a:extLst>
          </p:cNvPr>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Ograda naslova 4">
            <a:extLst>
              <a:ext uri="{FF2B5EF4-FFF2-40B4-BE49-F238E27FC236}">
                <a16:creationId xmlns:a16="http://schemas.microsoft.com/office/drawing/2014/main" id="{2888F4D2-9AB5-43FF-B44F-D59A0B590720}"/>
              </a:ext>
            </a:extLst>
          </p:cNvPr>
          <p:cNvSpPr>
            <a:spLocks noGrp="1"/>
          </p:cNvSpPr>
          <p:nvPr>
            <p:ph type="title"/>
          </p:nvPr>
        </p:nvSpPr>
        <p:spPr>
          <a:xfrm>
            <a:off x="1435100" y="274638"/>
            <a:ext cx="7499350" cy="1143000"/>
          </a:xfrm>
          <a:prstGeom prst="rect">
            <a:avLst/>
          </a:prstGeom>
        </p:spPr>
        <p:txBody>
          <a:bodyPr anchor="ctr">
            <a:normAutofit/>
          </a:bodyPr>
          <a:lstStyle/>
          <a:p>
            <a:r>
              <a:rPr lang="sl-SI"/>
              <a:t>Kliknite, če želite urediti slog naslova matrice</a:t>
            </a:r>
            <a:endParaRPr lang="en-US"/>
          </a:p>
        </p:txBody>
      </p:sp>
      <p:sp>
        <p:nvSpPr>
          <p:cNvPr id="1033" name="Ograda besedila 8">
            <a:extLst>
              <a:ext uri="{FF2B5EF4-FFF2-40B4-BE49-F238E27FC236}">
                <a16:creationId xmlns:a16="http://schemas.microsoft.com/office/drawing/2014/main" id="{F89BC862-1889-4CF8-8FAD-AD271C67E369}"/>
              </a:ext>
            </a:extLst>
          </p:cNvPr>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endParaRPr lang="en-US" altLang="sl-SI"/>
          </a:p>
        </p:txBody>
      </p:sp>
      <p:sp>
        <p:nvSpPr>
          <p:cNvPr id="24" name="Ograda datuma 23">
            <a:extLst>
              <a:ext uri="{FF2B5EF4-FFF2-40B4-BE49-F238E27FC236}">
                <a16:creationId xmlns:a16="http://schemas.microsoft.com/office/drawing/2014/main" id="{24E9B665-54E9-430A-B9C0-4E4745EEFD0E}"/>
              </a:ext>
            </a:extLst>
          </p:cNvPr>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smtClean="0">
                <a:solidFill>
                  <a:schemeClr val="bg2">
                    <a:shade val="50000"/>
                    <a:satMod val="200000"/>
                  </a:schemeClr>
                </a:solidFill>
                <a:latin typeface="+mn-lt"/>
              </a:defRPr>
            </a:lvl1pPr>
            <a:extLst/>
          </a:lstStyle>
          <a:p>
            <a:pPr>
              <a:defRPr/>
            </a:pPr>
            <a:fld id="{4556AF93-0516-4D26-83C8-3827201943E1}" type="datetimeFigureOut">
              <a:rPr lang="sl-SI"/>
              <a:pPr>
                <a:defRPr/>
              </a:pPr>
              <a:t>30. 05. 2019</a:t>
            </a:fld>
            <a:endParaRPr lang="sl-SI"/>
          </a:p>
        </p:txBody>
      </p:sp>
      <p:sp>
        <p:nvSpPr>
          <p:cNvPr id="10" name="Ograda noge 9">
            <a:extLst>
              <a:ext uri="{FF2B5EF4-FFF2-40B4-BE49-F238E27FC236}">
                <a16:creationId xmlns:a16="http://schemas.microsoft.com/office/drawing/2014/main" id="{E164D856-13D5-4264-B136-34100F4F396D}"/>
              </a:ext>
            </a:extLst>
          </p:cNvPr>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sl-SI"/>
          </a:p>
        </p:txBody>
      </p:sp>
      <p:sp>
        <p:nvSpPr>
          <p:cNvPr id="22" name="Ograda številke diapozitiva 21">
            <a:extLst>
              <a:ext uri="{FF2B5EF4-FFF2-40B4-BE49-F238E27FC236}">
                <a16:creationId xmlns:a16="http://schemas.microsoft.com/office/drawing/2014/main" id="{3A52525F-19D3-4A00-AE9D-623E5C2AE43E}"/>
              </a:ext>
            </a:extLst>
          </p:cNvPr>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a:defRPr sz="1200">
                <a:solidFill>
                  <a:srgbClr val="899BA4"/>
                </a:solidFill>
                <a:latin typeface="Gill Sans MT" panose="020B0502020104020203" pitchFamily="34" charset="-18"/>
              </a:defRPr>
            </a:lvl1pPr>
          </a:lstStyle>
          <a:p>
            <a:fld id="{0E0EEF1F-CAA9-463F-B3EE-F73CFB7DB003}" type="slidenum">
              <a:rPr lang="sl-SI" altLang="sl-SI"/>
              <a:pPr/>
              <a:t>‹#›</a:t>
            </a:fld>
            <a:endParaRPr lang="sl-SI" altLang="sl-SI"/>
          </a:p>
        </p:txBody>
      </p:sp>
      <p:sp>
        <p:nvSpPr>
          <p:cNvPr id="15" name="Pravokotnik 14">
            <a:extLst>
              <a:ext uri="{FF2B5EF4-FFF2-40B4-BE49-F238E27FC236}">
                <a16:creationId xmlns:a16="http://schemas.microsoft.com/office/drawing/2014/main" id="{C3CB7BE1-46C1-40CC-B3E0-7F73B2770BE2}"/>
              </a:ext>
            </a:extLst>
          </p:cNvPr>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07" r:id="rId1"/>
    <p:sldLayoutId id="2147483702" r:id="rId2"/>
    <p:sldLayoutId id="2147483708" r:id="rId3"/>
    <p:sldLayoutId id="2147483703" r:id="rId4"/>
    <p:sldLayoutId id="2147483709" r:id="rId5"/>
    <p:sldLayoutId id="2147483704" r:id="rId6"/>
    <p:sldLayoutId id="2147483710" r:id="rId7"/>
    <p:sldLayoutId id="2147483711" r:id="rId8"/>
    <p:sldLayoutId id="2147483712" r:id="rId9"/>
    <p:sldLayoutId id="2147483705" r:id="rId10"/>
    <p:sldLayoutId id="2147483706" r:id="rId11"/>
  </p:sldLayoutIdLst>
  <p:txStyles>
    <p:titleStyle>
      <a:lvl1pPr algn="l" rtl="0" fontAlgn="base">
        <a:spcBef>
          <a:spcPct val="0"/>
        </a:spcBef>
        <a:spcAft>
          <a:spcPct val="0"/>
        </a:spcAft>
        <a:defRPr sz="4300" kern="1200">
          <a:solidFill>
            <a:srgbClr val="5F688B"/>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F688B"/>
          </a:solidFill>
          <a:latin typeface="Gill Sans MT" panose="020B0502020104020203" pitchFamily="34" charset="-18"/>
        </a:defRPr>
      </a:lvl2pPr>
      <a:lvl3pPr algn="l" rtl="0" fontAlgn="base">
        <a:spcBef>
          <a:spcPct val="0"/>
        </a:spcBef>
        <a:spcAft>
          <a:spcPct val="0"/>
        </a:spcAft>
        <a:defRPr sz="4300">
          <a:solidFill>
            <a:srgbClr val="5F688B"/>
          </a:solidFill>
          <a:latin typeface="Gill Sans MT" panose="020B0502020104020203" pitchFamily="34" charset="-18"/>
        </a:defRPr>
      </a:lvl3pPr>
      <a:lvl4pPr algn="l" rtl="0" fontAlgn="base">
        <a:spcBef>
          <a:spcPct val="0"/>
        </a:spcBef>
        <a:spcAft>
          <a:spcPct val="0"/>
        </a:spcAft>
        <a:defRPr sz="4300">
          <a:solidFill>
            <a:srgbClr val="5F688B"/>
          </a:solidFill>
          <a:latin typeface="Gill Sans MT" panose="020B0502020104020203" pitchFamily="34" charset="-18"/>
        </a:defRPr>
      </a:lvl4pPr>
      <a:lvl5pPr algn="l" rtl="0" fontAlgn="base">
        <a:spcBef>
          <a:spcPct val="0"/>
        </a:spcBef>
        <a:spcAft>
          <a:spcPct val="0"/>
        </a:spcAft>
        <a:defRPr sz="4300">
          <a:solidFill>
            <a:srgbClr val="5F688B"/>
          </a:solidFill>
          <a:latin typeface="Gill Sans MT" panose="020B0502020104020203" pitchFamily="34" charset="-18"/>
        </a:defRPr>
      </a:lvl5pPr>
      <a:lvl6pPr marL="457200" algn="l" rtl="0" fontAlgn="base">
        <a:spcBef>
          <a:spcPct val="0"/>
        </a:spcBef>
        <a:spcAft>
          <a:spcPct val="0"/>
        </a:spcAft>
        <a:defRPr sz="4300">
          <a:solidFill>
            <a:srgbClr val="5F688B"/>
          </a:solidFill>
          <a:latin typeface="Gill Sans MT" panose="020B0502020104020203" pitchFamily="34" charset="-18"/>
        </a:defRPr>
      </a:lvl6pPr>
      <a:lvl7pPr marL="914400" algn="l" rtl="0" fontAlgn="base">
        <a:spcBef>
          <a:spcPct val="0"/>
        </a:spcBef>
        <a:spcAft>
          <a:spcPct val="0"/>
        </a:spcAft>
        <a:defRPr sz="4300">
          <a:solidFill>
            <a:srgbClr val="5F688B"/>
          </a:solidFill>
          <a:latin typeface="Gill Sans MT" panose="020B0502020104020203" pitchFamily="34" charset="-18"/>
        </a:defRPr>
      </a:lvl7pPr>
      <a:lvl8pPr marL="1371600" algn="l" rtl="0" fontAlgn="base">
        <a:spcBef>
          <a:spcPct val="0"/>
        </a:spcBef>
        <a:spcAft>
          <a:spcPct val="0"/>
        </a:spcAft>
        <a:defRPr sz="4300">
          <a:solidFill>
            <a:srgbClr val="5F688B"/>
          </a:solidFill>
          <a:latin typeface="Gill Sans MT" panose="020B0502020104020203" pitchFamily="34" charset="-18"/>
        </a:defRPr>
      </a:lvl8pPr>
      <a:lvl9pPr marL="1828800" algn="l" rtl="0" fontAlgn="base">
        <a:spcBef>
          <a:spcPct val="0"/>
        </a:spcBef>
        <a:spcAft>
          <a:spcPct val="0"/>
        </a:spcAft>
        <a:defRPr sz="4300">
          <a:solidFill>
            <a:srgbClr val="5F688B"/>
          </a:solidFill>
          <a:latin typeface="Gill Sans MT" panose="020B0502020104020203" pitchFamily="34" charset="-18"/>
        </a:defRPr>
      </a:lvl9pPr>
      <a:extLst/>
    </p:titleStyle>
    <p:bodyStyle>
      <a:lvl1pPr marL="365125" indent="-282575" algn="l" rtl="0" fontAlgn="base">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8CADA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C7B70"/>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gimvic.org/projekti/timko/2003" TargetMode="External"/><Relationship Id="rId2" Type="http://schemas.openxmlformats.org/officeDocument/2006/relationships/hyperlink" Target="http://www.wikipedia.org/" TargetMode="External"/><Relationship Id="rId1" Type="http://schemas.openxmlformats.org/officeDocument/2006/relationships/slideLayout" Target="../slideLayouts/slideLayout2.xml"/><Relationship Id="rId5" Type="http://schemas.openxmlformats.org/officeDocument/2006/relationships/hyperlink" Target="http://www.zitak.hr/hr/ospuzvi.html" TargetMode="External"/><Relationship Id="rId4" Type="http://schemas.openxmlformats.org/officeDocument/2006/relationships/hyperlink" Target="http://www.gea-on.net/clanek.asp?ID=345"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Slika 3" descr="2d35716797e8e474337a0f454840084e1fddc118.jpg">
            <a:extLst>
              <a:ext uri="{FF2B5EF4-FFF2-40B4-BE49-F238E27FC236}">
                <a16:creationId xmlns:a16="http://schemas.microsoft.com/office/drawing/2014/main" id="{216EE3C3-675F-4720-BEA7-83938342B10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Naslov 1">
            <a:extLst>
              <a:ext uri="{FF2B5EF4-FFF2-40B4-BE49-F238E27FC236}">
                <a16:creationId xmlns:a16="http://schemas.microsoft.com/office/drawing/2014/main" id="{4A4BC6A7-0002-49DA-AF30-F370DF2B09AF}"/>
              </a:ext>
            </a:extLst>
          </p:cNvPr>
          <p:cNvSpPr>
            <a:spLocks noGrp="1"/>
          </p:cNvSpPr>
          <p:nvPr>
            <p:ph type="ctrTitle"/>
          </p:nvPr>
        </p:nvSpPr>
        <p:spPr>
          <a:xfrm rot="20864935">
            <a:off x="-144463" y="996950"/>
            <a:ext cx="7772401" cy="1470025"/>
          </a:xfrm>
        </p:spPr>
        <p:txBody>
          <a:bodyPr/>
          <a:lstStyle/>
          <a:p>
            <a:pPr fontAlgn="auto">
              <a:spcAft>
                <a:spcPts val="0"/>
              </a:spcAft>
              <a:defRPr/>
            </a:pPr>
            <a:r>
              <a:rPr lang="sl-SI" sz="8800" dirty="0">
                <a:solidFill>
                  <a:schemeClr val="tx2">
                    <a:lumMod val="40000"/>
                    <a:lumOff val="60000"/>
                  </a:schemeClr>
                </a:solidFill>
                <a:latin typeface="Bodoni MT Black" pitchFamily="18" charset="0"/>
              </a:rPr>
              <a:t>SPUŽVE</a:t>
            </a:r>
          </a:p>
        </p:txBody>
      </p:sp>
      <p:sp>
        <p:nvSpPr>
          <p:cNvPr id="3" name="Podnaslov 2">
            <a:extLst>
              <a:ext uri="{FF2B5EF4-FFF2-40B4-BE49-F238E27FC236}">
                <a16:creationId xmlns:a16="http://schemas.microsoft.com/office/drawing/2014/main" id="{D9908B2B-6758-44F4-9F02-E9A0538699F0}"/>
              </a:ext>
            </a:extLst>
          </p:cNvPr>
          <p:cNvSpPr>
            <a:spLocks noGrp="1"/>
          </p:cNvSpPr>
          <p:nvPr>
            <p:ph type="subTitle" idx="1"/>
          </p:nvPr>
        </p:nvSpPr>
        <p:spPr>
          <a:xfrm>
            <a:off x="4140200" y="4797425"/>
            <a:ext cx="4672013" cy="1752600"/>
          </a:xfrm>
        </p:spPr>
        <p:txBody>
          <a:bodyPr>
            <a:normAutofit/>
          </a:bodyPr>
          <a:lstStyle/>
          <a:p>
            <a:pPr fontAlgn="auto">
              <a:spcAft>
                <a:spcPts val="0"/>
              </a:spcAft>
              <a:buFont typeface="Wingdings 2"/>
              <a:buNone/>
              <a:defRPr/>
            </a:pPr>
            <a:r>
              <a:rPr lang="sl-SI" dirty="0">
                <a:solidFill>
                  <a:schemeClr val="bg1"/>
                </a:solidFill>
              </a:rPr>
              <a:t>Avtor:</a:t>
            </a:r>
          </a:p>
          <a:p>
            <a:pPr fontAlgn="auto">
              <a:spcAft>
                <a:spcPts val="0"/>
              </a:spcAft>
              <a:buFont typeface="Wingdings 2"/>
              <a:buNone/>
              <a:defRPr/>
            </a:pPr>
            <a:r>
              <a:rPr lang="sl-SI">
                <a:solidFill>
                  <a:schemeClr val="bg1"/>
                </a:solidFill>
              </a:rPr>
              <a:t>Učiteljica:</a:t>
            </a:r>
            <a:endParaRPr lang="sl-SI" dirty="0">
              <a:solidFill>
                <a:schemeClr val="bg1"/>
              </a:solidFill>
            </a:endParaRPr>
          </a:p>
          <a:p>
            <a:pPr fontAlgn="auto">
              <a:spcAft>
                <a:spcPts val="0"/>
              </a:spcAft>
              <a:buFont typeface="Wingdings 2"/>
              <a:buNone/>
              <a:defRPr/>
            </a:pPr>
            <a:endParaRPr lang="sl-SI" dirty="0"/>
          </a:p>
        </p:txBody>
      </p:sp>
    </p:spTree>
  </p:cSld>
  <p:clrMapOvr>
    <a:masterClrMapping/>
  </p:clrMapOvr>
  <p:transition>
    <p:pull dir="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F4BC128-5E45-4557-9EE9-52C9EF619FD1}"/>
              </a:ext>
            </a:extLst>
          </p:cNvPr>
          <p:cNvSpPr>
            <a:spLocks noGrp="1"/>
          </p:cNvSpPr>
          <p:nvPr>
            <p:ph type="title"/>
          </p:nvPr>
        </p:nvSpPr>
        <p:spPr/>
        <p:txBody>
          <a:bodyPr>
            <a:normAutofit fontScale="90000"/>
          </a:bodyPr>
          <a:lstStyle/>
          <a:p>
            <a:pPr fontAlgn="auto">
              <a:spcAft>
                <a:spcPts val="0"/>
              </a:spcAft>
              <a:defRPr/>
            </a:pPr>
            <a:r>
              <a:rPr lang="sl-SI" b="1" dirty="0">
                <a:solidFill>
                  <a:schemeClr val="tx2">
                    <a:satMod val="130000"/>
                  </a:schemeClr>
                </a:solidFill>
              </a:rPr>
              <a:t>OGRODJE SPUŽVE</a:t>
            </a:r>
            <a:br>
              <a:rPr lang="sl-SI" dirty="0">
                <a:solidFill>
                  <a:schemeClr val="tx2">
                    <a:satMod val="130000"/>
                  </a:schemeClr>
                </a:solidFill>
              </a:rPr>
            </a:br>
            <a:endParaRPr lang="sl-SI" dirty="0">
              <a:solidFill>
                <a:schemeClr val="tx2">
                  <a:satMod val="130000"/>
                </a:schemeClr>
              </a:solidFill>
            </a:endParaRPr>
          </a:p>
        </p:txBody>
      </p:sp>
      <p:sp>
        <p:nvSpPr>
          <p:cNvPr id="17411" name="Ograda vsebine 2">
            <a:extLst>
              <a:ext uri="{FF2B5EF4-FFF2-40B4-BE49-F238E27FC236}">
                <a16:creationId xmlns:a16="http://schemas.microsoft.com/office/drawing/2014/main" id="{195CA1A4-3575-4649-A766-63A7B1DC5333}"/>
              </a:ext>
            </a:extLst>
          </p:cNvPr>
          <p:cNvSpPr>
            <a:spLocks noGrp="1"/>
          </p:cNvSpPr>
          <p:nvPr>
            <p:ph idx="1"/>
          </p:nvPr>
        </p:nvSpPr>
        <p:spPr/>
        <p:txBody>
          <a:bodyPr/>
          <a:lstStyle/>
          <a:p>
            <a:r>
              <a:rPr lang="sl-SI" altLang="sl-SI"/>
              <a:t>Ogrodje je pretežno iz iglic ali spikul. Te so različno oblikovane in so iz organske osnove, na katero je pogosto naložena anorganska snov, apnenec ali kremen. Nediferencirane celice se lahko spremenijo v celico kateregakoli drugega tipa.</a:t>
            </a:r>
          </a:p>
          <a:p>
            <a:endParaRPr lang="sl-SI" altLang="sl-SI"/>
          </a:p>
        </p:txBody>
      </p:sp>
      <p:pic>
        <p:nvPicPr>
          <p:cNvPr id="4" name="Slika 3" descr="obicna_spuzva.jpg">
            <a:extLst>
              <a:ext uri="{FF2B5EF4-FFF2-40B4-BE49-F238E27FC236}">
                <a16:creationId xmlns:a16="http://schemas.microsoft.com/office/drawing/2014/main" id="{D6B551C1-6282-4533-889D-5D060BE6D796}"/>
              </a:ext>
            </a:extLst>
          </p:cNvPr>
          <p:cNvPicPr>
            <a:picLocks noChangeAspect="1"/>
          </p:cNvPicPr>
          <p:nvPr/>
        </p:nvPicPr>
        <p:blipFill>
          <a:blip r:embed="rId2" cstate="print"/>
          <a:stretch>
            <a:fillRect/>
          </a:stretch>
        </p:blipFill>
        <p:spPr>
          <a:xfrm>
            <a:off x="5436096" y="4221088"/>
            <a:ext cx="3175000" cy="2489200"/>
          </a:xfrm>
          <a:prstGeom prst="rect">
            <a:avLst/>
          </a:prstGeom>
          <a:ln>
            <a:noFill/>
          </a:ln>
          <a:effectLst>
            <a:softEdge rad="112500"/>
          </a:effectLst>
        </p:spPr>
      </p:pic>
    </p:spTree>
  </p:cSld>
  <p:clrMapOvr>
    <a:masterClrMapping/>
  </p:clrMapOvr>
  <p:transition>
    <p:pull dir="l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CA6222E-4DA3-47B3-BD52-95A3C18C3D0B}"/>
              </a:ext>
            </a:extLst>
          </p:cNvPr>
          <p:cNvSpPr>
            <a:spLocks noGrp="1"/>
          </p:cNvSpPr>
          <p:nvPr>
            <p:ph type="title"/>
          </p:nvPr>
        </p:nvSpPr>
        <p:spPr/>
        <p:txBody>
          <a:bodyPr>
            <a:normAutofit fontScale="90000"/>
          </a:bodyPr>
          <a:lstStyle/>
          <a:p>
            <a:pPr fontAlgn="auto">
              <a:spcAft>
                <a:spcPts val="0"/>
              </a:spcAft>
              <a:defRPr/>
            </a:pPr>
            <a:r>
              <a:rPr lang="sl-SI" b="1" dirty="0">
                <a:solidFill>
                  <a:schemeClr val="tx2">
                    <a:satMod val="130000"/>
                  </a:schemeClr>
                </a:solidFill>
              </a:rPr>
              <a:t>VRSTE</a:t>
            </a:r>
            <a:br>
              <a:rPr lang="sl-SI" dirty="0">
                <a:solidFill>
                  <a:schemeClr val="tx2">
                    <a:satMod val="130000"/>
                  </a:schemeClr>
                </a:solidFill>
              </a:rPr>
            </a:br>
            <a:endParaRPr lang="sl-SI" dirty="0">
              <a:solidFill>
                <a:schemeClr val="tx2">
                  <a:satMod val="130000"/>
                </a:schemeClr>
              </a:solidFill>
            </a:endParaRPr>
          </a:p>
        </p:txBody>
      </p:sp>
      <p:sp>
        <p:nvSpPr>
          <p:cNvPr id="3" name="Ograda vsebine 2">
            <a:extLst>
              <a:ext uri="{FF2B5EF4-FFF2-40B4-BE49-F238E27FC236}">
                <a16:creationId xmlns:a16="http://schemas.microsoft.com/office/drawing/2014/main" id="{3385E3BF-7EF8-46A2-B0DC-BBA2D173C06B}"/>
              </a:ext>
            </a:extLst>
          </p:cNvPr>
          <p:cNvSpPr>
            <a:spLocks noGrp="1"/>
          </p:cNvSpPr>
          <p:nvPr>
            <p:ph idx="1"/>
          </p:nvPr>
        </p:nvSpPr>
        <p:spPr/>
        <p:txBody>
          <a:bodyPr>
            <a:normAutofit lnSpcReduction="10000"/>
          </a:bodyPr>
          <a:lstStyle/>
          <a:p>
            <a:pPr marL="365760" indent="-283464" fontAlgn="auto">
              <a:spcAft>
                <a:spcPts val="0"/>
              </a:spcAft>
              <a:buFont typeface="Wingdings 2"/>
              <a:buChar char=""/>
              <a:defRPr/>
            </a:pPr>
            <a:r>
              <a:rPr lang="sl-SI" dirty="0"/>
              <a:t>Najmanjše vrste spužev merijo le nekaj milimetrov, največje pa lahko zrastejo celo do dveh metrov. Običajna velikost je nekaj decimetrov. Spužve so zelo različnih oblik in barv, npr. kroglaste, vrečaste, cevaste, drevesaste,  v belih, rjavih, črnih, rumenih, vijoličnih, oranžnih ali rdečih barvnih odtenkih. Večina je nesomernih ali asimetričnih, le nekaj je zvezdasto somernih ali radialno simetričnih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A37D7DC-6609-4321-BAFB-415F7137E695}"/>
              </a:ext>
            </a:extLst>
          </p:cNvPr>
          <p:cNvSpPr>
            <a:spLocks noGrp="1"/>
          </p:cNvSpPr>
          <p:nvPr>
            <p:ph type="title"/>
          </p:nvPr>
        </p:nvSpPr>
        <p:spPr/>
        <p:txBody>
          <a:bodyPr>
            <a:normAutofit fontScale="90000"/>
          </a:bodyPr>
          <a:lstStyle/>
          <a:p>
            <a:pPr fontAlgn="auto">
              <a:spcAft>
                <a:spcPts val="0"/>
              </a:spcAft>
              <a:defRPr/>
            </a:pPr>
            <a:r>
              <a:rPr lang="sl-SI" b="1" dirty="0">
                <a:solidFill>
                  <a:schemeClr val="tx2">
                    <a:satMod val="130000"/>
                  </a:schemeClr>
                </a:solidFill>
              </a:rPr>
              <a:t>ŽVEPLENJAČA</a:t>
            </a:r>
            <a:br>
              <a:rPr lang="sl-SI" dirty="0">
                <a:solidFill>
                  <a:schemeClr val="tx2">
                    <a:satMod val="130000"/>
                  </a:schemeClr>
                </a:solidFill>
              </a:rPr>
            </a:br>
            <a:endParaRPr lang="sl-SI" dirty="0">
              <a:solidFill>
                <a:schemeClr val="tx2">
                  <a:satMod val="130000"/>
                </a:schemeClr>
              </a:solidFill>
            </a:endParaRPr>
          </a:p>
        </p:txBody>
      </p:sp>
      <p:sp>
        <p:nvSpPr>
          <p:cNvPr id="19459" name="Ograda vsebine 2">
            <a:extLst>
              <a:ext uri="{FF2B5EF4-FFF2-40B4-BE49-F238E27FC236}">
                <a16:creationId xmlns:a16="http://schemas.microsoft.com/office/drawing/2014/main" id="{E0D232D6-95D7-4451-BAE5-D3A5F2233321}"/>
              </a:ext>
            </a:extLst>
          </p:cNvPr>
          <p:cNvSpPr>
            <a:spLocks noGrp="1"/>
          </p:cNvSpPr>
          <p:nvPr>
            <p:ph idx="1"/>
          </p:nvPr>
        </p:nvSpPr>
        <p:spPr/>
        <p:txBody>
          <a:bodyPr/>
          <a:lstStyle/>
          <a:p>
            <a:r>
              <a:rPr lang="sl-SI" altLang="sl-SI"/>
              <a:t>Jadranska vrsta žveplenjača na zraku zelo hitro spremeni svojo žvepleno rumeno barvo v črno.</a:t>
            </a:r>
          </a:p>
          <a:p>
            <a:endParaRPr lang="sl-SI" altLang="sl-SI"/>
          </a:p>
        </p:txBody>
      </p:sp>
      <p:pic>
        <p:nvPicPr>
          <p:cNvPr id="4" name="Slika 3" descr="Žveplenjača.jpg">
            <a:extLst>
              <a:ext uri="{FF2B5EF4-FFF2-40B4-BE49-F238E27FC236}">
                <a16:creationId xmlns:a16="http://schemas.microsoft.com/office/drawing/2014/main" id="{FC97F9DE-2512-4239-AD94-A1EB1C27A4A5}"/>
              </a:ext>
            </a:extLst>
          </p:cNvPr>
          <p:cNvPicPr>
            <a:picLocks noChangeAspect="1"/>
          </p:cNvPicPr>
          <p:nvPr/>
        </p:nvPicPr>
        <p:blipFill>
          <a:blip r:embed="rId2" cstate="print"/>
          <a:stretch>
            <a:fillRect/>
          </a:stretch>
        </p:blipFill>
        <p:spPr>
          <a:xfrm>
            <a:off x="3491880" y="2924944"/>
            <a:ext cx="2895600" cy="3810000"/>
          </a:xfrm>
          <a:prstGeom prst="rect">
            <a:avLst/>
          </a:prstGeom>
          <a:ln>
            <a:noFill/>
          </a:ln>
          <a:effectLst>
            <a:softEdge rad="112500"/>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41B39EF-54B0-44C5-855C-83A0B21D66F2}"/>
              </a:ext>
            </a:extLst>
          </p:cNvPr>
          <p:cNvSpPr>
            <a:spLocks noGrp="1"/>
          </p:cNvSpPr>
          <p:nvPr>
            <p:ph type="title"/>
          </p:nvPr>
        </p:nvSpPr>
        <p:spPr/>
        <p:txBody>
          <a:bodyPr>
            <a:normAutofit fontScale="90000"/>
          </a:bodyPr>
          <a:lstStyle/>
          <a:p>
            <a:pPr fontAlgn="auto">
              <a:spcAft>
                <a:spcPts val="0"/>
              </a:spcAft>
              <a:defRPr/>
            </a:pPr>
            <a:r>
              <a:rPr lang="sl-SI" b="1" dirty="0">
                <a:solidFill>
                  <a:schemeClr val="tx2">
                    <a:satMod val="130000"/>
                  </a:schemeClr>
                </a:solidFill>
              </a:rPr>
              <a:t>STRAŽNA SPUŽVA</a:t>
            </a:r>
            <a:br>
              <a:rPr lang="sl-SI" dirty="0">
                <a:solidFill>
                  <a:schemeClr val="tx2">
                    <a:satMod val="130000"/>
                  </a:schemeClr>
                </a:solidFill>
              </a:rPr>
            </a:br>
            <a:endParaRPr lang="sl-SI" dirty="0">
              <a:solidFill>
                <a:schemeClr val="tx2">
                  <a:satMod val="130000"/>
                </a:schemeClr>
              </a:solidFill>
            </a:endParaRPr>
          </a:p>
        </p:txBody>
      </p:sp>
      <p:sp>
        <p:nvSpPr>
          <p:cNvPr id="20483" name="Ograda vsebine 2">
            <a:extLst>
              <a:ext uri="{FF2B5EF4-FFF2-40B4-BE49-F238E27FC236}">
                <a16:creationId xmlns:a16="http://schemas.microsoft.com/office/drawing/2014/main" id="{4265B416-A7FA-4849-A673-96C3951239C9}"/>
              </a:ext>
            </a:extLst>
          </p:cNvPr>
          <p:cNvSpPr>
            <a:spLocks noGrp="1"/>
          </p:cNvSpPr>
          <p:nvPr>
            <p:ph idx="1"/>
          </p:nvPr>
        </p:nvSpPr>
        <p:spPr/>
        <p:txBody>
          <a:bodyPr/>
          <a:lstStyle/>
          <a:p>
            <a:r>
              <a:rPr lang="sl-SI" altLang="sl-SI"/>
              <a:t>Rakci samotarci, ki zaščitijo svoj mehak zadek v opuščeni polžji hišici, se pred plenilci "oborožijo" z neužitno stražno spužvo, ki se naseli na hišici. Sčasoma spužva hišico tako preraste, da moli rakec skozi ozko odprtinico le prednji del glavoprsja in okončine. </a:t>
            </a:r>
          </a:p>
          <a:p>
            <a:endParaRPr lang="sl-SI" altLang="sl-SI"/>
          </a:p>
        </p:txBody>
      </p:sp>
      <p:pic>
        <p:nvPicPr>
          <p:cNvPr id="4" name="Slika 3" descr="spuzva4.gif">
            <a:extLst>
              <a:ext uri="{FF2B5EF4-FFF2-40B4-BE49-F238E27FC236}">
                <a16:creationId xmlns:a16="http://schemas.microsoft.com/office/drawing/2014/main" id="{867FFCF8-594A-4866-8F78-7875A67D21EF}"/>
              </a:ext>
            </a:extLst>
          </p:cNvPr>
          <p:cNvPicPr>
            <a:picLocks noChangeAspect="1"/>
          </p:cNvPicPr>
          <p:nvPr/>
        </p:nvPicPr>
        <p:blipFill>
          <a:blip r:embed="rId2" cstate="print"/>
          <a:stretch>
            <a:fillRect/>
          </a:stretch>
        </p:blipFill>
        <p:spPr>
          <a:xfrm>
            <a:off x="6516216" y="4221088"/>
            <a:ext cx="1941004" cy="2420888"/>
          </a:xfrm>
          <a:prstGeom prst="rect">
            <a:avLst/>
          </a:prstGeom>
          <a:ln>
            <a:noFill/>
          </a:ln>
          <a:effectLst>
            <a:softEdge rad="112500"/>
          </a:effectLst>
        </p:spPr>
      </p:pic>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446799C-051A-4D35-921D-EDFF66CEB03F}"/>
              </a:ext>
            </a:extLst>
          </p:cNvPr>
          <p:cNvSpPr>
            <a:spLocks noGrp="1"/>
          </p:cNvSpPr>
          <p:nvPr>
            <p:ph type="title"/>
          </p:nvPr>
        </p:nvSpPr>
        <p:spPr/>
        <p:txBody>
          <a:bodyPr>
            <a:normAutofit fontScale="90000"/>
          </a:bodyPr>
          <a:lstStyle/>
          <a:p>
            <a:pPr fontAlgn="auto">
              <a:spcAft>
                <a:spcPts val="0"/>
              </a:spcAft>
              <a:defRPr/>
            </a:pPr>
            <a:r>
              <a:rPr lang="sl-SI" b="1" dirty="0">
                <a:solidFill>
                  <a:schemeClr val="tx2">
                    <a:satMod val="130000"/>
                  </a:schemeClr>
                </a:solidFill>
              </a:rPr>
              <a:t>CEVASTA SPUŽVA</a:t>
            </a:r>
            <a:br>
              <a:rPr lang="sl-SI" dirty="0">
                <a:solidFill>
                  <a:schemeClr val="tx2">
                    <a:satMod val="130000"/>
                  </a:schemeClr>
                </a:solidFill>
              </a:rPr>
            </a:br>
            <a:endParaRPr lang="sl-SI" dirty="0">
              <a:solidFill>
                <a:schemeClr val="tx2">
                  <a:satMod val="130000"/>
                </a:schemeClr>
              </a:solidFill>
            </a:endParaRPr>
          </a:p>
        </p:txBody>
      </p:sp>
      <p:sp>
        <p:nvSpPr>
          <p:cNvPr id="21507" name="Ograda vsebine 2">
            <a:extLst>
              <a:ext uri="{FF2B5EF4-FFF2-40B4-BE49-F238E27FC236}">
                <a16:creationId xmlns:a16="http://schemas.microsoft.com/office/drawing/2014/main" id="{CA7FB13F-B6C0-4437-8D28-D45D6AF66611}"/>
              </a:ext>
            </a:extLst>
          </p:cNvPr>
          <p:cNvSpPr>
            <a:spLocks noGrp="1"/>
          </p:cNvSpPr>
          <p:nvPr>
            <p:ph idx="1"/>
          </p:nvPr>
        </p:nvSpPr>
        <p:spPr/>
        <p:txBody>
          <a:bodyPr/>
          <a:lstStyle/>
          <a:p>
            <a:r>
              <a:rPr lang="sl-SI" altLang="sl-SI"/>
              <a:t>Cevasta spužva je ena najbolj pogostih vrst, ki jih najdemo na grebenih. Prepoznavna je po dolgih, cevasto oblikovanih izrastkih in velikem obsegu barv: od vijolične do modre, sive in sivo-zelene. Spužva filtrirano vodo izbrizga iz velikih odprtin na koncih izrastkov. Je ena redkih modrih nevretenčarjev.</a:t>
            </a:r>
          </a:p>
          <a:p>
            <a:endParaRPr lang="sl-SI" altLang="sl-SI"/>
          </a:p>
        </p:txBody>
      </p:sp>
      <p:pic>
        <p:nvPicPr>
          <p:cNvPr id="4" name="Slika 3" descr="cevasta.jpg">
            <a:extLst>
              <a:ext uri="{FF2B5EF4-FFF2-40B4-BE49-F238E27FC236}">
                <a16:creationId xmlns:a16="http://schemas.microsoft.com/office/drawing/2014/main" id="{C7D95A5E-85D5-42E8-8FBD-F93979F9C8DA}"/>
              </a:ext>
            </a:extLst>
          </p:cNvPr>
          <p:cNvPicPr>
            <a:picLocks noChangeAspect="1"/>
          </p:cNvPicPr>
          <p:nvPr/>
        </p:nvPicPr>
        <p:blipFill>
          <a:blip r:embed="rId2" cstate="print"/>
          <a:stretch>
            <a:fillRect/>
          </a:stretch>
        </p:blipFill>
        <p:spPr>
          <a:xfrm>
            <a:off x="6012160" y="4797152"/>
            <a:ext cx="2952328" cy="2060848"/>
          </a:xfrm>
          <a:prstGeom prst="rect">
            <a:avLst/>
          </a:prstGeom>
          <a:ln>
            <a:noFill/>
          </a:ln>
          <a:effectLst>
            <a:softEdge rad="112500"/>
          </a:effectLst>
        </p:spPr>
      </p:pic>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DB24968-340F-4424-8C71-7A669A81157B}"/>
              </a:ext>
            </a:extLst>
          </p:cNvPr>
          <p:cNvSpPr>
            <a:spLocks noGrp="1"/>
          </p:cNvSpPr>
          <p:nvPr>
            <p:ph type="title"/>
          </p:nvPr>
        </p:nvSpPr>
        <p:spPr/>
        <p:txBody>
          <a:bodyPr>
            <a:normAutofit fontScale="90000"/>
          </a:bodyPr>
          <a:lstStyle/>
          <a:p>
            <a:pPr fontAlgn="auto">
              <a:spcAft>
                <a:spcPts val="0"/>
              </a:spcAft>
              <a:defRPr/>
            </a:pPr>
            <a:r>
              <a:rPr lang="sl-SI" b="1" dirty="0">
                <a:solidFill>
                  <a:schemeClr val="tx2">
                    <a:satMod val="130000"/>
                  </a:schemeClr>
                </a:solidFill>
              </a:rPr>
              <a:t>VAZASTA SPUŽVA</a:t>
            </a:r>
            <a:br>
              <a:rPr lang="sl-SI" dirty="0">
                <a:solidFill>
                  <a:schemeClr val="tx2">
                    <a:satMod val="130000"/>
                  </a:schemeClr>
                </a:solidFill>
              </a:rPr>
            </a:br>
            <a:endParaRPr lang="sl-SI" dirty="0">
              <a:solidFill>
                <a:schemeClr val="tx2">
                  <a:satMod val="130000"/>
                </a:schemeClr>
              </a:solidFill>
            </a:endParaRPr>
          </a:p>
        </p:txBody>
      </p:sp>
      <p:sp>
        <p:nvSpPr>
          <p:cNvPr id="22531" name="Ograda vsebine 2">
            <a:extLst>
              <a:ext uri="{FF2B5EF4-FFF2-40B4-BE49-F238E27FC236}">
                <a16:creationId xmlns:a16="http://schemas.microsoft.com/office/drawing/2014/main" id="{97C1E45B-646F-433D-AF8C-3DC1CF498A69}"/>
              </a:ext>
            </a:extLst>
          </p:cNvPr>
          <p:cNvSpPr>
            <a:spLocks noGrp="1"/>
          </p:cNvSpPr>
          <p:nvPr>
            <p:ph idx="1"/>
          </p:nvPr>
        </p:nvSpPr>
        <p:spPr/>
        <p:txBody>
          <a:bodyPr/>
          <a:lstStyle/>
          <a:p>
            <a:r>
              <a:rPr lang="sl-SI" altLang="sl-SI"/>
              <a:t>Vazasta spužva je najbolj pogosta vrsta v Karibskem morju, še posebej v predelu vzhodno od Floride. Prepoznavna je po veliki zvončasti obliki z globoko osrednjo votlino. Zraste do 60cm v širino in 90cm v višino. Spekter njenih barv je od vijolične do rdeče in rjave. Najdemo jo pritrjeno na skale blizu peščenega dna.</a:t>
            </a:r>
          </a:p>
          <a:p>
            <a:endParaRPr lang="sl-SI" altLang="sl-SI"/>
          </a:p>
        </p:txBody>
      </p:sp>
      <p:pic>
        <p:nvPicPr>
          <p:cNvPr id="4" name="Slika 3" descr="vazasta.jpg">
            <a:extLst>
              <a:ext uri="{FF2B5EF4-FFF2-40B4-BE49-F238E27FC236}">
                <a16:creationId xmlns:a16="http://schemas.microsoft.com/office/drawing/2014/main" id="{1923B485-85CF-4520-B8A7-10A337D85806}"/>
              </a:ext>
            </a:extLst>
          </p:cNvPr>
          <p:cNvPicPr>
            <a:picLocks noChangeAspect="1"/>
          </p:cNvPicPr>
          <p:nvPr/>
        </p:nvPicPr>
        <p:blipFill>
          <a:blip r:embed="rId2" cstate="print"/>
          <a:stretch>
            <a:fillRect/>
          </a:stretch>
        </p:blipFill>
        <p:spPr>
          <a:xfrm>
            <a:off x="5652120" y="5085184"/>
            <a:ext cx="2552824" cy="1772816"/>
          </a:xfrm>
          <a:prstGeom prst="rect">
            <a:avLst/>
          </a:prstGeom>
          <a:ln>
            <a:noFill/>
          </a:ln>
          <a:effectLst>
            <a:softEdge rad="112500"/>
          </a:effectLst>
        </p:spPr>
      </p:pic>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40AEF88-C14C-4767-879F-E2C020A440D8}"/>
              </a:ext>
            </a:extLst>
          </p:cNvPr>
          <p:cNvSpPr>
            <a:spLocks noGrp="1"/>
          </p:cNvSpPr>
          <p:nvPr>
            <p:ph type="title"/>
          </p:nvPr>
        </p:nvSpPr>
        <p:spPr/>
        <p:txBody>
          <a:bodyPr/>
          <a:lstStyle/>
          <a:p>
            <a:pPr fontAlgn="auto">
              <a:spcAft>
                <a:spcPts val="0"/>
              </a:spcAft>
              <a:defRPr/>
            </a:pPr>
            <a:r>
              <a:rPr lang="sl-SI" dirty="0">
                <a:solidFill>
                  <a:schemeClr val="tx2">
                    <a:satMod val="130000"/>
                  </a:schemeClr>
                </a:solidFill>
              </a:rPr>
              <a:t>RDEČA DREVESASTA SPUŽVA</a:t>
            </a:r>
          </a:p>
        </p:txBody>
      </p:sp>
      <p:sp>
        <p:nvSpPr>
          <p:cNvPr id="23555" name="Ograda vsebine 2">
            <a:extLst>
              <a:ext uri="{FF2B5EF4-FFF2-40B4-BE49-F238E27FC236}">
                <a16:creationId xmlns:a16="http://schemas.microsoft.com/office/drawing/2014/main" id="{BB8035CC-2F6C-40B4-9919-266D1922D1B3}"/>
              </a:ext>
            </a:extLst>
          </p:cNvPr>
          <p:cNvSpPr>
            <a:spLocks noGrp="1"/>
          </p:cNvSpPr>
          <p:nvPr>
            <p:ph idx="1"/>
          </p:nvPr>
        </p:nvSpPr>
        <p:spPr/>
        <p:txBody>
          <a:bodyPr/>
          <a:lstStyle/>
          <a:p>
            <a:r>
              <a:rPr lang="sl-SI" altLang="sl-SI"/>
              <a:t>Ta živo rdeča vrsta spužve je zelo pogosta v Karibskem morju. Ponavadi zraste do velikosti 20cm. Je ena izmed vrst, ki jih lahko gojimo v akvarijskem okolju. Za dobro rast potrebuje zmeren vodni tok in medlo svetlobo.</a:t>
            </a:r>
          </a:p>
          <a:p>
            <a:endParaRPr lang="sl-SI" altLang="sl-SI"/>
          </a:p>
        </p:txBody>
      </p:sp>
      <p:pic>
        <p:nvPicPr>
          <p:cNvPr id="4" name="Slika 3" descr="rdeca.jpg">
            <a:extLst>
              <a:ext uri="{FF2B5EF4-FFF2-40B4-BE49-F238E27FC236}">
                <a16:creationId xmlns:a16="http://schemas.microsoft.com/office/drawing/2014/main" id="{B6D49A0E-E6A4-44DD-B652-04EA394132C8}"/>
              </a:ext>
            </a:extLst>
          </p:cNvPr>
          <p:cNvPicPr>
            <a:picLocks noChangeAspect="1"/>
          </p:cNvPicPr>
          <p:nvPr/>
        </p:nvPicPr>
        <p:blipFill>
          <a:blip r:embed="rId2" cstate="print"/>
          <a:stretch>
            <a:fillRect/>
          </a:stretch>
        </p:blipFill>
        <p:spPr>
          <a:xfrm>
            <a:off x="3059832" y="4419110"/>
            <a:ext cx="3744416" cy="2250250"/>
          </a:xfrm>
          <a:prstGeom prst="rect">
            <a:avLst/>
          </a:prstGeom>
          <a:ln>
            <a:noFill/>
          </a:ln>
          <a:effectLst>
            <a:softEdge rad="112500"/>
          </a:effectLst>
        </p:spPr>
      </p:pic>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2F4DFAC-D2EA-4ADA-BFF8-9D715D9FB725}"/>
              </a:ext>
            </a:extLst>
          </p:cNvPr>
          <p:cNvSpPr>
            <a:spLocks noGrp="1"/>
          </p:cNvSpPr>
          <p:nvPr>
            <p:ph type="title"/>
          </p:nvPr>
        </p:nvSpPr>
        <p:spPr>
          <a:xfrm>
            <a:off x="1258888" y="4868863"/>
            <a:ext cx="7499350" cy="1143000"/>
          </a:xfrm>
        </p:spPr>
        <p:txBody>
          <a:bodyPr/>
          <a:lstStyle/>
          <a:p>
            <a:pPr fontAlgn="auto">
              <a:spcAft>
                <a:spcPts val="0"/>
              </a:spcAft>
              <a:defRPr/>
            </a:pPr>
            <a:r>
              <a:rPr lang="sl-SI" sz="4000" dirty="0">
                <a:solidFill>
                  <a:schemeClr val="tx2">
                    <a:satMod val="130000"/>
                  </a:schemeClr>
                </a:solidFill>
              </a:rPr>
              <a:t>HVALA ZA POZORNOST! </a:t>
            </a:r>
          </a:p>
        </p:txBody>
      </p:sp>
      <p:pic>
        <p:nvPicPr>
          <p:cNvPr id="4" name="Ograda vsebine 3" descr="images (1).jpg">
            <a:extLst>
              <a:ext uri="{FF2B5EF4-FFF2-40B4-BE49-F238E27FC236}">
                <a16:creationId xmlns:a16="http://schemas.microsoft.com/office/drawing/2014/main" id="{F496F10B-3F02-4A3D-AD35-BB30EBED8289}"/>
              </a:ext>
            </a:extLst>
          </p:cNvPr>
          <p:cNvPicPr>
            <a:picLocks noGrp="1" noChangeAspect="1"/>
          </p:cNvPicPr>
          <p:nvPr>
            <p:ph idx="1"/>
          </p:nvPr>
        </p:nvPicPr>
        <p:blipFill>
          <a:blip r:embed="rId2" cstate="print"/>
          <a:stretch>
            <a:fillRect/>
          </a:stretch>
        </p:blipFill>
        <p:spPr>
          <a:xfrm>
            <a:off x="2915816" y="764704"/>
            <a:ext cx="4176464" cy="3315143"/>
          </a:xfrm>
          <a:effectLst>
            <a:softEdge rad="112500"/>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015E1CD-2B54-426A-9481-0656E3E8E01C}"/>
              </a:ext>
            </a:extLst>
          </p:cNvPr>
          <p:cNvSpPr>
            <a:spLocks noGrp="1"/>
          </p:cNvSpPr>
          <p:nvPr>
            <p:ph type="title"/>
          </p:nvPr>
        </p:nvSpPr>
        <p:spPr/>
        <p:txBody>
          <a:bodyPr/>
          <a:lstStyle/>
          <a:p>
            <a:pPr fontAlgn="auto">
              <a:spcAft>
                <a:spcPts val="0"/>
              </a:spcAft>
              <a:defRPr/>
            </a:pPr>
            <a:r>
              <a:rPr lang="sl-SI" dirty="0">
                <a:solidFill>
                  <a:schemeClr val="tx2">
                    <a:satMod val="130000"/>
                  </a:schemeClr>
                </a:solidFill>
              </a:rPr>
              <a:t>VIRI:</a:t>
            </a:r>
          </a:p>
        </p:txBody>
      </p:sp>
      <p:sp>
        <p:nvSpPr>
          <p:cNvPr id="25603" name="Ograda vsebine 2">
            <a:extLst>
              <a:ext uri="{FF2B5EF4-FFF2-40B4-BE49-F238E27FC236}">
                <a16:creationId xmlns:a16="http://schemas.microsoft.com/office/drawing/2014/main" id="{B05CE6E9-BAEE-469D-A296-5FCD5A4C5AA3}"/>
              </a:ext>
            </a:extLst>
          </p:cNvPr>
          <p:cNvSpPr>
            <a:spLocks noGrp="1"/>
          </p:cNvSpPr>
          <p:nvPr>
            <p:ph idx="1"/>
          </p:nvPr>
        </p:nvSpPr>
        <p:spPr/>
        <p:txBody>
          <a:bodyPr/>
          <a:lstStyle/>
          <a:p>
            <a:r>
              <a:rPr lang="sl-SI" altLang="sl-SI" b="1">
                <a:latin typeface="Curlz MT"/>
              </a:rPr>
              <a:t> </a:t>
            </a:r>
            <a:r>
              <a:rPr lang="sl-SI" altLang="sl-SI" b="1">
                <a:latin typeface="Curlz MT"/>
                <a:hlinkClick r:id="rId2"/>
              </a:rPr>
              <a:t>www.wikipedia.org</a:t>
            </a:r>
            <a:r>
              <a:rPr lang="sl-SI" altLang="sl-SI" b="1">
                <a:latin typeface="Curlz MT"/>
              </a:rPr>
              <a:t> </a:t>
            </a:r>
          </a:p>
          <a:p>
            <a:r>
              <a:rPr lang="sl-SI" altLang="sl-SI" b="1">
                <a:latin typeface="Curlz MT"/>
              </a:rPr>
              <a:t> </a:t>
            </a:r>
            <a:r>
              <a:rPr lang="sl-SI" altLang="sl-SI" b="1">
                <a:latin typeface="Curlz MT"/>
                <a:hlinkClick r:id="rId3"/>
              </a:rPr>
              <a:t>www.gimvic.org/projekti/timko/2003</a:t>
            </a:r>
            <a:endParaRPr lang="sl-SI" altLang="sl-SI" b="1">
              <a:latin typeface="Curlz MT"/>
            </a:endParaRPr>
          </a:p>
          <a:p>
            <a:r>
              <a:rPr lang="sl-SI" altLang="sl-SI">
                <a:hlinkClick r:id="rId4"/>
              </a:rPr>
              <a:t>http://www.gea-on.net/clanek.asp?ID=345</a:t>
            </a:r>
            <a:endParaRPr lang="sl-SI" altLang="sl-SI"/>
          </a:p>
          <a:p>
            <a:r>
              <a:rPr lang="sl-SI" altLang="sl-SI"/>
              <a:t>Učbenik za 8 razred.biologija</a:t>
            </a:r>
          </a:p>
          <a:p>
            <a:r>
              <a:rPr lang="sl-SI" altLang="sl-SI">
                <a:hlinkClick r:id="rId5"/>
              </a:rPr>
              <a:t>http://www.zitak.hr/hr/ospuzvi.html</a:t>
            </a:r>
            <a:endParaRPr lang="sl-SI" altLang="sl-SI"/>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EE498DF-5F41-4BD2-8880-F72AA8F474F5}"/>
              </a:ext>
            </a:extLst>
          </p:cNvPr>
          <p:cNvSpPr>
            <a:spLocks noGrp="1"/>
          </p:cNvSpPr>
          <p:nvPr>
            <p:ph type="title"/>
          </p:nvPr>
        </p:nvSpPr>
        <p:spPr/>
        <p:txBody>
          <a:bodyPr/>
          <a:lstStyle/>
          <a:p>
            <a:pPr fontAlgn="auto">
              <a:spcAft>
                <a:spcPts val="0"/>
              </a:spcAft>
              <a:defRPr/>
            </a:pPr>
            <a:r>
              <a:rPr lang="sl-SI" dirty="0">
                <a:solidFill>
                  <a:schemeClr val="tx2">
                    <a:satMod val="130000"/>
                  </a:schemeClr>
                </a:solidFill>
              </a:rPr>
              <a:t>O SPUŽVAH</a:t>
            </a:r>
          </a:p>
        </p:txBody>
      </p:sp>
      <p:sp>
        <p:nvSpPr>
          <p:cNvPr id="9219" name="Ograda vsebine 2">
            <a:extLst>
              <a:ext uri="{FF2B5EF4-FFF2-40B4-BE49-F238E27FC236}">
                <a16:creationId xmlns:a16="http://schemas.microsoft.com/office/drawing/2014/main" id="{CB3C6089-8359-4CAA-A524-1F4ADBF03C7F}"/>
              </a:ext>
            </a:extLst>
          </p:cNvPr>
          <p:cNvSpPr>
            <a:spLocks noGrp="1"/>
          </p:cNvSpPr>
          <p:nvPr>
            <p:ph idx="1"/>
          </p:nvPr>
        </p:nvSpPr>
        <p:spPr/>
        <p:txBody>
          <a:bodyPr/>
          <a:lstStyle/>
          <a:p>
            <a:r>
              <a:rPr lang="sl-SI" altLang="sl-SI" sz="3000">
                <a:latin typeface="Cambria" panose="02040503050406030204" pitchFamily="18" charset="0"/>
              </a:rPr>
              <a:t>Spužve se po latinsko imenujejo parazoa spongiaria in so najpreprostejši mnogoceličarji, ki še nimajo pravih tkiv ter organov in organskih sistemov. Vezane so le na vodna bivališča ali habitate. Največ vrst živi v morju, le nekaj je sladkovodnih. Spužve so pritrjene na podlago, kar pomeni da so sesilne na morskem dnu, pogosto na skalah. V celinskih vodah pa se prav tako razraščajo na potopljenih vejah. </a:t>
            </a:r>
          </a:p>
          <a:p>
            <a:endParaRPr lang="sl-SI" altLang="sl-SI"/>
          </a:p>
        </p:txBody>
      </p:sp>
      <p:pic>
        <p:nvPicPr>
          <p:cNvPr id="4" name="Slika 3" descr="krajinski_parki-Naravni_spomenik_Rt_Madona-spuzva.jpg">
            <a:extLst>
              <a:ext uri="{FF2B5EF4-FFF2-40B4-BE49-F238E27FC236}">
                <a16:creationId xmlns:a16="http://schemas.microsoft.com/office/drawing/2014/main" id="{768C1622-2C1B-44E8-8ACA-4677C203AEBF}"/>
              </a:ext>
            </a:extLst>
          </p:cNvPr>
          <p:cNvPicPr>
            <a:picLocks noChangeAspect="1"/>
          </p:cNvPicPr>
          <p:nvPr/>
        </p:nvPicPr>
        <p:blipFill>
          <a:blip r:embed="rId2" cstate="print"/>
          <a:stretch>
            <a:fillRect/>
          </a:stretch>
        </p:blipFill>
        <p:spPr>
          <a:xfrm>
            <a:off x="6660232" y="188640"/>
            <a:ext cx="2111639" cy="1456810"/>
          </a:xfrm>
          <a:prstGeom prst="rect">
            <a:avLst/>
          </a:prstGeom>
          <a:ln>
            <a:noFill/>
          </a:ln>
          <a:effectLst>
            <a:softEdge rad="112500"/>
          </a:effectLst>
        </p:spPr>
      </p:pic>
    </p:spTree>
  </p:cSld>
  <p:clrMapOvr>
    <a:masterClrMapping/>
  </p:clrMapOvr>
  <p:transition>
    <p:pull dir="l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B3149D1-EE0F-4C35-AAEE-5E743E2368F7}"/>
              </a:ext>
            </a:extLst>
          </p:cNvPr>
          <p:cNvSpPr>
            <a:spLocks noGrp="1"/>
          </p:cNvSpPr>
          <p:nvPr>
            <p:ph type="title"/>
          </p:nvPr>
        </p:nvSpPr>
        <p:spPr/>
        <p:txBody>
          <a:bodyPr/>
          <a:lstStyle/>
          <a:p>
            <a:pPr fontAlgn="auto">
              <a:spcAft>
                <a:spcPts val="0"/>
              </a:spcAft>
              <a:defRPr/>
            </a:pPr>
            <a:endParaRPr lang="sl-SI" dirty="0">
              <a:solidFill>
                <a:schemeClr val="tx2">
                  <a:satMod val="130000"/>
                </a:schemeClr>
              </a:solidFill>
            </a:endParaRPr>
          </a:p>
        </p:txBody>
      </p:sp>
      <p:sp>
        <p:nvSpPr>
          <p:cNvPr id="3" name="Ograda vsebine 2">
            <a:extLst>
              <a:ext uri="{FF2B5EF4-FFF2-40B4-BE49-F238E27FC236}">
                <a16:creationId xmlns:a16="http://schemas.microsoft.com/office/drawing/2014/main" id="{655AB902-C3EA-4851-A93B-FC72925BBF0B}"/>
              </a:ext>
            </a:extLst>
          </p:cNvPr>
          <p:cNvSpPr>
            <a:spLocks noGrp="1"/>
          </p:cNvSpPr>
          <p:nvPr>
            <p:ph idx="1"/>
          </p:nvPr>
        </p:nvSpPr>
        <p:spPr>
          <a:xfrm>
            <a:off x="250825" y="333375"/>
            <a:ext cx="8435975" cy="6119813"/>
          </a:xfrm>
        </p:spPr>
        <p:txBody>
          <a:bodyPr>
            <a:normAutofit lnSpcReduction="10000"/>
          </a:bodyPr>
          <a:lstStyle/>
          <a:p>
            <a:pPr marL="365760" indent="-283464" fontAlgn="auto">
              <a:spcAft>
                <a:spcPts val="0"/>
              </a:spcAft>
              <a:buFont typeface="Wingdings 2"/>
              <a:buChar char=""/>
              <a:defRPr/>
            </a:pPr>
            <a:r>
              <a:rPr lang="sl-SI" dirty="0"/>
              <a:t>Spužve so zelo stara živalska skupina, znana že iz kambrija. Kambrij je najstarejše obdobje zemeljskega starega veka, ki se je začelo pred 600 milijoni let. Zaradi preproste zgradbe jih razlikujemo od pristnih mnogoceličarjev. Spužve so se v davnini verjetno razvile iz kolonijskih bičkarjev ovratničarjev. Domnevamo, da se je plavajoča kolonija teh bičkarjev usedla na dno, sčasoma pa so z ugrezanjem nastale kamrice s celicami ovratničarkami ter dovodne in odvodne cevke. Vseeno dosegajo zelo omejeno tkivno organizacijo. V razvoju živalskega sveta predstavljajo stransko vejo.</a:t>
            </a:r>
          </a:p>
          <a:p>
            <a:pPr marL="365760" indent="-283464" fontAlgn="auto">
              <a:spcAft>
                <a:spcPts val="0"/>
              </a:spcAft>
              <a:buFont typeface="Wingdings 2"/>
              <a:buChar char=""/>
              <a:defRPr/>
            </a:pPr>
            <a:endParaRPr lang="sl-SI" dirty="0"/>
          </a:p>
        </p:txBody>
      </p:sp>
    </p:spTree>
  </p:cSld>
  <p:clrMapOvr>
    <a:masterClrMapping/>
  </p:clrMapOvr>
  <p:transition>
    <p:zoom dir="in"/>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F41750F-6532-41D4-9437-3D44CC9118C9}"/>
              </a:ext>
            </a:extLst>
          </p:cNvPr>
          <p:cNvSpPr>
            <a:spLocks noGrp="1"/>
          </p:cNvSpPr>
          <p:nvPr>
            <p:ph type="title"/>
          </p:nvPr>
        </p:nvSpPr>
        <p:spPr/>
        <p:txBody>
          <a:bodyPr/>
          <a:lstStyle/>
          <a:p>
            <a:pPr fontAlgn="auto">
              <a:spcAft>
                <a:spcPts val="0"/>
              </a:spcAft>
              <a:defRPr/>
            </a:pPr>
            <a:endParaRPr lang="sl-SI">
              <a:solidFill>
                <a:schemeClr val="tx2">
                  <a:satMod val="130000"/>
                </a:schemeClr>
              </a:solidFill>
            </a:endParaRPr>
          </a:p>
        </p:txBody>
      </p:sp>
      <p:sp>
        <p:nvSpPr>
          <p:cNvPr id="11267" name="Ograda vsebine 2">
            <a:extLst>
              <a:ext uri="{FF2B5EF4-FFF2-40B4-BE49-F238E27FC236}">
                <a16:creationId xmlns:a16="http://schemas.microsoft.com/office/drawing/2014/main" id="{3D3ACFB5-427C-4DA2-B725-E4EBA6D89156}"/>
              </a:ext>
            </a:extLst>
          </p:cNvPr>
          <p:cNvSpPr>
            <a:spLocks noGrp="1"/>
          </p:cNvSpPr>
          <p:nvPr>
            <p:ph idx="1"/>
          </p:nvPr>
        </p:nvSpPr>
        <p:spPr>
          <a:xfrm>
            <a:off x="250825" y="404813"/>
            <a:ext cx="8569325" cy="5903912"/>
          </a:xfrm>
        </p:spPr>
        <p:txBody>
          <a:bodyPr/>
          <a:lstStyle/>
          <a:p>
            <a:r>
              <a:rPr lang="sl-SI" altLang="sl-SI"/>
              <a:t>Spužve imajo veliko sposobnost obnavljanja ali regeneracije. Lahko jih razrežemo na majhne koščke, pa bo iz vsakega zrasel nov osebek.</a:t>
            </a:r>
          </a:p>
          <a:p>
            <a:r>
              <a:rPr lang="sl-SI" altLang="sl-SI"/>
              <a:t>Mehko, organsko ogrodje nekaterih spužev so po posebni obdelavi precej dolgo uporabljali kot gobe za čiščenje. V novejšem času pa so zanimive zlasti nekatere vrste, v katerih so odkrili snovi s protivirusnim delovanjem. </a:t>
            </a:r>
          </a:p>
          <a:p>
            <a:endParaRPr lang="sl-SI" altLang="sl-SI"/>
          </a:p>
        </p:txBody>
      </p:sp>
    </p:spTree>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A6138DC-98FE-4439-87EF-D15BBE2E7A51}"/>
              </a:ext>
            </a:extLst>
          </p:cNvPr>
          <p:cNvSpPr>
            <a:spLocks noGrp="1"/>
          </p:cNvSpPr>
          <p:nvPr>
            <p:ph type="title"/>
          </p:nvPr>
        </p:nvSpPr>
        <p:spPr/>
        <p:txBody>
          <a:bodyPr>
            <a:normAutofit fontScale="90000"/>
          </a:bodyPr>
          <a:lstStyle/>
          <a:p>
            <a:pPr fontAlgn="auto">
              <a:spcAft>
                <a:spcPts val="0"/>
              </a:spcAft>
              <a:defRPr/>
            </a:pPr>
            <a:r>
              <a:rPr lang="sl-SI" b="1" dirty="0">
                <a:solidFill>
                  <a:schemeClr val="tx2">
                    <a:satMod val="130000"/>
                  </a:schemeClr>
                </a:solidFill>
              </a:rPr>
              <a:t>PREHRANJEVANJE - FILTRACIJA</a:t>
            </a:r>
            <a:br>
              <a:rPr lang="sl-SI" b="1" dirty="0">
                <a:solidFill>
                  <a:schemeClr val="tx2">
                    <a:satMod val="130000"/>
                  </a:schemeClr>
                </a:solidFill>
              </a:rPr>
            </a:br>
            <a:endParaRPr lang="sl-SI" dirty="0">
              <a:solidFill>
                <a:schemeClr val="tx2">
                  <a:satMod val="130000"/>
                </a:schemeClr>
              </a:solidFill>
            </a:endParaRPr>
          </a:p>
        </p:txBody>
      </p:sp>
      <p:sp>
        <p:nvSpPr>
          <p:cNvPr id="3" name="Ograda vsebine 2">
            <a:extLst>
              <a:ext uri="{FF2B5EF4-FFF2-40B4-BE49-F238E27FC236}">
                <a16:creationId xmlns:a16="http://schemas.microsoft.com/office/drawing/2014/main" id="{01F46A1F-0CB2-409A-84EB-6B9F46F1710B}"/>
              </a:ext>
            </a:extLst>
          </p:cNvPr>
          <p:cNvSpPr>
            <a:spLocks noGrp="1"/>
          </p:cNvSpPr>
          <p:nvPr>
            <p:ph idx="1"/>
          </p:nvPr>
        </p:nvSpPr>
        <p:spPr/>
        <p:txBody>
          <a:bodyPr>
            <a:normAutofit lnSpcReduction="10000"/>
          </a:bodyPr>
          <a:lstStyle/>
          <a:p>
            <a:pPr marL="365760" indent="-283464" fontAlgn="auto">
              <a:spcAft>
                <a:spcPts val="0"/>
              </a:spcAft>
              <a:buFont typeface="Wingdings 2"/>
              <a:buChar char=""/>
              <a:defRPr/>
            </a:pPr>
            <a:r>
              <a:rPr lang="sl-SI" dirty="0"/>
              <a:t>Prehranjujejo se z organskim drobirjem, planktonskimi rastlinami in živalmi. Prefiltrirajo jih iz vode, ki skozi dotekalke priteka v žival. Hrano prebavljajo večinoma celice ovratničarke. Iz vode sprejemajo tudi kisik, ki ga spužva potrebuje za dihanje. </a:t>
            </a:r>
          </a:p>
          <a:p>
            <a:pPr marL="365760" indent="-283464" fontAlgn="auto">
              <a:spcAft>
                <a:spcPts val="0"/>
              </a:spcAft>
              <a:buFont typeface="Wingdings 2"/>
              <a:buChar char=""/>
              <a:defRPr/>
            </a:pPr>
            <a:r>
              <a:rPr lang="sl-SI" dirty="0"/>
              <a:t>Njihov način prehranjevanja poteka s filtracijo, na primer s filtracijo drobnih planktonskih organizmov.</a:t>
            </a:r>
          </a:p>
          <a:p>
            <a:pPr marL="365760" indent="-283464" fontAlgn="auto">
              <a:spcAft>
                <a:spcPts val="0"/>
              </a:spcAft>
              <a:buFont typeface="Wingdings 2"/>
              <a:buChar char=""/>
              <a:defRPr/>
            </a:pPr>
            <a:endParaRPr lang="sl-SI" dirty="0"/>
          </a:p>
        </p:txBody>
      </p:sp>
    </p:spTree>
  </p:cSld>
  <p:clrMapOvr>
    <a:masterClrMapping/>
  </p:clrMapOvr>
  <p:transition>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E313B4E-B985-4068-8E08-41F35AD9D9F3}"/>
              </a:ext>
            </a:extLst>
          </p:cNvPr>
          <p:cNvSpPr>
            <a:spLocks noGrp="1"/>
          </p:cNvSpPr>
          <p:nvPr>
            <p:ph type="title"/>
          </p:nvPr>
        </p:nvSpPr>
        <p:spPr/>
        <p:txBody>
          <a:bodyPr/>
          <a:lstStyle/>
          <a:p>
            <a:pPr fontAlgn="auto">
              <a:spcAft>
                <a:spcPts val="0"/>
              </a:spcAft>
              <a:defRPr/>
            </a:pPr>
            <a:endParaRPr lang="sl-SI">
              <a:solidFill>
                <a:schemeClr val="tx2">
                  <a:satMod val="130000"/>
                </a:schemeClr>
              </a:solidFill>
            </a:endParaRPr>
          </a:p>
        </p:txBody>
      </p:sp>
      <p:sp>
        <p:nvSpPr>
          <p:cNvPr id="13315" name="Ograda vsebine 2">
            <a:extLst>
              <a:ext uri="{FF2B5EF4-FFF2-40B4-BE49-F238E27FC236}">
                <a16:creationId xmlns:a16="http://schemas.microsoft.com/office/drawing/2014/main" id="{4D340F6D-B921-464B-A178-92B8BB13B480}"/>
              </a:ext>
            </a:extLst>
          </p:cNvPr>
          <p:cNvSpPr>
            <a:spLocks noGrp="1"/>
          </p:cNvSpPr>
          <p:nvPr>
            <p:ph idx="1"/>
          </p:nvPr>
        </p:nvSpPr>
        <p:spPr>
          <a:xfrm>
            <a:off x="395288" y="333375"/>
            <a:ext cx="8291512" cy="5975350"/>
          </a:xfrm>
        </p:spPr>
        <p:txBody>
          <a:bodyPr/>
          <a:lstStyle/>
          <a:p>
            <a:r>
              <a:rPr lang="sl-SI" altLang="sl-SI"/>
              <a:t>Voda s hranljivimi delci, na primer s planktonskimi organizmi, priteka v spužvino telo po vsej telesni površini skozi številne mikroskopsko majhne luknjice, tako imenovane pore ali dotekalke. Odtekanje vode pa omogočajo številne večje in manjše odprtine - izmetalke. Pri večjih spužvah je teh več, pri manjših pa je le ena izmetalka na vrhu živali. Pore in izmetalke lahko spužva zapre. </a:t>
            </a:r>
          </a:p>
          <a:p>
            <a:endParaRPr lang="sl-SI" altLang="sl-SI"/>
          </a:p>
        </p:txBody>
      </p:sp>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EB91D4A-CCA6-458C-9628-9CF4607F64AE}"/>
              </a:ext>
            </a:extLst>
          </p:cNvPr>
          <p:cNvSpPr>
            <a:spLocks noGrp="1"/>
          </p:cNvSpPr>
          <p:nvPr>
            <p:ph type="title"/>
          </p:nvPr>
        </p:nvSpPr>
        <p:spPr/>
        <p:txBody>
          <a:bodyPr/>
          <a:lstStyle/>
          <a:p>
            <a:pPr fontAlgn="auto">
              <a:spcAft>
                <a:spcPts val="0"/>
              </a:spcAft>
              <a:defRPr/>
            </a:pPr>
            <a:endParaRPr lang="sl-SI" dirty="0">
              <a:solidFill>
                <a:schemeClr val="tx2">
                  <a:satMod val="130000"/>
                </a:schemeClr>
              </a:solidFill>
            </a:endParaRPr>
          </a:p>
        </p:txBody>
      </p:sp>
      <p:pic>
        <p:nvPicPr>
          <p:cNvPr id="14339" name="Picture 4" descr="spu-shema">
            <a:extLst>
              <a:ext uri="{FF2B5EF4-FFF2-40B4-BE49-F238E27FC236}">
                <a16:creationId xmlns:a16="http://schemas.microsoft.com/office/drawing/2014/main" id="{5989D959-D367-415B-84E5-C76912C7310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07950" y="4763"/>
            <a:ext cx="9251950" cy="6826250"/>
          </a:xfrm>
        </p:spPr>
      </p:pic>
    </p:spTree>
  </p:cSld>
  <p:clrMapOvr>
    <a:masterClrMapping/>
  </p:clrMapOvr>
  <p:transition>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DF9C77B-D7A1-4C93-83E5-DD209DB03CE1}"/>
              </a:ext>
            </a:extLst>
          </p:cNvPr>
          <p:cNvSpPr>
            <a:spLocks noGrp="1"/>
          </p:cNvSpPr>
          <p:nvPr>
            <p:ph type="title"/>
          </p:nvPr>
        </p:nvSpPr>
        <p:spPr/>
        <p:txBody>
          <a:bodyPr>
            <a:normAutofit fontScale="90000"/>
          </a:bodyPr>
          <a:lstStyle/>
          <a:p>
            <a:pPr fontAlgn="auto">
              <a:spcAft>
                <a:spcPts val="0"/>
              </a:spcAft>
              <a:defRPr/>
            </a:pPr>
            <a:r>
              <a:rPr lang="sl-SI" b="1" dirty="0">
                <a:solidFill>
                  <a:schemeClr val="tx2">
                    <a:satMod val="130000"/>
                  </a:schemeClr>
                </a:solidFill>
              </a:rPr>
              <a:t>RAZMNOŽEVANJE</a:t>
            </a:r>
            <a:br>
              <a:rPr lang="sl-SI" b="1" dirty="0">
                <a:solidFill>
                  <a:schemeClr val="tx2">
                    <a:satMod val="130000"/>
                  </a:schemeClr>
                </a:solidFill>
              </a:rPr>
            </a:br>
            <a:endParaRPr lang="sl-SI" dirty="0">
              <a:solidFill>
                <a:schemeClr val="tx2">
                  <a:satMod val="130000"/>
                </a:schemeClr>
              </a:solidFill>
            </a:endParaRPr>
          </a:p>
        </p:txBody>
      </p:sp>
      <p:sp>
        <p:nvSpPr>
          <p:cNvPr id="3" name="Ograda vsebine 2">
            <a:extLst>
              <a:ext uri="{FF2B5EF4-FFF2-40B4-BE49-F238E27FC236}">
                <a16:creationId xmlns:a16="http://schemas.microsoft.com/office/drawing/2014/main" id="{39998A79-1736-4C3F-88B6-D8DE2D4E91C9}"/>
              </a:ext>
            </a:extLst>
          </p:cNvPr>
          <p:cNvSpPr>
            <a:spLocks noGrp="1"/>
          </p:cNvSpPr>
          <p:nvPr>
            <p:ph idx="1"/>
          </p:nvPr>
        </p:nvSpPr>
        <p:spPr/>
        <p:txBody>
          <a:bodyPr>
            <a:normAutofit fontScale="85000" lnSpcReduction="10000"/>
          </a:bodyPr>
          <a:lstStyle/>
          <a:p>
            <a:pPr marL="365760" indent="-283464" fontAlgn="auto">
              <a:spcAft>
                <a:spcPts val="0"/>
              </a:spcAft>
              <a:buFont typeface="Wingdings 2"/>
              <a:buChar char=""/>
              <a:defRPr/>
            </a:pPr>
            <a:r>
              <a:rPr lang="sl-SI" dirty="0"/>
              <a:t>Spužve se razmnožujejo nespolno in spolno. Nespolno se razmnožujejo z brstenjem, pri čemer se mlade spužve ne ločijo od matičnega telesa. Vse sladkovodne in nekatere morske spužve preživijo neugodne razmere, npr. zimo, v obliki zimskih brstov ali tako imenovanih gemul. Pri spolnem razmnoževanju jajčno celico, ki je znotraj </a:t>
            </a:r>
            <a:r>
              <a:rPr lang="sl-SI" dirty="0" err="1"/>
              <a:t>spužvinega</a:t>
            </a:r>
            <a:r>
              <a:rPr lang="sl-SI" dirty="0"/>
              <a:t> telesa, oplodi ena od semenčic drugega osebka, ki jih v spužvo zanese vodni tok. Iz tega nastane migetalkasta ličinka, ki spužvo zapusti. Nekaj časa prosto plava, nato pa se pritrdi na podlago, kjer se preobrazi v mlado spužvo. </a:t>
            </a:r>
          </a:p>
          <a:p>
            <a:pPr marL="365760" indent="-283464" fontAlgn="auto">
              <a:spcAft>
                <a:spcPts val="0"/>
              </a:spcAft>
              <a:buFont typeface="Wingdings 2"/>
              <a:buChar char=""/>
              <a:defRPr/>
            </a:pPr>
            <a:endParaRPr lang="sl-SI" dirty="0"/>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1E2BC60-6027-4D9A-AA6E-54F7B1C72AD3}"/>
              </a:ext>
            </a:extLst>
          </p:cNvPr>
          <p:cNvSpPr>
            <a:spLocks noGrp="1"/>
          </p:cNvSpPr>
          <p:nvPr>
            <p:ph type="title"/>
          </p:nvPr>
        </p:nvSpPr>
        <p:spPr/>
        <p:txBody>
          <a:bodyPr>
            <a:normAutofit fontScale="90000"/>
          </a:bodyPr>
          <a:lstStyle/>
          <a:p>
            <a:pPr fontAlgn="auto">
              <a:spcAft>
                <a:spcPts val="0"/>
              </a:spcAft>
              <a:defRPr/>
            </a:pPr>
            <a:r>
              <a:rPr lang="sl-SI" b="1" dirty="0">
                <a:solidFill>
                  <a:schemeClr val="tx2">
                    <a:satMod val="130000"/>
                  </a:schemeClr>
                </a:solidFill>
              </a:rPr>
              <a:t>ZGRADBA SPUŽVE</a:t>
            </a:r>
            <a:br>
              <a:rPr lang="sl-SI" dirty="0">
                <a:solidFill>
                  <a:schemeClr val="tx2">
                    <a:satMod val="130000"/>
                  </a:schemeClr>
                </a:solidFill>
              </a:rPr>
            </a:br>
            <a:endParaRPr lang="sl-SI" dirty="0">
              <a:solidFill>
                <a:schemeClr val="tx2">
                  <a:satMod val="130000"/>
                </a:schemeClr>
              </a:solidFill>
            </a:endParaRPr>
          </a:p>
        </p:txBody>
      </p:sp>
      <p:sp>
        <p:nvSpPr>
          <p:cNvPr id="3" name="Ograda vsebine 2">
            <a:extLst>
              <a:ext uri="{FF2B5EF4-FFF2-40B4-BE49-F238E27FC236}">
                <a16:creationId xmlns:a16="http://schemas.microsoft.com/office/drawing/2014/main" id="{E05302C0-63DA-4FA6-93B8-95772F444F2C}"/>
              </a:ext>
            </a:extLst>
          </p:cNvPr>
          <p:cNvSpPr>
            <a:spLocks noGrp="1"/>
          </p:cNvSpPr>
          <p:nvPr>
            <p:ph idx="1"/>
          </p:nvPr>
        </p:nvSpPr>
        <p:spPr/>
        <p:txBody>
          <a:bodyPr>
            <a:normAutofit lnSpcReduction="10000"/>
          </a:bodyPr>
          <a:lstStyle/>
          <a:p>
            <a:pPr marL="365760" indent="-283464" fontAlgn="auto">
              <a:spcAft>
                <a:spcPts val="0"/>
              </a:spcAft>
              <a:buFont typeface="Wingdings 2"/>
              <a:buChar char=""/>
              <a:defRPr/>
            </a:pPr>
            <a:r>
              <a:rPr lang="sl-SI" dirty="0"/>
              <a:t>Zgrajena je iz odtekalke, dotekalk, osrednjega prostora, kanalov in celic ovratničark.</a:t>
            </a:r>
          </a:p>
          <a:p>
            <a:pPr marL="365760" indent="-283464" fontAlgn="auto">
              <a:spcAft>
                <a:spcPts val="0"/>
              </a:spcAft>
              <a:buFont typeface="Wingdings 2"/>
              <a:buChar char=""/>
              <a:defRPr/>
            </a:pPr>
            <a:r>
              <a:rPr lang="sl-SI" dirty="0"/>
              <a:t>ODTEKALKA – v enem organizmu je ena sama.</a:t>
            </a:r>
          </a:p>
          <a:p>
            <a:pPr marL="365760" indent="-283464" fontAlgn="auto">
              <a:spcAft>
                <a:spcPts val="0"/>
              </a:spcAft>
              <a:buFont typeface="Wingdings 2"/>
              <a:buChar char=""/>
              <a:defRPr/>
            </a:pPr>
            <a:r>
              <a:rPr lang="sl-SI" dirty="0"/>
              <a:t>DOTEKALKE – So majhne luknjice, po katerih doteka voda v </a:t>
            </a:r>
            <a:r>
              <a:rPr lang="sl-SI" dirty="0" err="1"/>
              <a:t>spužvino</a:t>
            </a:r>
            <a:r>
              <a:rPr lang="sl-SI" dirty="0"/>
              <a:t> telo.</a:t>
            </a:r>
          </a:p>
          <a:p>
            <a:pPr marL="365760" indent="-283464" fontAlgn="auto">
              <a:spcAft>
                <a:spcPts val="0"/>
              </a:spcAft>
              <a:buFont typeface="Wingdings 2"/>
              <a:buChar char=""/>
              <a:defRPr/>
            </a:pPr>
            <a:r>
              <a:rPr lang="sl-SI" dirty="0"/>
              <a:t>CELICE OVRATNIČARKE – Poganjajo vodo skozi sistem kanalov in kamric. Podobne so enoceličnim bičkarjem. </a:t>
            </a:r>
          </a:p>
          <a:p>
            <a:pPr marL="365760" indent="-283464" fontAlgn="auto">
              <a:spcAft>
                <a:spcPts val="0"/>
              </a:spcAft>
              <a:buFont typeface="Wingdings 2"/>
              <a:buChar char=""/>
              <a:defRPr/>
            </a:pPr>
            <a:endParaRPr lang="sl-SI"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j">
  <a:themeElements>
    <a:clrScheme name="Mestno">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Solsticij">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j">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925</Words>
  <Application>Microsoft Office PowerPoint</Application>
  <PresentationFormat>On-screen Show (4:3)</PresentationFormat>
  <Paragraphs>40</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Bodoni MT Black</vt:lpstr>
      <vt:lpstr>Cambria</vt:lpstr>
      <vt:lpstr>Curlz MT</vt:lpstr>
      <vt:lpstr>Gill Sans MT</vt:lpstr>
      <vt:lpstr>Verdana</vt:lpstr>
      <vt:lpstr>Wingdings 2</vt:lpstr>
      <vt:lpstr>Solsticij</vt:lpstr>
      <vt:lpstr>SPUŽVE</vt:lpstr>
      <vt:lpstr>O SPUŽVAH</vt:lpstr>
      <vt:lpstr>PowerPoint Presentation</vt:lpstr>
      <vt:lpstr>PowerPoint Presentation</vt:lpstr>
      <vt:lpstr>PREHRANJEVANJE - FILTRACIJA </vt:lpstr>
      <vt:lpstr>PowerPoint Presentation</vt:lpstr>
      <vt:lpstr>PowerPoint Presentation</vt:lpstr>
      <vt:lpstr>RAZMNOŽEVANJE </vt:lpstr>
      <vt:lpstr>ZGRADBA SPUŽVE </vt:lpstr>
      <vt:lpstr>OGRODJE SPUŽVE </vt:lpstr>
      <vt:lpstr>VRSTE </vt:lpstr>
      <vt:lpstr>ŽVEPLENJAČA </vt:lpstr>
      <vt:lpstr>STRAŽNA SPUŽVA </vt:lpstr>
      <vt:lpstr>CEVASTA SPUŽVA </vt:lpstr>
      <vt:lpstr>VAZASTA SPUŽVA </vt:lpstr>
      <vt:lpstr>RDEČA DREVESASTA SPUŽVA</vt:lpstr>
      <vt:lpstr>HVALA ZA POZORNOST! </vt:lpstr>
      <vt:lpstr>VIRI: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2019-05-30T09:36:08Z</dcterms:created>
  <dcterms:modified xsi:type="dcterms:W3CDTF">2019-05-30T09:36:08Z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