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272" r:id="rId4"/>
    <p:sldId id="257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5" r:id="rId20"/>
    <p:sldId id="276" r:id="rId21"/>
    <p:sldId id="277" r:id="rId22"/>
    <p:sldId id="278" r:id="rId23"/>
    <p:sldId id="274" r:id="rId2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00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5E3F13-A715-4966-96C7-3B2E557E19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5822CB-693A-49AA-9B75-CA0FBB411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657D3-07B5-49B7-A799-8FC1C6E8E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CEC42-B3BD-4B87-9BEE-D6AC65DBDA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359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FA6011-549F-4125-96C0-281E655724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6BA7F6-FC58-41A4-BC54-A5A9A5DE3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5A083-432F-4680-ADA0-8AD19A166A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C85E-1ED7-4D41-ACC6-48C7898A4A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894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8F9DBE-8B39-40F8-8F58-5AB190A14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1D4401-5066-4AD3-85B0-B39C55A33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24D5AB-18DE-4417-8A82-F34A29EF8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D5175-E07E-419F-97EA-AC39F9ACBD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916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C7A7B5-E0E2-44DA-A59C-D68AC842F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A98479-6FC9-4D3E-B148-3924A370C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7DBD98-0914-4CA2-9019-02469F6A30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C8393-CA7F-4AE9-95CB-7CEB907551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59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795C06-A7C3-4230-A97D-C44CA4AADC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48BDB1-FB02-42C1-9C65-CA10F26D6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CBA773-131B-4212-B4D7-85466E7F3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2D38D-3B57-4EDD-BE23-998232AA1C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908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B0D79D-BF6A-4D28-B5F6-F7950DE8B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1B52F-05C8-44B8-B3C2-38ACBD459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5ED449-2BFC-4364-B483-2FEAE7735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A9BD0-C561-4C84-B703-C18D666318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180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B2643D-CBD8-468B-B309-88C623EEE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272E43-994B-4BA6-8BC7-25AC7A5F9A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2304D-92EE-411C-B4C4-B06A2F7E7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352AA-205D-4EBF-A616-4F71D9357F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730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0C6A33-C71F-412A-8DCB-C309FD7C3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6FCC5B-A9BA-4E93-A92C-59E4FC39C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AF9B9B-005F-458E-B5F1-86E388949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7BF70-22C8-43DC-A92D-350438D318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637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4BDF4C-111C-419E-B1F6-A1C73A9687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E001D9-9703-47A3-8775-8318317EF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EC6874-D736-4E05-9F40-1E8EE15BF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B37F4-08D5-4C56-B785-2FAB02A285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782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7F18F3-ADEB-4B02-A040-686A93D2B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2F5D2E-15F4-4DB8-81C3-FE49C19FB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AC6A4C-2C64-45E2-856C-78CF3DDB9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71C9D-DFCA-46BA-B2D7-AF964DCEBF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98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65361E-C66E-4361-B350-92205750C8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F01BF2-68F4-4B1A-B7CB-D6E3037E8A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06F2F2-004B-4977-9E64-541B5F46B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7A45E-2B1A-4640-970B-C78AA2AA00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64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B45258-5BD3-4D8C-A5A4-AD34761C7D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50DDE-AD13-423E-BE8C-FB6BF5246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8CA1C3-1886-4641-A4B9-55260FEB9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F4D31-4F63-4314-99B3-C20C0D07BB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684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EA5FFF-7C90-4966-B46D-ADB2BF1E3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87DAF3-304E-4846-A7C2-6F7060603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CEB85B-76C0-4B15-89B7-5CE56B10FF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C49BD2-A4FC-43FC-AC1C-09A68E57AD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BD9F09-F86E-44A6-A93F-DD8C202CD9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FD6200-BBAD-49DB-9BF4-F890854AD84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D6AEB48-47BF-4A1F-ACAA-8411C226E4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4464050"/>
          </a:xfrm>
        </p:spPr>
        <p:txBody>
          <a:bodyPr/>
          <a:lstStyle/>
          <a:p>
            <a:pPr eaLnBrk="1" hangingPunct="1">
              <a:defRPr/>
            </a:pPr>
            <a:r>
              <a:rPr lang="sl-SI" sz="8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SRCE IN KRVNI OBTOK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A34C3BD-7789-489F-8BB8-D7723FC2D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516563"/>
            <a:ext cx="48958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 sz="3000" b="1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obtocila">
            <a:extLst>
              <a:ext uri="{FF2B5EF4-FFF2-40B4-BE49-F238E27FC236}">
                <a16:creationId xmlns:a16="http://schemas.microsoft.com/office/drawing/2014/main" id="{35F23987-048D-4DDA-BC34-87DB96244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0"/>
            <a:ext cx="4248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10037DF-31BC-435B-A87C-AAC8B4F2F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VELIKI ali TELESNI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0023012-78AC-4032-A0EC-AA049C345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je pot krvi iz levega prekata po telesu in nazaj v desni preddvor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Oskrbuje telesne celic s hranili in kisikom in odnaša produkte presnove</a:t>
            </a:r>
          </a:p>
          <a:p>
            <a:pPr eaLnBrk="1" hangingPunct="1"/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F20A716-E4C0-4D0B-87EE-2AE31B0CF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MALI ali PLJUČNI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4747ED4-547D-448A-871F-3CB91D8E3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iz desnega prekata skozi pljuča in nazaj v levi preddvor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pljučih poteka izmenjava plinov in se oddaja del vode</a:t>
            </a:r>
          </a:p>
          <a:p>
            <a:pPr eaLnBrk="1" hangingPunct="1"/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AFDE183-07DA-49E4-886F-AA512E1D6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JETRNI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6CC0C9-4B74-45B0-8462-BE7C2C926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Sestavni del velikega krvnega obtoka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Kri odnaša snovi v jetra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steni tankega črevesa se vsrkajo v kri prebavljene snovi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23D6363-9F3B-44EE-B091-C156A300E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LIMFNI SISTEM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8E64108-8B7A-46B7-BE16-362155BB6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Je v tesni povezavi s krvnim obtokom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Sestavlja ga omrežje limfnih žil, bezgavke in vranica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Naloga: zbiranje in vračanje tkivne tekočine- limfe v krvni obtok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Obrambni pomen: limfa odnaša mikrobe iz tkiv v limfne organe</a:t>
            </a:r>
          </a:p>
          <a:p>
            <a:pPr eaLnBrk="1" hangingPunct="1">
              <a:buFontTx/>
              <a:buNone/>
            </a:pPr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08695EC-F67B-440D-864C-83475441A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LIMFA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2E2DCB-1C70-41CC-9084-7FA77BE48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Brezbarvna tekočina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njej so hranilne snovi, limfociti, produkti presnove, bakterije, odmrle celice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Obliva celice ter jim oddaja hrano in kisik, od njih sprejema razkroje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zbira v </a:t>
            </a:r>
            <a:r>
              <a:rPr lang="sl-SI" altLang="sl-SI" b="1" i="1">
                <a:solidFill>
                  <a:srgbClr val="660033"/>
                </a:solidFill>
                <a:latin typeface="Baskerville Old Face" panose="02020602080505020303" pitchFamily="18" charset="0"/>
              </a:rPr>
              <a:t>limfnih žilicah, ki </a:t>
            </a: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se stekajo v vedno večje limfne žleze in se zlivajo v vene, ki vodijo proti srcu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 Tako se limfa spet vrača v kri</a:t>
            </a:r>
          </a:p>
          <a:p>
            <a:pPr eaLnBrk="1" hangingPunct="1"/>
            <a:endParaRPr lang="sl-SI" altLang="sl-SI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104B025-F993-455C-B913-C023651FE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BEZGAVKE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6878E4-CADB-4879-A30C-A651FE693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Ovalni ali fižolast različno veliki limfni vozli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Iz vezivnega tkiva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Gradi jo limfno tkivo s številnimi votlinicami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Naloga: da prečistijo limfo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zadržujejo in uničujejo mikrobe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So po celem telesu npr. pod čeljustjo, v pazduhi in dimljah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Otečejo takrat kadar je povečana potreba po limfocitih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C5343EF-362A-4A81-83DF-277F0131B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VRANICA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E021DA-690D-4A0B-9F65-18E64E1B9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Podolgovat dobro prekrvavljen organ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Leži na levi strani trebušne votline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jezičaste oblike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Zgrajena je podobno kot bezgavke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njej nastajajo levkociti, v zarodku pa tudi eritrociti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Vanjo prehajajo iz krvi odmrli eritrociti in se v njej razkrajajo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4F0D0C3-C374-41C0-977A-DD89D767C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BOLEZNI SRCA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CF2A4A2-796B-4B58-B6ED-3F3703AA1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Srčni infarkt </a:t>
            </a:r>
          </a:p>
          <a:p>
            <a:pPr eaLnBrk="1" hangingPunct="1"/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Angina pectoris</a:t>
            </a:r>
          </a:p>
          <a:p>
            <a:pPr eaLnBrk="1" hangingPunct="1"/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Srčno popuščanje</a:t>
            </a:r>
            <a:r>
              <a:rPr lang="sl-SI" altLang="sl-SI"/>
              <a:t> 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A36DEE4-70EF-4559-900B-0F371E62E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SRČNI INFARKT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288D10E-2A0A-4638-943B-281F23D69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odmrtje dela srčne mišice, ki nastane zaradi zoženja ali celo zaprtja v eni od vej koronarnih arterij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Huda in stalna bolečina v prsnem košu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Dejavniki: starost, nezdrava prehrana, pretirana telesna teža, alkohol, premalo gibanja…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SLO prizadene 2000 ljudi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F75C86-F77B-49EC-9459-2CFDFFDC8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KAJ JE SRCE?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6899700-E08D-4C6E-923F-4F62910A9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Votla mišica, ki neprestano poganja kri po žilah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Nalogo opravlja že pred rojstvom vse do smrti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Leži v prsnem košu pod prsnico 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Ovija ga dvojna mrena-OSRČNIK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Deluje brez naše volje in zavesti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kap">
            <a:extLst>
              <a:ext uri="{FF2B5EF4-FFF2-40B4-BE49-F238E27FC236}">
                <a16:creationId xmlns:a16="http://schemas.microsoft.com/office/drawing/2014/main" id="{4B2FE591-F733-41B7-9371-9BD84415A11A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6" b="5902"/>
          <a:stretch>
            <a:fillRect/>
          </a:stretch>
        </p:blipFill>
        <p:spPr>
          <a:xfrm>
            <a:off x="0" y="-12700"/>
            <a:ext cx="7308850" cy="6870700"/>
          </a:xfrm>
          <a:noFill/>
        </p:spPr>
      </p:pic>
      <p:sp>
        <p:nvSpPr>
          <p:cNvPr id="24582" name="Text Box 6">
            <a:extLst>
              <a:ext uri="{FF2B5EF4-FFF2-40B4-BE49-F238E27FC236}">
                <a16:creationId xmlns:a16="http://schemas.microsoft.com/office/drawing/2014/main" id="{4153FEB7-8515-4C82-90EA-C54D6ED88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223838"/>
            <a:ext cx="760412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I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N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F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A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R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K</a:t>
            </a:r>
          </a:p>
          <a:p>
            <a:pPr>
              <a:defRPr/>
            </a:pPr>
            <a:r>
              <a:rPr lang="sl-SI" sz="60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1DDE446-28C9-4944-B8A2-74D618ABA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ANGINA PECTORIS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C48438C-42F7-4F14-8454-38979F77B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je znak bolezni koronarnih arterij oziroma motene prekrvitve srčne mišice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Znak angine pectoris: Tiščanje za prsnico, pritisk v prsnem košu, občutek teže in stiskanje v prsih, bolečina, pomanjkanje sape, občutek dušenja…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Bolečina nastane zaradi nezadostne prekrvitve srčne mišice </a:t>
            </a:r>
          </a:p>
          <a:p>
            <a:pPr eaLnBrk="1" hangingPunct="1">
              <a:lnSpc>
                <a:spcPct val="80000"/>
              </a:lnSpc>
            </a:pPr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54F24243-EA00-4966-8D0C-888A62D3F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3500" b="1" u="sng">
                <a:solidFill>
                  <a:srgbClr val="660033"/>
                </a:solidFill>
                <a:latin typeface="Baskerville Old Face" panose="02020602080505020303" pitchFamily="18" charset="0"/>
              </a:rPr>
              <a:t>VZROKI ZA POJAV: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Telesni napor - hoja navkreber, po stopnicah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čustva - jeza, razburjenje in nemir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Prevelik obrok hrane- to zahteva nekajurno povečanje dela srca za 20%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Hitre temperaturne spremembe okolja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Razburljivi filmi ali tekme na TV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Sanje, še posebej če so moreče oziroma strašne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Spolni odnos, še posebej, če so odnosi redki ali izvenzakonski </a:t>
            </a:r>
            <a:endParaRPr lang="sl-SI" altLang="sl-SI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29B30E1-21C5-4A44-9B57-E380A3A23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SRČNO POPUŠČANJE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B269FAD-5CBF-400A-8BC9-31977ADD9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nastopi, ko srce več ni sposobno načrpati dovoljšnje količine krvi, da bi z njo oskrbelo celoten organizem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Vzroki: alkohol, kajenje, borelioza, srčni infarkti, bolezni srčnih zaklopk, starost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Glavni znak: zmanjšan pretok krvi po telesu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Motenje srčnega ritma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ant_heart[1]">
            <a:extLst>
              <a:ext uri="{FF2B5EF4-FFF2-40B4-BE49-F238E27FC236}">
                <a16:creationId xmlns:a16="http://schemas.microsoft.com/office/drawing/2014/main" id="{B3073DEE-0E70-4936-9286-FC9F42CEF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>
            <a:extLst>
              <a:ext uri="{FF2B5EF4-FFF2-40B4-BE49-F238E27FC236}">
                <a16:creationId xmlns:a16="http://schemas.microsoft.com/office/drawing/2014/main" id="{37DA39AF-3090-43CD-BA62-0CF30A671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ZGRADBA SRCA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DDB35EF0-9B78-4253-8354-916ABD6DD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 srčnim pretinom je razdeljeno v levo in desno polovico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Iz 4 votlin: </a:t>
            </a:r>
          </a:p>
          <a:p>
            <a:pPr eaLnBrk="1" hangingPunct="1">
              <a:buFontTx/>
              <a:buChar char="-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Zgornja votlina-PREDDVOR (atrij)</a:t>
            </a:r>
          </a:p>
          <a:p>
            <a:pPr eaLnBrk="1" hangingPunct="1">
              <a:buFontTx/>
              <a:buChar char="-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Spodnja votlina-PREKAT (vetrikel)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Dve črpalki:</a:t>
            </a:r>
          </a:p>
          <a:p>
            <a:pPr eaLnBrk="1" hangingPunct="1">
              <a:buFontTx/>
              <a:buChar char="-"/>
            </a:pP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Leva pošilja kri polno kisika po telesu in se vrača skozi desno</a:t>
            </a:r>
          </a:p>
          <a:p>
            <a:pPr eaLnBrk="1" hangingPunct="1">
              <a:buFontTx/>
              <a:buNone/>
            </a:pPr>
            <a:endParaRPr lang="sl-SI" altLang="sl-SI" b="1">
              <a:solidFill>
                <a:srgbClr val="660033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100E1FC-9C0C-4E83-A390-41CA56AC5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DELOVANJE SRCA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DA19E22-B83D-4C7B-8589-473A1844F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Stisneta se preddvora in potisneta kri v prekata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Ko se stisneta prekata, vstopi kri v žile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levi polovici je vedno kri, ki ima mnogo kisika in je svetlo rdeča - to je </a:t>
            </a:r>
            <a:r>
              <a:rPr lang="sl-SI" altLang="sl-SI" b="1" i="1">
                <a:solidFill>
                  <a:srgbClr val="660033"/>
                </a:solidFill>
                <a:latin typeface="Baskerville Old Face" panose="02020602080505020303" pitchFamily="18" charset="0"/>
              </a:rPr>
              <a:t>ARTEIJSKA KRI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V desni polovici pa je temnejša kri, ker je v njej manj kisika, in več ogljikovega dioksida - to je </a:t>
            </a:r>
            <a:r>
              <a:rPr lang="sl-SI" altLang="sl-SI" b="1" i="1">
                <a:solidFill>
                  <a:srgbClr val="660033"/>
                </a:solidFill>
                <a:latin typeface="Baskerville Old Face" panose="02020602080505020303" pitchFamily="18" charset="0"/>
              </a:rPr>
              <a:t>VENSKA KRI</a:t>
            </a:r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9576F93-CBB5-4764-A899-77B0C5220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5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UTRIPANJE SRCA IN PRITISK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3E6732-04C8-4D90-8592-E6594F307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Odrasli človek-60-80 krat v minuti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Št. utripov odvisno, koliko krvi potrebuje organ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Dojenčkov pulz je 120-140 krat v minuti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Št. utripov je odvisno od starosti, zunanje temperature, razburjenja, dela itd.</a:t>
            </a:r>
          </a:p>
          <a:p>
            <a:pPr eaLnBrk="1" hangingPunct="1"/>
            <a:r>
              <a:rPr lang="sl-SI" altLang="sl-SI" b="1">
                <a:solidFill>
                  <a:srgbClr val="660033"/>
                </a:solidFill>
                <a:latin typeface="Baskerville Old Face" panose="02020602080505020303" pitchFamily="18" charset="0"/>
              </a:rPr>
              <a:t>Krvni tlak-je pritisk ko srce porine kri v žile, pritisne kri na stene žil. Ker so stene žil elastične, se temu pritisku upirajo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3EA2EED-D36C-4639-9263-9F92274D6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2781300"/>
            <a:ext cx="4186237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sl-SI" sz="41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KRVNI OBTOK</a:t>
            </a:r>
          </a:p>
        </p:txBody>
      </p:sp>
      <p:sp>
        <p:nvSpPr>
          <p:cNvPr id="11273" name="AutoShape 9">
            <a:extLst>
              <a:ext uri="{FF2B5EF4-FFF2-40B4-BE49-F238E27FC236}">
                <a16:creationId xmlns:a16="http://schemas.microsoft.com/office/drawing/2014/main" id="{FB70F3BE-C5EC-49E4-A634-F17F1FD5D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76250"/>
            <a:ext cx="4897438" cy="1657350"/>
          </a:xfrm>
          <a:prstGeom prst="cloudCallout">
            <a:avLst>
              <a:gd name="adj1" fmla="val -2870"/>
              <a:gd name="adj2" fmla="val 104023"/>
            </a:avLst>
          </a:prstGeom>
          <a:noFill/>
          <a:ln w="508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2800" b="1">
                <a:solidFill>
                  <a:srgbClr val="660033"/>
                </a:solidFill>
                <a:latin typeface="Baskerville Old Face" panose="02020602080505020303" pitchFamily="18" charset="0"/>
              </a:rPr>
              <a:t>VELIKI ali telesni</a:t>
            </a:r>
            <a:r>
              <a:rPr lang="sl-SI" altLang="sl-SI"/>
              <a:t> </a:t>
            </a:r>
          </a:p>
        </p:txBody>
      </p:sp>
      <p:sp>
        <p:nvSpPr>
          <p:cNvPr id="11274" name="AutoShape 10">
            <a:extLst>
              <a:ext uri="{FF2B5EF4-FFF2-40B4-BE49-F238E27FC236}">
                <a16:creationId xmlns:a16="http://schemas.microsoft.com/office/drawing/2014/main" id="{01ABB293-B7FD-4465-868D-CB48E628A0C4}"/>
              </a:ext>
            </a:extLst>
          </p:cNvPr>
          <p:cNvSpPr>
            <a:spLocks noChangeArrowheads="1"/>
          </p:cNvSpPr>
          <p:nvPr/>
        </p:nvSpPr>
        <p:spPr bwMode="auto">
          <a:xfrm rot="-9112979">
            <a:off x="203200" y="3916363"/>
            <a:ext cx="4289425" cy="2160587"/>
          </a:xfrm>
          <a:prstGeom prst="cloudCallout">
            <a:avLst>
              <a:gd name="adj1" fmla="val -20139"/>
              <a:gd name="adj2" fmla="val 88356"/>
            </a:avLst>
          </a:prstGeom>
          <a:noFill/>
          <a:ln w="508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2800" b="1">
                <a:solidFill>
                  <a:srgbClr val="660033"/>
                </a:solidFill>
                <a:latin typeface="Baskerville Old Face" panose="02020602080505020303" pitchFamily="18" charset="0"/>
              </a:rPr>
              <a:t>MALI ali pljučni</a:t>
            </a:r>
          </a:p>
        </p:txBody>
      </p:sp>
      <p:sp>
        <p:nvSpPr>
          <p:cNvPr id="11276" name="AutoShape 12">
            <a:extLst>
              <a:ext uri="{FF2B5EF4-FFF2-40B4-BE49-F238E27FC236}">
                <a16:creationId xmlns:a16="http://schemas.microsoft.com/office/drawing/2014/main" id="{693F08EC-35A4-489E-A04E-40ABFE8E3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3860800"/>
            <a:ext cx="3024188" cy="2376488"/>
          </a:xfrm>
          <a:prstGeom prst="cloudCallout">
            <a:avLst>
              <a:gd name="adj1" fmla="val -73991"/>
              <a:gd name="adj2" fmla="val -52806"/>
            </a:avLst>
          </a:prstGeom>
          <a:noFill/>
          <a:ln w="508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l-SI" altLang="sl-SI" sz="2800" b="1">
                <a:solidFill>
                  <a:srgbClr val="660033"/>
                </a:solidFill>
                <a:latin typeface="Baskerville Old Face" panose="02020602080505020303" pitchFamily="18" charset="0"/>
              </a:rPr>
              <a:t>JETRNI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3" grpId="0" animBg="1"/>
      <p:bldP spid="11274" grpId="0" animBg="1"/>
      <p:bldP spid="11276" grpId="0" animBg="1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Baskerville Old Face</vt:lpstr>
      <vt:lpstr>Wingdings</vt:lpstr>
      <vt:lpstr>Privzeti načrt</vt:lpstr>
      <vt:lpstr>SRCE IN KRVNI OBTOK</vt:lpstr>
      <vt:lpstr>KAJ JE SRCE?</vt:lpstr>
      <vt:lpstr>PowerPoint Presentation</vt:lpstr>
      <vt:lpstr>ZGRADBA SRCA</vt:lpstr>
      <vt:lpstr>PowerPoint Presentation</vt:lpstr>
      <vt:lpstr>PowerPoint Presentation</vt:lpstr>
      <vt:lpstr>DELOVANJE SRCA</vt:lpstr>
      <vt:lpstr>UTRIPANJE SRCA IN PRITISK</vt:lpstr>
      <vt:lpstr>KRVNI OBTOK</vt:lpstr>
      <vt:lpstr>PowerPoint Presentation</vt:lpstr>
      <vt:lpstr>VELIKI ali TELESNI</vt:lpstr>
      <vt:lpstr>MALI ali PLJUČNI</vt:lpstr>
      <vt:lpstr>JETRNI</vt:lpstr>
      <vt:lpstr>LIMFNI SISTEM</vt:lpstr>
      <vt:lpstr>LIMFA</vt:lpstr>
      <vt:lpstr>BEZGAVKE</vt:lpstr>
      <vt:lpstr>VRANICA</vt:lpstr>
      <vt:lpstr>BOLEZNI SRCA</vt:lpstr>
      <vt:lpstr>SRČNI INFARKT</vt:lpstr>
      <vt:lpstr>PowerPoint Presentation</vt:lpstr>
      <vt:lpstr>ANGINA PECTORIS</vt:lpstr>
      <vt:lpstr>PowerPoint Presentation</vt:lpstr>
      <vt:lpstr>SRČNO POPUŠČANJE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2019-05-30T09:36:17Z</dcterms:created>
  <dcterms:modified xsi:type="dcterms:W3CDTF">2019-05-30T09:36:17Z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