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3" r:id="rId5"/>
    <p:sldId id="258" r:id="rId6"/>
    <p:sldId id="260" r:id="rId7"/>
    <p:sldId id="268" r:id="rId8"/>
    <p:sldId id="269" r:id="rId9"/>
    <p:sldId id="264" r:id="rId10"/>
    <p:sldId id="266"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w Cen MT Condensed Extra Bold" panose="020B0803020202020204" pitchFamily="34" charset="-18"/>
        <a:ea typeface="+mn-ea"/>
        <a:cs typeface="+mn-cs"/>
      </a:defRPr>
    </a:lvl1pPr>
    <a:lvl2pPr marL="457200" algn="l" rtl="0" fontAlgn="base">
      <a:spcBef>
        <a:spcPct val="0"/>
      </a:spcBef>
      <a:spcAft>
        <a:spcPct val="0"/>
      </a:spcAft>
      <a:defRPr kern="1200">
        <a:solidFill>
          <a:schemeClr val="tx1"/>
        </a:solidFill>
        <a:latin typeface="Tw Cen MT Condensed Extra Bold" panose="020B0803020202020204" pitchFamily="34" charset="-18"/>
        <a:ea typeface="+mn-ea"/>
        <a:cs typeface="+mn-cs"/>
      </a:defRPr>
    </a:lvl2pPr>
    <a:lvl3pPr marL="914400" algn="l" rtl="0" fontAlgn="base">
      <a:spcBef>
        <a:spcPct val="0"/>
      </a:spcBef>
      <a:spcAft>
        <a:spcPct val="0"/>
      </a:spcAft>
      <a:defRPr kern="1200">
        <a:solidFill>
          <a:schemeClr val="tx1"/>
        </a:solidFill>
        <a:latin typeface="Tw Cen MT Condensed Extra Bold" panose="020B0803020202020204" pitchFamily="34" charset="-18"/>
        <a:ea typeface="+mn-ea"/>
        <a:cs typeface="+mn-cs"/>
      </a:defRPr>
    </a:lvl3pPr>
    <a:lvl4pPr marL="1371600" algn="l" rtl="0" fontAlgn="base">
      <a:spcBef>
        <a:spcPct val="0"/>
      </a:spcBef>
      <a:spcAft>
        <a:spcPct val="0"/>
      </a:spcAft>
      <a:defRPr kern="1200">
        <a:solidFill>
          <a:schemeClr val="tx1"/>
        </a:solidFill>
        <a:latin typeface="Tw Cen MT Condensed Extra Bold" panose="020B0803020202020204" pitchFamily="34" charset="-18"/>
        <a:ea typeface="+mn-ea"/>
        <a:cs typeface="+mn-cs"/>
      </a:defRPr>
    </a:lvl4pPr>
    <a:lvl5pPr marL="1828800" algn="l" rtl="0" fontAlgn="base">
      <a:spcBef>
        <a:spcPct val="0"/>
      </a:spcBef>
      <a:spcAft>
        <a:spcPct val="0"/>
      </a:spcAft>
      <a:defRPr kern="1200">
        <a:solidFill>
          <a:schemeClr val="tx1"/>
        </a:solidFill>
        <a:latin typeface="Tw Cen MT Condensed Extra Bold" panose="020B0803020202020204" pitchFamily="34" charset="-18"/>
        <a:ea typeface="+mn-ea"/>
        <a:cs typeface="+mn-cs"/>
      </a:defRPr>
    </a:lvl5pPr>
    <a:lvl6pPr marL="2286000" algn="l" defTabSz="914400" rtl="0" eaLnBrk="1" latinLnBrk="0" hangingPunct="1">
      <a:defRPr kern="1200">
        <a:solidFill>
          <a:schemeClr val="tx1"/>
        </a:solidFill>
        <a:latin typeface="Tw Cen MT Condensed Extra Bold" panose="020B0803020202020204" pitchFamily="34" charset="-18"/>
        <a:ea typeface="+mn-ea"/>
        <a:cs typeface="+mn-cs"/>
      </a:defRPr>
    </a:lvl6pPr>
    <a:lvl7pPr marL="2743200" algn="l" defTabSz="914400" rtl="0" eaLnBrk="1" latinLnBrk="0" hangingPunct="1">
      <a:defRPr kern="1200">
        <a:solidFill>
          <a:schemeClr val="tx1"/>
        </a:solidFill>
        <a:latin typeface="Tw Cen MT Condensed Extra Bold" panose="020B0803020202020204" pitchFamily="34" charset="-18"/>
        <a:ea typeface="+mn-ea"/>
        <a:cs typeface="+mn-cs"/>
      </a:defRPr>
    </a:lvl7pPr>
    <a:lvl8pPr marL="3200400" algn="l" defTabSz="914400" rtl="0" eaLnBrk="1" latinLnBrk="0" hangingPunct="1">
      <a:defRPr kern="1200">
        <a:solidFill>
          <a:schemeClr val="tx1"/>
        </a:solidFill>
        <a:latin typeface="Tw Cen MT Condensed Extra Bold" panose="020B0803020202020204" pitchFamily="34" charset="-18"/>
        <a:ea typeface="+mn-ea"/>
        <a:cs typeface="+mn-cs"/>
      </a:defRPr>
    </a:lvl8pPr>
    <a:lvl9pPr marL="3657600" algn="l" defTabSz="914400" rtl="0" eaLnBrk="1" latinLnBrk="0" hangingPunct="1">
      <a:defRPr kern="1200">
        <a:solidFill>
          <a:schemeClr val="tx1"/>
        </a:solidFill>
        <a:latin typeface="Tw Cen MT Condensed Extra Bold" panose="020B0803020202020204" pitchFamily="34"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9900"/>
    <a:srgbClr val="800080"/>
    <a:srgbClr val="FFCC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D509-C6DE-4C9B-80D6-DF1F2C10B6C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B8B4AD5-F7EF-4C4D-BB29-02C040F68D9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F8887EFB-AB36-40D1-B46C-D520871E30A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8D05AB0-CFC3-49BD-ADA8-261D858C1FC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EA15735-50D4-4DEC-873F-99540433E949}"/>
              </a:ext>
            </a:extLst>
          </p:cNvPr>
          <p:cNvSpPr>
            <a:spLocks noGrp="1"/>
          </p:cNvSpPr>
          <p:nvPr>
            <p:ph type="sldNum" sz="quarter" idx="12"/>
          </p:nvPr>
        </p:nvSpPr>
        <p:spPr/>
        <p:txBody>
          <a:bodyPr/>
          <a:lstStyle>
            <a:lvl1pPr>
              <a:defRPr/>
            </a:lvl1pPr>
          </a:lstStyle>
          <a:p>
            <a:fld id="{D3FE9290-7B7C-41D2-B555-BC4B204B5761}" type="slidenum">
              <a:rPr lang="sl-SI" altLang="sl-SI"/>
              <a:pPr/>
              <a:t>‹#›</a:t>
            </a:fld>
            <a:endParaRPr lang="sl-SI" altLang="sl-SI"/>
          </a:p>
        </p:txBody>
      </p:sp>
    </p:spTree>
    <p:extLst>
      <p:ext uri="{BB962C8B-B14F-4D97-AF65-F5344CB8AC3E}">
        <p14:creationId xmlns:p14="http://schemas.microsoft.com/office/powerpoint/2010/main" val="395087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B9C4-86EC-4612-B4AB-70739CDA47F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6A12B52-47E6-43B9-80D2-C20E717CB9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BD36580-657B-49E7-A4F0-B020541972A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4A507DB-C673-47EA-ABD0-67546C9E2F7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875D8CA-DCA2-475E-9B3F-17BE1EBE4113}"/>
              </a:ext>
            </a:extLst>
          </p:cNvPr>
          <p:cNvSpPr>
            <a:spLocks noGrp="1"/>
          </p:cNvSpPr>
          <p:nvPr>
            <p:ph type="sldNum" sz="quarter" idx="12"/>
          </p:nvPr>
        </p:nvSpPr>
        <p:spPr/>
        <p:txBody>
          <a:bodyPr/>
          <a:lstStyle>
            <a:lvl1pPr>
              <a:defRPr/>
            </a:lvl1pPr>
          </a:lstStyle>
          <a:p>
            <a:fld id="{D54AE653-9C12-4C47-BCFC-D71ECD3EB8A8}" type="slidenum">
              <a:rPr lang="sl-SI" altLang="sl-SI"/>
              <a:pPr/>
              <a:t>‹#›</a:t>
            </a:fld>
            <a:endParaRPr lang="sl-SI" altLang="sl-SI"/>
          </a:p>
        </p:txBody>
      </p:sp>
    </p:spTree>
    <p:extLst>
      <p:ext uri="{BB962C8B-B14F-4D97-AF65-F5344CB8AC3E}">
        <p14:creationId xmlns:p14="http://schemas.microsoft.com/office/powerpoint/2010/main" val="357736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41376A-04DF-4E30-A054-EBF8DE8CFBEF}"/>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A92E4F3-BDBC-420B-B456-03D70380EF0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6878DAF-032F-4E16-8AD3-B393EE68E90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4C96F99-5A90-45B9-882B-DD01C085E16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51EDD61-9799-4CE0-9AEA-86A98410B287}"/>
              </a:ext>
            </a:extLst>
          </p:cNvPr>
          <p:cNvSpPr>
            <a:spLocks noGrp="1"/>
          </p:cNvSpPr>
          <p:nvPr>
            <p:ph type="sldNum" sz="quarter" idx="12"/>
          </p:nvPr>
        </p:nvSpPr>
        <p:spPr/>
        <p:txBody>
          <a:bodyPr/>
          <a:lstStyle>
            <a:lvl1pPr>
              <a:defRPr/>
            </a:lvl1pPr>
          </a:lstStyle>
          <a:p>
            <a:fld id="{381AD21C-BC37-4201-B82E-FDE63EED4045}" type="slidenum">
              <a:rPr lang="sl-SI" altLang="sl-SI"/>
              <a:pPr/>
              <a:t>‹#›</a:t>
            </a:fld>
            <a:endParaRPr lang="sl-SI" altLang="sl-SI"/>
          </a:p>
        </p:txBody>
      </p:sp>
    </p:spTree>
    <p:extLst>
      <p:ext uri="{BB962C8B-B14F-4D97-AF65-F5344CB8AC3E}">
        <p14:creationId xmlns:p14="http://schemas.microsoft.com/office/powerpoint/2010/main" val="1195933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C2D7-FA40-4828-BCEF-6B1AC80E3142}"/>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DBACF25-0242-4667-830E-57B4B2D64AF8}"/>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232EA15-A4BB-4645-BA09-F29F15AB4246}"/>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DB468955-6694-4BB1-B485-AE7CF804430C}"/>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760B37F8-28DC-43A3-96E5-9DD9B0FA92D3}"/>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429AF3DD-ED43-472F-80A9-969863277F75}"/>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3390564A-D291-448A-ADC3-E48FB9465E23}"/>
              </a:ext>
            </a:extLst>
          </p:cNvPr>
          <p:cNvSpPr>
            <a:spLocks noGrp="1"/>
          </p:cNvSpPr>
          <p:nvPr>
            <p:ph type="sldNum" sz="quarter" idx="12"/>
          </p:nvPr>
        </p:nvSpPr>
        <p:spPr>
          <a:xfrm>
            <a:off x="6553200" y="6245225"/>
            <a:ext cx="2133600" cy="476250"/>
          </a:xfrm>
        </p:spPr>
        <p:txBody>
          <a:bodyPr/>
          <a:lstStyle>
            <a:lvl1pPr>
              <a:defRPr/>
            </a:lvl1pPr>
          </a:lstStyle>
          <a:p>
            <a:fld id="{7EC7807B-07A9-4765-9069-F7E344DD7A68}" type="slidenum">
              <a:rPr lang="sl-SI" altLang="sl-SI"/>
              <a:pPr/>
              <a:t>‹#›</a:t>
            </a:fld>
            <a:endParaRPr lang="sl-SI" altLang="sl-SI"/>
          </a:p>
        </p:txBody>
      </p:sp>
    </p:spTree>
    <p:extLst>
      <p:ext uri="{BB962C8B-B14F-4D97-AF65-F5344CB8AC3E}">
        <p14:creationId xmlns:p14="http://schemas.microsoft.com/office/powerpoint/2010/main" val="197042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5860A-833B-4104-8087-17B8F84A459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2DA5750-4E12-4451-9503-781295046F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5151C2C-71AE-4A3E-91D6-984F871FBFD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30EB54F-98B5-4C07-BDD4-D4B10EF277B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4B5A908-3FA3-4D44-BB57-EBE0E2E6E65D}"/>
              </a:ext>
            </a:extLst>
          </p:cNvPr>
          <p:cNvSpPr>
            <a:spLocks noGrp="1"/>
          </p:cNvSpPr>
          <p:nvPr>
            <p:ph type="sldNum" sz="quarter" idx="12"/>
          </p:nvPr>
        </p:nvSpPr>
        <p:spPr/>
        <p:txBody>
          <a:bodyPr/>
          <a:lstStyle>
            <a:lvl1pPr>
              <a:defRPr/>
            </a:lvl1pPr>
          </a:lstStyle>
          <a:p>
            <a:fld id="{70D31B21-3CCC-4E5A-BEA4-F3BAAA1E72DC}" type="slidenum">
              <a:rPr lang="sl-SI" altLang="sl-SI"/>
              <a:pPr/>
              <a:t>‹#›</a:t>
            </a:fld>
            <a:endParaRPr lang="sl-SI" altLang="sl-SI"/>
          </a:p>
        </p:txBody>
      </p:sp>
    </p:spTree>
    <p:extLst>
      <p:ext uri="{BB962C8B-B14F-4D97-AF65-F5344CB8AC3E}">
        <p14:creationId xmlns:p14="http://schemas.microsoft.com/office/powerpoint/2010/main" val="416801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E877-B11B-4886-B284-887BE019BD3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A742934-387B-467A-92AB-DA6FA253DC6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3969046-0BB8-4BF4-ABCB-CE849D1B3CC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E6C73B8-2E36-44C3-9B52-7B119DC8BB3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6911A34-8011-414A-BF0B-8EAB3EE43F50}"/>
              </a:ext>
            </a:extLst>
          </p:cNvPr>
          <p:cNvSpPr>
            <a:spLocks noGrp="1"/>
          </p:cNvSpPr>
          <p:nvPr>
            <p:ph type="sldNum" sz="quarter" idx="12"/>
          </p:nvPr>
        </p:nvSpPr>
        <p:spPr/>
        <p:txBody>
          <a:bodyPr/>
          <a:lstStyle>
            <a:lvl1pPr>
              <a:defRPr/>
            </a:lvl1pPr>
          </a:lstStyle>
          <a:p>
            <a:fld id="{1FAB4933-96A2-4C3A-9A16-767DF725EE08}" type="slidenum">
              <a:rPr lang="sl-SI" altLang="sl-SI"/>
              <a:pPr/>
              <a:t>‹#›</a:t>
            </a:fld>
            <a:endParaRPr lang="sl-SI" altLang="sl-SI"/>
          </a:p>
        </p:txBody>
      </p:sp>
    </p:spTree>
    <p:extLst>
      <p:ext uri="{BB962C8B-B14F-4D97-AF65-F5344CB8AC3E}">
        <p14:creationId xmlns:p14="http://schemas.microsoft.com/office/powerpoint/2010/main" val="912724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3479-4001-4371-9A4A-2EFE3E60C06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6054520-2535-4AE9-95BC-7E873C8A0F6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1B56EFE-8737-4AD4-BBF5-A73014006328}"/>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2791987-C7F7-431F-B3F7-1B8CAF71823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08E4C88-5923-4008-B9FD-69ED91CA8F9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3BE5E81-9FBF-4047-B34D-3E3818D98F99}"/>
              </a:ext>
            </a:extLst>
          </p:cNvPr>
          <p:cNvSpPr>
            <a:spLocks noGrp="1"/>
          </p:cNvSpPr>
          <p:nvPr>
            <p:ph type="sldNum" sz="quarter" idx="12"/>
          </p:nvPr>
        </p:nvSpPr>
        <p:spPr/>
        <p:txBody>
          <a:bodyPr/>
          <a:lstStyle>
            <a:lvl1pPr>
              <a:defRPr/>
            </a:lvl1pPr>
          </a:lstStyle>
          <a:p>
            <a:fld id="{7CCA3E3B-8E70-461D-B8BF-728A83BD6979}" type="slidenum">
              <a:rPr lang="sl-SI" altLang="sl-SI"/>
              <a:pPr/>
              <a:t>‹#›</a:t>
            </a:fld>
            <a:endParaRPr lang="sl-SI" altLang="sl-SI"/>
          </a:p>
        </p:txBody>
      </p:sp>
    </p:spTree>
    <p:extLst>
      <p:ext uri="{BB962C8B-B14F-4D97-AF65-F5344CB8AC3E}">
        <p14:creationId xmlns:p14="http://schemas.microsoft.com/office/powerpoint/2010/main" val="135486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70136-E527-45AA-AC7B-450A7C3118D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EE5117B-3FFB-4300-BE48-EFFA565C5D5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695202-9094-4779-BFE1-46706C467F5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0876901-0E92-470A-9460-CC9ABC5D5F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597BD4-E2AA-447D-BC73-C98A1DA6FCB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2A6444D1-0A52-4B2C-AF42-1A5D511B1AC8}"/>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4BB29E3-105C-4D91-8042-5E345EE3BAC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414B9E7-8B4E-4FA7-A01C-0A2EA67A30D7}"/>
              </a:ext>
            </a:extLst>
          </p:cNvPr>
          <p:cNvSpPr>
            <a:spLocks noGrp="1"/>
          </p:cNvSpPr>
          <p:nvPr>
            <p:ph type="sldNum" sz="quarter" idx="12"/>
          </p:nvPr>
        </p:nvSpPr>
        <p:spPr/>
        <p:txBody>
          <a:bodyPr/>
          <a:lstStyle>
            <a:lvl1pPr>
              <a:defRPr/>
            </a:lvl1pPr>
          </a:lstStyle>
          <a:p>
            <a:fld id="{14DB27CF-2A21-4AF3-AB65-01216798DE4C}" type="slidenum">
              <a:rPr lang="sl-SI" altLang="sl-SI"/>
              <a:pPr/>
              <a:t>‹#›</a:t>
            </a:fld>
            <a:endParaRPr lang="sl-SI" altLang="sl-SI"/>
          </a:p>
        </p:txBody>
      </p:sp>
    </p:spTree>
    <p:extLst>
      <p:ext uri="{BB962C8B-B14F-4D97-AF65-F5344CB8AC3E}">
        <p14:creationId xmlns:p14="http://schemas.microsoft.com/office/powerpoint/2010/main" val="375824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11C9-ADC0-4999-8AAD-C6278C87108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8B29B9E-1D1A-4553-B381-1F66E5A7243E}"/>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34A1D45-EC6C-4954-B184-48D362039E5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FEB9776-B349-427C-A0E4-D5BE05311C40}"/>
              </a:ext>
            </a:extLst>
          </p:cNvPr>
          <p:cNvSpPr>
            <a:spLocks noGrp="1"/>
          </p:cNvSpPr>
          <p:nvPr>
            <p:ph type="sldNum" sz="quarter" idx="12"/>
          </p:nvPr>
        </p:nvSpPr>
        <p:spPr/>
        <p:txBody>
          <a:bodyPr/>
          <a:lstStyle>
            <a:lvl1pPr>
              <a:defRPr/>
            </a:lvl1pPr>
          </a:lstStyle>
          <a:p>
            <a:fld id="{683468FC-074E-47AC-ACB1-E6F0C3289D88}" type="slidenum">
              <a:rPr lang="sl-SI" altLang="sl-SI"/>
              <a:pPr/>
              <a:t>‹#›</a:t>
            </a:fld>
            <a:endParaRPr lang="sl-SI" altLang="sl-SI"/>
          </a:p>
        </p:txBody>
      </p:sp>
    </p:spTree>
    <p:extLst>
      <p:ext uri="{BB962C8B-B14F-4D97-AF65-F5344CB8AC3E}">
        <p14:creationId xmlns:p14="http://schemas.microsoft.com/office/powerpoint/2010/main" val="110957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41B98-FC64-4BFE-A975-D898D5B3722D}"/>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B8E7E6C-950F-4A0D-84BF-DC1EC6F8A83A}"/>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D98FC5F-967E-4B99-BA5A-E7E581B22B0F}"/>
              </a:ext>
            </a:extLst>
          </p:cNvPr>
          <p:cNvSpPr>
            <a:spLocks noGrp="1"/>
          </p:cNvSpPr>
          <p:nvPr>
            <p:ph type="sldNum" sz="quarter" idx="12"/>
          </p:nvPr>
        </p:nvSpPr>
        <p:spPr/>
        <p:txBody>
          <a:bodyPr/>
          <a:lstStyle>
            <a:lvl1pPr>
              <a:defRPr/>
            </a:lvl1pPr>
          </a:lstStyle>
          <a:p>
            <a:fld id="{523B5A75-8E2B-47D8-8353-1897D41E8EA5}" type="slidenum">
              <a:rPr lang="sl-SI" altLang="sl-SI"/>
              <a:pPr/>
              <a:t>‹#›</a:t>
            </a:fld>
            <a:endParaRPr lang="sl-SI" altLang="sl-SI"/>
          </a:p>
        </p:txBody>
      </p:sp>
    </p:spTree>
    <p:extLst>
      <p:ext uri="{BB962C8B-B14F-4D97-AF65-F5344CB8AC3E}">
        <p14:creationId xmlns:p14="http://schemas.microsoft.com/office/powerpoint/2010/main" val="236452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AE06-92A0-4C57-8490-B6C97CDE5B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CB655FFC-94E0-49FD-B5C1-BE50372545C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4AAAE48-7148-4E34-A18F-A1DD21DF7D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39245-7672-43B6-9B00-CD356BB2078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02F27FF-93AB-41A3-BA0A-74269228CC7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975C339-7613-47F1-A415-1787BE11B5C1}"/>
              </a:ext>
            </a:extLst>
          </p:cNvPr>
          <p:cNvSpPr>
            <a:spLocks noGrp="1"/>
          </p:cNvSpPr>
          <p:nvPr>
            <p:ph type="sldNum" sz="quarter" idx="12"/>
          </p:nvPr>
        </p:nvSpPr>
        <p:spPr/>
        <p:txBody>
          <a:bodyPr/>
          <a:lstStyle>
            <a:lvl1pPr>
              <a:defRPr/>
            </a:lvl1pPr>
          </a:lstStyle>
          <a:p>
            <a:fld id="{8B21BF37-BF2F-4305-A0BF-FFC9AADF3BF4}" type="slidenum">
              <a:rPr lang="sl-SI" altLang="sl-SI"/>
              <a:pPr/>
              <a:t>‹#›</a:t>
            </a:fld>
            <a:endParaRPr lang="sl-SI" altLang="sl-SI"/>
          </a:p>
        </p:txBody>
      </p:sp>
    </p:spTree>
    <p:extLst>
      <p:ext uri="{BB962C8B-B14F-4D97-AF65-F5344CB8AC3E}">
        <p14:creationId xmlns:p14="http://schemas.microsoft.com/office/powerpoint/2010/main" val="103473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BA5B-B2FB-4054-B2AE-3D8BE5C6F7D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11FF65D-9747-4A5B-AF1E-125917EA58B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1643459-FAF9-4CCF-BF8E-3887BE745F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6876D-9524-4036-A21D-4698A788E2E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BC040C9-D561-4E7F-8C14-E63024F98F4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B9AF05A-1F12-4775-B85D-292AFBC7596A}"/>
              </a:ext>
            </a:extLst>
          </p:cNvPr>
          <p:cNvSpPr>
            <a:spLocks noGrp="1"/>
          </p:cNvSpPr>
          <p:nvPr>
            <p:ph type="sldNum" sz="quarter" idx="12"/>
          </p:nvPr>
        </p:nvSpPr>
        <p:spPr/>
        <p:txBody>
          <a:bodyPr/>
          <a:lstStyle>
            <a:lvl1pPr>
              <a:defRPr/>
            </a:lvl1pPr>
          </a:lstStyle>
          <a:p>
            <a:fld id="{1BB8AB59-68A3-4AF7-A32F-E398CF189CBD}" type="slidenum">
              <a:rPr lang="sl-SI" altLang="sl-SI"/>
              <a:pPr/>
              <a:t>‹#›</a:t>
            </a:fld>
            <a:endParaRPr lang="sl-SI" altLang="sl-SI"/>
          </a:p>
        </p:txBody>
      </p:sp>
    </p:spTree>
    <p:extLst>
      <p:ext uri="{BB962C8B-B14F-4D97-AF65-F5344CB8AC3E}">
        <p14:creationId xmlns:p14="http://schemas.microsoft.com/office/powerpoint/2010/main" val="158961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009FFBF-2387-41B7-AF1D-6C394A3EF70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57709F8F-7C52-4E51-A955-49ABD49F3BE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CD602FD2-DF62-46D4-B7D7-10810155E25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sl-SI" altLang="sl-SI"/>
          </a:p>
        </p:txBody>
      </p:sp>
      <p:sp>
        <p:nvSpPr>
          <p:cNvPr id="1029" name="Rectangle 5">
            <a:extLst>
              <a:ext uri="{FF2B5EF4-FFF2-40B4-BE49-F238E27FC236}">
                <a16:creationId xmlns:a16="http://schemas.microsoft.com/office/drawing/2014/main" id="{74F135A1-745E-4B6D-AEE5-A0FE115403E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sl-SI" altLang="sl-SI"/>
          </a:p>
        </p:txBody>
      </p:sp>
      <p:sp>
        <p:nvSpPr>
          <p:cNvPr id="1030" name="Rectangle 6">
            <a:extLst>
              <a:ext uri="{FF2B5EF4-FFF2-40B4-BE49-F238E27FC236}">
                <a16:creationId xmlns:a16="http://schemas.microsoft.com/office/drawing/2014/main" id="{4E0AF353-1203-4A53-94F4-53842909918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E497531-10B7-455B-9DEC-FB2EE08D37F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wikipedia.org/wiki/Tableta" TargetMode="External"/><Relationship Id="rId2" Type="http://schemas.openxmlformats.org/officeDocument/2006/relationships/hyperlink" Target="http://med.over.net/za_bolnike/otrosko_zdravje/za_mlade/mladi_in_drog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9818593-7EBD-4F4D-A1B1-17F40D6F09D6}"/>
              </a:ext>
            </a:extLst>
          </p:cNvPr>
          <p:cNvSpPr>
            <a:spLocks noGrp="1" noChangeArrowheads="1"/>
          </p:cNvSpPr>
          <p:nvPr>
            <p:ph type="ctrTitle"/>
          </p:nvPr>
        </p:nvSpPr>
        <p:spPr>
          <a:xfrm>
            <a:off x="323850" y="476250"/>
            <a:ext cx="8424863" cy="2376488"/>
          </a:xfrm>
        </p:spPr>
        <p:txBody>
          <a:bodyPr anchor="ctr"/>
          <a:lstStyle/>
          <a:p>
            <a:r>
              <a:rPr lang="sl-SI" altLang="sl-SI" sz="9400">
                <a:solidFill>
                  <a:srgbClr val="CC0000"/>
                </a:solidFill>
                <a:latin typeface="Tw Cen MT Condensed Extra Bold" panose="020B0803020202020204" pitchFamily="34" charset="-18"/>
              </a:rPr>
              <a:t>TABLETOMANIJA</a:t>
            </a:r>
          </a:p>
        </p:txBody>
      </p:sp>
      <p:sp>
        <p:nvSpPr>
          <p:cNvPr id="2051" name="Rectangle 3">
            <a:extLst>
              <a:ext uri="{FF2B5EF4-FFF2-40B4-BE49-F238E27FC236}">
                <a16:creationId xmlns:a16="http://schemas.microsoft.com/office/drawing/2014/main" id="{EB771A1D-CF52-4ED1-B4A9-E3C07E3AEBA6}"/>
              </a:ext>
            </a:extLst>
          </p:cNvPr>
          <p:cNvSpPr>
            <a:spLocks noGrp="1" noChangeArrowheads="1"/>
          </p:cNvSpPr>
          <p:nvPr>
            <p:ph type="subTitle" idx="1"/>
          </p:nvPr>
        </p:nvSpPr>
        <p:spPr>
          <a:xfrm>
            <a:off x="1835150" y="5013325"/>
            <a:ext cx="4567238" cy="1584325"/>
          </a:xfrm>
        </p:spPr>
        <p:txBody>
          <a:bodyPr/>
          <a:lstStyle/>
          <a:p>
            <a:r>
              <a:rPr lang="sl-SI" altLang="sl-SI" sz="3900">
                <a:solidFill>
                  <a:srgbClr val="CC0000"/>
                </a:solidFill>
                <a:latin typeface="Tw Cen MT Condensed Extra Bold" panose="020B0803020202020204" pitchFamily="34" charset="-18"/>
              </a:rPr>
              <a:t> </a:t>
            </a:r>
            <a:endParaRPr lang="sl-SI" altLang="sl-SI" sz="3900" dirty="0">
              <a:solidFill>
                <a:srgbClr val="CC0000"/>
              </a:solidFill>
              <a:latin typeface="Tw Cen MT Condensed Extra Bold" panose="020B0803020202020204" pitchFamily="34" charset="-1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F9E22077-99E6-48E7-8249-4D3AB0697C74}"/>
              </a:ext>
            </a:extLst>
          </p:cNvPr>
          <p:cNvSpPr>
            <a:spLocks noGrp="1" noChangeArrowheads="1"/>
          </p:cNvSpPr>
          <p:nvPr>
            <p:ph type="body" idx="1"/>
          </p:nvPr>
        </p:nvSpPr>
        <p:spPr>
          <a:xfrm>
            <a:off x="457200" y="620713"/>
            <a:ext cx="8229600" cy="5505450"/>
          </a:xfrm>
        </p:spPr>
        <p:txBody>
          <a:bodyPr/>
          <a:lstStyle/>
          <a:p>
            <a:pPr>
              <a:lnSpc>
                <a:spcPct val="80000"/>
              </a:lnSpc>
              <a:buFontTx/>
              <a:buNone/>
            </a:pPr>
            <a:r>
              <a:rPr lang="sl-SI" altLang="sl-SI" sz="3600">
                <a:latin typeface="Tw Cen MT Condensed Extra Bold" panose="020B0803020202020204" pitchFamily="34" charset="-18"/>
              </a:rPr>
              <a:t>Viri literature :</a:t>
            </a:r>
          </a:p>
          <a:p>
            <a:pPr>
              <a:lnSpc>
                <a:spcPct val="80000"/>
              </a:lnSpc>
            </a:pPr>
            <a:r>
              <a:rPr lang="sl-SI" altLang="sl-SI" sz="3000">
                <a:latin typeface="Tw Cen MT Condensed Extra Bold" panose="020B0803020202020204" pitchFamily="34" charset="-18"/>
              </a:rPr>
              <a:t>Britansko zdravniško združenje : Družinska enciklopedija zdravil </a:t>
            </a:r>
          </a:p>
          <a:p>
            <a:pPr>
              <a:lnSpc>
                <a:spcPct val="80000"/>
              </a:lnSpc>
            </a:pPr>
            <a:r>
              <a:rPr lang="sl-SI" altLang="sl-SI" sz="3000">
                <a:latin typeface="Tw Cen MT Condensed Extra Bold" panose="020B0803020202020204" pitchFamily="34" charset="-18"/>
              </a:rPr>
              <a:t>Britansko zdravniško združenje: Družinska zdravstvena enciklopedija</a:t>
            </a:r>
          </a:p>
          <a:p>
            <a:pPr>
              <a:lnSpc>
                <a:spcPct val="80000"/>
              </a:lnSpc>
            </a:pPr>
            <a:r>
              <a:rPr lang="sl-SI" altLang="sl-SI" sz="3000">
                <a:latin typeface="Tw Cen MT Condensed Extra Bold" panose="020B0803020202020204" pitchFamily="34" charset="-18"/>
              </a:rPr>
              <a:t>Revije </a:t>
            </a:r>
          </a:p>
          <a:p>
            <a:pPr>
              <a:lnSpc>
                <a:spcPct val="80000"/>
              </a:lnSpc>
            </a:pPr>
            <a:r>
              <a:rPr lang="sl-SI" altLang="sl-SI" sz="3000">
                <a:latin typeface="Tw Cen MT Condensed Extra Bold" panose="020B0803020202020204" pitchFamily="34" charset="-18"/>
              </a:rPr>
              <a:t>Internet (slike)</a:t>
            </a:r>
          </a:p>
          <a:p>
            <a:pPr>
              <a:lnSpc>
                <a:spcPct val="80000"/>
              </a:lnSpc>
              <a:buFontTx/>
              <a:buNone/>
            </a:pPr>
            <a:r>
              <a:rPr lang="sl-SI" altLang="sl-SI" sz="2800">
                <a:latin typeface="Tw Cen MT Condensed Extra Bold" panose="020B0803020202020204" pitchFamily="34" charset="-18"/>
              </a:rPr>
              <a:t> </a:t>
            </a:r>
            <a:r>
              <a:rPr lang="sl-SI" altLang="sl-SI" sz="2800">
                <a:latin typeface="Tw Cen MT Condensed Extra Bold" panose="020B0803020202020204" pitchFamily="34" charset="-18"/>
                <a:hlinkClick r:id="rId2"/>
              </a:rPr>
              <a:t>http://med.over.net/za_bolnike/otrosko_zdravje/za_mlade/mladi_in_droge.htm</a:t>
            </a:r>
            <a:endParaRPr lang="sl-SI" altLang="sl-SI" sz="2800">
              <a:latin typeface="Tw Cen MT Condensed Extra Bold" panose="020B0803020202020204" pitchFamily="34" charset="-18"/>
            </a:endParaRPr>
          </a:p>
          <a:p>
            <a:pPr>
              <a:lnSpc>
                <a:spcPct val="80000"/>
              </a:lnSpc>
              <a:buFontTx/>
              <a:buNone/>
            </a:pPr>
            <a:endParaRPr lang="sl-SI" altLang="sl-SI" sz="2800">
              <a:latin typeface="Tw Cen MT Condensed Extra Bold" panose="020B0803020202020204" pitchFamily="34" charset="-18"/>
            </a:endParaRPr>
          </a:p>
          <a:p>
            <a:pPr>
              <a:lnSpc>
                <a:spcPct val="80000"/>
              </a:lnSpc>
              <a:buFontTx/>
              <a:buNone/>
            </a:pPr>
            <a:r>
              <a:rPr lang="sl-SI" altLang="sl-SI" sz="2800">
                <a:latin typeface="Tw Cen MT Condensed Extra Bold" panose="020B0803020202020204" pitchFamily="34" charset="-18"/>
              </a:rPr>
              <a:t>   </a:t>
            </a:r>
            <a:r>
              <a:rPr lang="sl-SI" altLang="sl-SI" sz="2800">
                <a:latin typeface="Tw Cen MT Condensed Extra Bold" panose="020B0803020202020204" pitchFamily="34" charset="-18"/>
                <a:hlinkClick r:id="rId3"/>
              </a:rPr>
              <a:t>http://sl.wikipedia.org/wiki/Tableta</a:t>
            </a:r>
            <a:endParaRPr lang="sl-SI" altLang="sl-SI" sz="2800">
              <a:latin typeface="Tw Cen MT Condensed Extra Bold" panose="020B0803020202020204" pitchFamily="34" charset="-18"/>
            </a:endParaRPr>
          </a:p>
          <a:p>
            <a:pPr>
              <a:lnSpc>
                <a:spcPct val="80000"/>
              </a:lnSpc>
              <a:buFontTx/>
              <a:buNone/>
            </a:pPr>
            <a:endParaRPr lang="sl-SI" altLang="sl-SI" sz="2800">
              <a:latin typeface="Tw Cen MT Condensed Extra Bold" panose="020B0803020202020204" pitchFamily="34" charset="-1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10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10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10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10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fade">
                                      <p:cBhvr>
                                        <p:cTn id="32" dur="1000"/>
                                        <p:tgtEl>
                                          <p:spTgt spid="133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3315">
                                            <p:txEl>
                                              <p:pRg st="7" end="7"/>
                                            </p:txEl>
                                          </p:spTgt>
                                        </p:tgtEl>
                                        <p:attrNameLst>
                                          <p:attrName>style.visibility</p:attrName>
                                        </p:attrNameLst>
                                      </p:cBhvr>
                                      <p:to>
                                        <p:strVal val="visible"/>
                                      </p:to>
                                    </p:set>
                                    <p:animEffect transition="in" filter="fade">
                                      <p:cBhvr>
                                        <p:cTn id="37" dur="10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4EF1E5-FCE3-4C53-98B5-2794DA0C516D}"/>
              </a:ext>
            </a:extLst>
          </p:cNvPr>
          <p:cNvSpPr>
            <a:spLocks noGrp="1" noChangeArrowheads="1"/>
          </p:cNvSpPr>
          <p:nvPr>
            <p:ph type="title"/>
          </p:nvPr>
        </p:nvSpPr>
        <p:spPr>
          <a:xfrm>
            <a:off x="457200" y="274638"/>
            <a:ext cx="8229600" cy="1498600"/>
          </a:xfrm>
        </p:spPr>
        <p:txBody>
          <a:bodyPr/>
          <a:lstStyle/>
          <a:p>
            <a:r>
              <a:rPr lang="sl-SI" altLang="sl-SI" sz="5700" b="1">
                <a:solidFill>
                  <a:schemeClr val="tx1"/>
                </a:solidFill>
                <a:latin typeface="Tw Cen MT Condensed Extra Bold" panose="020B0803020202020204" pitchFamily="34" charset="-18"/>
              </a:rPr>
              <a:t>Tabletomanija</a:t>
            </a:r>
            <a:r>
              <a:rPr lang="sl-SI" altLang="sl-SI" sz="5700">
                <a:solidFill>
                  <a:schemeClr val="tx1"/>
                </a:solidFill>
                <a:latin typeface="Tw Cen MT Condensed Extra Bold" panose="020B0803020202020204" pitchFamily="34" charset="-18"/>
              </a:rPr>
              <a:t> - pretirano uživanje tablet</a:t>
            </a:r>
            <a:r>
              <a:rPr lang="sl-SI" altLang="sl-SI" sz="5700">
                <a:latin typeface="Tw Cen MT Condensed Extra Bold" panose="020B0803020202020204" pitchFamily="34" charset="-18"/>
              </a:rPr>
              <a:t> </a:t>
            </a:r>
          </a:p>
        </p:txBody>
      </p:sp>
      <p:sp>
        <p:nvSpPr>
          <p:cNvPr id="3075" name="Rectangle 3">
            <a:extLst>
              <a:ext uri="{FF2B5EF4-FFF2-40B4-BE49-F238E27FC236}">
                <a16:creationId xmlns:a16="http://schemas.microsoft.com/office/drawing/2014/main" id="{B51379D4-4585-4D2E-8995-3282828B6253}"/>
              </a:ext>
            </a:extLst>
          </p:cNvPr>
          <p:cNvSpPr>
            <a:spLocks noGrp="1" noChangeArrowheads="1"/>
          </p:cNvSpPr>
          <p:nvPr>
            <p:ph type="body" idx="1"/>
          </p:nvPr>
        </p:nvSpPr>
        <p:spPr>
          <a:xfrm>
            <a:off x="395288" y="2276475"/>
            <a:ext cx="8229600" cy="4237038"/>
          </a:xfrm>
        </p:spPr>
        <p:txBody>
          <a:bodyPr/>
          <a:lstStyle/>
          <a:p>
            <a:pPr>
              <a:lnSpc>
                <a:spcPct val="80000"/>
              </a:lnSpc>
              <a:buFontTx/>
              <a:buNone/>
            </a:pPr>
            <a:r>
              <a:rPr lang="sl-SI" altLang="sl-SI" sz="3100" b="1" i="1">
                <a:effectLst>
                  <a:outerShdw blurRad="38100" dist="38100" dir="2700000" algn="tl">
                    <a:srgbClr val="C0C0C0"/>
                  </a:outerShdw>
                </a:effectLst>
                <a:latin typeface="Tw Cen MT Condensed Extra Bold" panose="020B0803020202020204" pitchFamily="34" charset="-18"/>
              </a:rPr>
              <a:t>     TABLETA</a:t>
            </a:r>
            <a:r>
              <a:rPr lang="sl-SI" altLang="sl-SI" sz="3100" i="1">
                <a:effectLst>
                  <a:outerShdw blurRad="38100" dist="38100" dir="2700000" algn="tl">
                    <a:srgbClr val="C0C0C0"/>
                  </a:outerShdw>
                </a:effectLst>
                <a:latin typeface="Tw Cen MT Condensed Extra Bold" panose="020B0803020202020204" pitchFamily="34" charset="-18"/>
              </a:rPr>
              <a:t> je FARMACEVTSKA, v katero se vgradijo    UČINKOVINE in POMOŽNE SNOVI </a:t>
            </a:r>
            <a:r>
              <a:rPr lang="sl-SI" altLang="sl-SI" sz="3100">
                <a:effectLst>
                  <a:outerShdw blurRad="38100" dist="38100" dir="2700000" algn="tl">
                    <a:srgbClr val="C0C0C0"/>
                  </a:outerShdw>
                </a:effectLst>
                <a:latin typeface="Tw Cen MT Condensed Extra Bold" panose="020B0803020202020204" pitchFamily="34" charset="-18"/>
              </a:rPr>
              <a:t> ter stisnejo v značilno obliko.</a:t>
            </a:r>
          </a:p>
          <a:p>
            <a:pPr>
              <a:lnSpc>
                <a:spcPct val="80000"/>
              </a:lnSpc>
              <a:buFontTx/>
              <a:buNone/>
            </a:pPr>
            <a:endParaRPr lang="sl-SI" altLang="sl-SI" sz="3100">
              <a:effectLst>
                <a:outerShdw blurRad="38100" dist="38100" dir="2700000" algn="tl">
                  <a:srgbClr val="C0C0C0"/>
                </a:outerShdw>
              </a:effectLst>
              <a:latin typeface="Tw Cen MT Condensed Extra Bold" panose="020B0803020202020204" pitchFamily="34" charset="-18"/>
            </a:endParaRPr>
          </a:p>
          <a:p>
            <a:pPr>
              <a:lnSpc>
                <a:spcPct val="80000"/>
              </a:lnSpc>
            </a:pPr>
            <a:r>
              <a:rPr lang="sl-SI" altLang="sl-SI" sz="3100">
                <a:solidFill>
                  <a:schemeClr val="tx2"/>
                </a:solidFill>
                <a:effectLst>
                  <a:outerShdw blurRad="38100" dist="38100" dir="2700000" algn="tl">
                    <a:srgbClr val="C0C0C0"/>
                  </a:outerShdw>
                </a:effectLst>
                <a:latin typeface="Tw Cen MT Condensed Extra Bold" panose="020B0803020202020204" pitchFamily="34" charset="-18"/>
              </a:rPr>
              <a:t>Veliko ljudi je odvisno tudi od drugih snovi, kot je kofein v kavi, nikotin v tobaku, poživil, drog pa tudi od samih zdravil, npr. tablet proti nespečnosti, depresiji, bolečinam,ki vplivajo na naše duševno stanje in povzročajo številne stranske učinke….</a:t>
            </a:r>
          </a:p>
          <a:p>
            <a:pPr>
              <a:lnSpc>
                <a:spcPct val="80000"/>
              </a:lnSpc>
            </a:pPr>
            <a:endParaRPr lang="sl-SI" altLang="sl-SI" sz="3100">
              <a:effectLst>
                <a:outerShdw blurRad="38100" dist="38100" dir="2700000" algn="tl">
                  <a:srgbClr val="C0C0C0"/>
                </a:outerShdw>
              </a:effectLst>
              <a:latin typeface="Tw Cen MT Condensed Extra Bold" panose="020B0803020202020204" pitchFamily="34" charset="-18"/>
            </a:endParaRPr>
          </a:p>
          <a:p>
            <a:pPr>
              <a:lnSpc>
                <a:spcPct val="80000"/>
              </a:lnSpc>
              <a:buFontTx/>
              <a:buNone/>
            </a:pPr>
            <a:endParaRPr lang="sl-SI" altLang="sl-SI" sz="3100">
              <a:solidFill>
                <a:schemeClr val="tx2"/>
              </a:solidFill>
              <a:latin typeface="Tw Cen MT Condensed Extra Bold" panose="020B0803020202020204" pitchFamily="34" charset="-18"/>
            </a:endParaRPr>
          </a:p>
          <a:p>
            <a:pPr>
              <a:lnSpc>
                <a:spcPct val="80000"/>
              </a:lnSpc>
              <a:buFontTx/>
              <a:buNone/>
            </a:pPr>
            <a:r>
              <a:rPr lang="sl-SI" altLang="sl-SI" sz="900">
                <a:solidFill>
                  <a:schemeClr val="tx2"/>
                </a:solidFill>
                <a:latin typeface="Tw Cen MT Condensed Extra Bold" panose="020B0803020202020204" pitchFamily="34" charset="-1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1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10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AFE3E42-81CA-479A-951B-18F870CD7EE6}"/>
              </a:ext>
            </a:extLst>
          </p:cNvPr>
          <p:cNvSpPr>
            <a:spLocks noGrp="1" noChangeArrowheads="1"/>
          </p:cNvSpPr>
          <p:nvPr>
            <p:ph type="title"/>
          </p:nvPr>
        </p:nvSpPr>
        <p:spPr/>
        <p:txBody>
          <a:bodyPr/>
          <a:lstStyle/>
          <a:p>
            <a:r>
              <a:rPr lang="sl-SI" altLang="sl-SI" sz="9000">
                <a:solidFill>
                  <a:schemeClr val="tx1"/>
                </a:solidFill>
                <a:latin typeface="Tw Cen MT Condensed Extra Bold" panose="020B0803020202020204" pitchFamily="34" charset="-18"/>
              </a:rPr>
              <a:t>Odvisnost</a:t>
            </a:r>
          </a:p>
        </p:txBody>
      </p:sp>
      <p:sp>
        <p:nvSpPr>
          <p:cNvPr id="5123" name="Rectangle 3">
            <a:extLst>
              <a:ext uri="{FF2B5EF4-FFF2-40B4-BE49-F238E27FC236}">
                <a16:creationId xmlns:a16="http://schemas.microsoft.com/office/drawing/2014/main" id="{5F8A9E28-505C-4259-871C-91FA2748D3CA}"/>
              </a:ext>
            </a:extLst>
          </p:cNvPr>
          <p:cNvSpPr>
            <a:spLocks noGrp="1" noChangeArrowheads="1"/>
          </p:cNvSpPr>
          <p:nvPr>
            <p:ph type="body" idx="1"/>
          </p:nvPr>
        </p:nvSpPr>
        <p:spPr/>
        <p:txBody>
          <a:bodyPr/>
          <a:lstStyle/>
          <a:p>
            <a:pPr>
              <a:lnSpc>
                <a:spcPct val="80000"/>
              </a:lnSpc>
            </a:pPr>
            <a:r>
              <a:rPr lang="sl-SI" altLang="sl-SI" sz="2900">
                <a:latin typeface="Tw Cen MT Condensed Extra Bold" panose="020B0803020202020204" pitchFamily="34" charset="-18"/>
              </a:rPr>
              <a:t>Iz občasnega jemanja tablet, ki nam omogočajo lajže življenje, se lahko časoma razvije prava bolezen,ko za vsako neprijetnost v telesu ali duši pojemo eno od mnogih tablet, ki polnijo omare naših kopalnic. Tako postanejo nedolžne tabletke del vsakdana, in ne da bi se tega zavedali začnejo upravljati naše življenje.</a:t>
            </a:r>
          </a:p>
          <a:p>
            <a:pPr>
              <a:lnSpc>
                <a:spcPct val="80000"/>
              </a:lnSpc>
            </a:pPr>
            <a:endParaRPr lang="sl-SI" altLang="sl-SI" sz="2900">
              <a:latin typeface="Tw Cen MT Condensed Extra Bold" panose="020B0803020202020204" pitchFamily="34" charset="-18"/>
            </a:endParaRPr>
          </a:p>
          <a:p>
            <a:pPr>
              <a:lnSpc>
                <a:spcPct val="80000"/>
              </a:lnSpc>
            </a:pPr>
            <a:r>
              <a:rPr lang="sl-SI" altLang="sl-SI" sz="2900">
                <a:latin typeface="Tw Cen MT Condensed Extra Bold" panose="020B0803020202020204" pitchFamily="34" charset="-18"/>
              </a:rPr>
              <a:t>Pri drogi do telesne odvisnosti pride takrat, ko se telo navadi na drogo. Najprej telo absorbira prvo dozo, in že si zaželi tudi nadaljevanja, čim učinek prejšnje doze ponehuje in se popolnima razblini. </a:t>
            </a:r>
          </a:p>
          <a:p>
            <a:pPr>
              <a:lnSpc>
                <a:spcPct val="80000"/>
              </a:lnSpc>
            </a:pPr>
            <a:endParaRPr lang="sl-SI" altLang="sl-SI" sz="2900">
              <a:latin typeface="Tw Cen MT Condensed Extra Bold" panose="020B0803020202020204" pitchFamily="34" charset="-18"/>
            </a:endParaRPr>
          </a:p>
          <a:p>
            <a:pPr>
              <a:lnSpc>
                <a:spcPct val="80000"/>
              </a:lnSpc>
              <a:buFontTx/>
              <a:buNone/>
            </a:pPr>
            <a:endParaRPr lang="sl-SI" altLang="sl-SI" sz="2900">
              <a:latin typeface="Tw Cen MT Condensed Extra Bold" panose="020B0803020202020204" pitchFamily="34" charset="-18"/>
            </a:endParaRPr>
          </a:p>
          <a:p>
            <a:pPr>
              <a:lnSpc>
                <a:spcPct val="80000"/>
              </a:lnSpc>
              <a:buFontTx/>
              <a:buNone/>
            </a:pPr>
            <a:endParaRPr lang="sl-SI" altLang="sl-SI" sz="2900">
              <a:latin typeface="Tw Cen MT Condensed Extra Bold" panose="020B0803020202020204" pitchFamily="34" charset="-18"/>
            </a:endParaRPr>
          </a:p>
          <a:p>
            <a:pPr>
              <a:lnSpc>
                <a:spcPct val="80000"/>
              </a:lnSpc>
            </a:pPr>
            <a:endParaRPr lang="sl-SI" altLang="sl-SI" sz="2900">
              <a:latin typeface="Tw Cen MT Condensed Extra Bold" panose="020B0803020202020204" pitchFamily="34" charset="-1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20D4339-E52F-4C6A-B810-A10388F293F5}"/>
              </a:ext>
            </a:extLst>
          </p:cNvPr>
          <p:cNvSpPr>
            <a:spLocks noGrp="1" noChangeArrowheads="1"/>
          </p:cNvSpPr>
          <p:nvPr>
            <p:ph type="title"/>
          </p:nvPr>
        </p:nvSpPr>
        <p:spPr>
          <a:xfrm>
            <a:off x="287338" y="404813"/>
            <a:ext cx="8605837" cy="1143000"/>
          </a:xfrm>
        </p:spPr>
        <p:txBody>
          <a:bodyPr/>
          <a:lstStyle/>
          <a:p>
            <a:r>
              <a:rPr lang="sl-SI" altLang="sl-SI" sz="5000">
                <a:solidFill>
                  <a:schemeClr val="tx1"/>
                </a:solidFill>
                <a:latin typeface="Tw Cen MT Condensed Extra Bold" panose="020B0803020202020204" pitchFamily="34" charset="-18"/>
              </a:rPr>
              <a:t>Vzroki, da sežemo po zdravilih</a:t>
            </a:r>
          </a:p>
        </p:txBody>
      </p:sp>
      <p:sp>
        <p:nvSpPr>
          <p:cNvPr id="10243" name="Rectangle 3">
            <a:extLst>
              <a:ext uri="{FF2B5EF4-FFF2-40B4-BE49-F238E27FC236}">
                <a16:creationId xmlns:a16="http://schemas.microsoft.com/office/drawing/2014/main" id="{072A8EE7-ACBB-43CE-AFDD-CD932EDFB7A2}"/>
              </a:ext>
            </a:extLst>
          </p:cNvPr>
          <p:cNvSpPr>
            <a:spLocks noGrp="1" noChangeArrowheads="1"/>
          </p:cNvSpPr>
          <p:nvPr>
            <p:ph type="body" idx="1"/>
          </p:nvPr>
        </p:nvSpPr>
        <p:spPr>
          <a:xfrm>
            <a:off x="468313" y="1773238"/>
            <a:ext cx="8229600" cy="4525962"/>
          </a:xfrm>
        </p:spPr>
        <p:txBody>
          <a:bodyPr/>
          <a:lstStyle/>
          <a:p>
            <a:r>
              <a:rPr lang="sl-SI" altLang="sl-SI">
                <a:latin typeface="Tw Cen MT Condensed Extra Bold" panose="020B0803020202020204" pitchFamily="34" charset="-18"/>
              </a:rPr>
              <a:t>dejavniki: stres, poškodbe, bolečine, ponavadi so to pritiski prijateljev, motivacija posameznika;</a:t>
            </a:r>
          </a:p>
          <a:p>
            <a:r>
              <a:rPr lang="sl-SI" altLang="sl-SI">
                <a:latin typeface="Tw Cen MT Condensed Extra Bold" panose="020B0803020202020204" pitchFamily="34" charset="-18"/>
              </a:rPr>
              <a:t>dejavniki iz okolja: revščina, brezposelnost, razdrta družina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checkerboard(across)">
                                      <p:cBhvr>
                                        <p:cTn id="7" dur="1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2BD3CBB-8CA3-48CB-BD37-62F4AD16AF61}"/>
              </a:ext>
            </a:extLst>
          </p:cNvPr>
          <p:cNvSpPr>
            <a:spLocks noGrp="1" noChangeArrowheads="1"/>
          </p:cNvSpPr>
          <p:nvPr>
            <p:ph type="title"/>
          </p:nvPr>
        </p:nvSpPr>
        <p:spPr>
          <a:xfrm>
            <a:off x="468313" y="404813"/>
            <a:ext cx="8229600" cy="1143000"/>
          </a:xfrm>
        </p:spPr>
        <p:txBody>
          <a:bodyPr/>
          <a:lstStyle/>
          <a:p>
            <a:r>
              <a:rPr lang="sl-SI" altLang="sl-SI" sz="5000">
                <a:latin typeface="Tw Cen MT Condensed Extra Bold" panose="020B0803020202020204" pitchFamily="34" charset="-18"/>
              </a:rPr>
              <a:t>FIZIČNA (TELESNA) ODVISNOST</a:t>
            </a:r>
          </a:p>
        </p:txBody>
      </p:sp>
      <p:sp>
        <p:nvSpPr>
          <p:cNvPr id="4099" name="Rectangle 3">
            <a:extLst>
              <a:ext uri="{FF2B5EF4-FFF2-40B4-BE49-F238E27FC236}">
                <a16:creationId xmlns:a16="http://schemas.microsoft.com/office/drawing/2014/main" id="{B4FD6C2D-0B37-4575-A935-02CA5F715F7E}"/>
              </a:ext>
            </a:extLst>
          </p:cNvPr>
          <p:cNvSpPr>
            <a:spLocks noGrp="1" noChangeArrowheads="1"/>
          </p:cNvSpPr>
          <p:nvPr>
            <p:ph type="body" idx="1"/>
          </p:nvPr>
        </p:nvSpPr>
        <p:spPr/>
        <p:txBody>
          <a:bodyPr/>
          <a:lstStyle/>
          <a:p>
            <a:r>
              <a:rPr lang="sl-SI" altLang="sl-SI">
                <a:latin typeface="Tw Cen MT Condensed Extra Bold" panose="020B0803020202020204" pitchFamily="34" charset="-18"/>
              </a:rPr>
              <a:t>Telo se navadi na prisotnost zdravila in potrebuje vse večje in večje odmerke, da doseže enak učinek</a:t>
            </a:r>
          </a:p>
          <a:p>
            <a:r>
              <a:rPr lang="sl-SI" altLang="sl-SI">
                <a:latin typeface="Tw Cen MT Condensed Extra Bold" panose="020B0803020202020204" pitchFamily="34" charset="-18"/>
              </a:rPr>
              <a:t>Pri odtegnitvi zdravila pa nastanejo simptomi in znaki odtegnitvenega sindroma</a:t>
            </a:r>
          </a:p>
          <a:p>
            <a:r>
              <a:rPr lang="sl-SI" altLang="sl-SI">
                <a:latin typeface="Tw Cen MT Condensed Extra Bold" panose="020B0803020202020204" pitchFamily="34" charset="-18"/>
              </a:rPr>
              <a:t>Dejavniki, ki vplivajo na razvoj so: velikost odmerka, značilnosti zdravila in trajanje uporabe</a:t>
            </a:r>
          </a:p>
          <a:p>
            <a:r>
              <a:rPr lang="sl-SI" altLang="sl-SI">
                <a:latin typeface="Tw Cen MT Condensed Extra Bold" panose="020B0803020202020204" pitchFamily="34" charset="-18"/>
              </a:rPr>
              <a:t>ČEPRAV SO VSI DEJAVNIKI PRISOTNI, SE ODVISNOST NE BO RAZVILA VEDNO!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1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1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FE4D411-A038-4BB1-9538-1BCAFEDF8C44}"/>
              </a:ext>
            </a:extLst>
          </p:cNvPr>
          <p:cNvSpPr>
            <a:spLocks noGrp="1" noChangeArrowheads="1"/>
          </p:cNvSpPr>
          <p:nvPr>
            <p:ph type="title"/>
          </p:nvPr>
        </p:nvSpPr>
        <p:spPr/>
        <p:txBody>
          <a:bodyPr/>
          <a:lstStyle/>
          <a:p>
            <a:r>
              <a:rPr lang="sl-SI" altLang="sl-SI" sz="4600">
                <a:latin typeface="Tw Cen MT Condensed Extra Bold" panose="020B0803020202020204" pitchFamily="34" charset="-18"/>
              </a:rPr>
              <a:t>PSIHIČNA ( DUŠEVNA ) ODVISNOST</a:t>
            </a:r>
          </a:p>
        </p:txBody>
      </p:sp>
      <p:sp>
        <p:nvSpPr>
          <p:cNvPr id="7171" name="Rectangle 3">
            <a:extLst>
              <a:ext uri="{FF2B5EF4-FFF2-40B4-BE49-F238E27FC236}">
                <a16:creationId xmlns:a16="http://schemas.microsoft.com/office/drawing/2014/main" id="{C08D25F7-7309-4C69-AD87-C2FAB02C841E}"/>
              </a:ext>
            </a:extLst>
          </p:cNvPr>
          <p:cNvSpPr>
            <a:spLocks noGrp="1" noChangeArrowheads="1"/>
          </p:cNvSpPr>
          <p:nvPr>
            <p:ph type="body" idx="4294967295"/>
          </p:nvPr>
        </p:nvSpPr>
        <p:spPr>
          <a:xfrm>
            <a:off x="0" y="1600200"/>
            <a:ext cx="8229600" cy="4525963"/>
          </a:xfrm>
        </p:spPr>
        <p:txBody>
          <a:bodyPr/>
          <a:lstStyle/>
          <a:p>
            <a:r>
              <a:rPr lang="sl-SI" altLang="sl-SI" sz="3600">
                <a:latin typeface="Tw Cen MT Condensed Extra Bold" panose="020B0803020202020204" pitchFamily="34" charset="-18"/>
              </a:rPr>
              <a:t>Človek je duševno odvisen, če doživlja čustveno stisko, kadar ne dobi zdravila</a:t>
            </a:r>
          </a:p>
          <a:p>
            <a:r>
              <a:rPr lang="sl-SI" altLang="sl-SI" sz="3600">
                <a:latin typeface="Tw Cen MT Condensed Extra Bold" panose="020B0803020202020204" pitchFamily="34" charset="-18"/>
              </a:rPr>
              <a:t>Ljudje postanejo čustveno nestabilni</a:t>
            </a:r>
          </a:p>
          <a:p>
            <a:pPr>
              <a:buFontTx/>
              <a:buNone/>
            </a:pPr>
            <a:r>
              <a:rPr lang="sl-SI" altLang="sl-SI" sz="3600">
                <a:latin typeface="Tw Cen MT Condensed Extra Bold" panose="020B0803020202020204" pitchFamily="34" charset="-18"/>
              </a:rPr>
              <a:t> (posledica: hude depresije in samomori)</a:t>
            </a:r>
          </a:p>
          <a:p>
            <a:pPr>
              <a:buFontTx/>
              <a:buNone/>
            </a:pPr>
            <a:endParaRPr lang="sl-SI" altLang="sl-SI" sz="3600">
              <a:latin typeface="Tw Cen MT Condensed Extra Bold" panose="020B0803020202020204" pitchFamily="34" charset="-18"/>
            </a:endParaRPr>
          </a:p>
        </p:txBody>
      </p:sp>
      <p:pic>
        <p:nvPicPr>
          <p:cNvPr id="7189" name="Picture 21" descr="i'm crying">
            <a:extLst>
              <a:ext uri="{FF2B5EF4-FFF2-40B4-BE49-F238E27FC236}">
                <a16:creationId xmlns:a16="http://schemas.microsoft.com/office/drawing/2014/main" id="{D9F83B10-C861-4EDD-97D0-6F9892116E7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648450" y="4365625"/>
            <a:ext cx="2495550" cy="2492375"/>
          </a:xfrm>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1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10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1000"/>
                                        <p:tgtEl>
                                          <p:spTgt spid="7171">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AC1595D-2F18-440C-8774-FBF65A1C1D2E}"/>
              </a:ext>
            </a:extLst>
          </p:cNvPr>
          <p:cNvSpPr>
            <a:spLocks noGrp="1" noChangeArrowheads="1"/>
          </p:cNvSpPr>
          <p:nvPr>
            <p:ph type="title"/>
          </p:nvPr>
        </p:nvSpPr>
        <p:spPr/>
        <p:txBody>
          <a:bodyPr/>
          <a:lstStyle/>
          <a:p>
            <a:r>
              <a:rPr lang="sl-SI" altLang="sl-SI" sz="5500">
                <a:latin typeface="Tw Cen MT Condensed Extra Bold" panose="020B0803020202020204" pitchFamily="34" charset="-18"/>
              </a:rPr>
              <a:t>Odtegnitveni sindrom</a:t>
            </a:r>
          </a:p>
        </p:txBody>
      </p:sp>
      <p:sp>
        <p:nvSpPr>
          <p:cNvPr id="18435" name="Rectangle 3">
            <a:extLst>
              <a:ext uri="{FF2B5EF4-FFF2-40B4-BE49-F238E27FC236}">
                <a16:creationId xmlns:a16="http://schemas.microsoft.com/office/drawing/2014/main" id="{18A0635C-51AF-46B6-8ECB-0392CF58E4E4}"/>
              </a:ext>
            </a:extLst>
          </p:cNvPr>
          <p:cNvSpPr>
            <a:spLocks noGrp="1" noChangeArrowheads="1"/>
          </p:cNvSpPr>
          <p:nvPr>
            <p:ph type="body" idx="1"/>
          </p:nvPr>
        </p:nvSpPr>
        <p:spPr/>
        <p:txBody>
          <a:bodyPr/>
          <a:lstStyle/>
          <a:p>
            <a:r>
              <a:rPr lang="sl-SI" altLang="sl-SI" sz="3500">
                <a:latin typeface="Tw Cen MT Condensed Extra Bold" panose="020B0803020202020204" pitchFamily="34" charset="-18"/>
              </a:rPr>
              <a:t>To je skupina neprijetnih duševnih in telesnih simptomov, ki jih človek občuti, ko preneha jemati zdravilo od katerega je odvisen</a:t>
            </a:r>
          </a:p>
          <a:p>
            <a:r>
              <a:rPr lang="sl-SI" altLang="sl-SI" sz="3500">
                <a:latin typeface="Tw Cen MT Condensed Extra Bold" panose="020B0803020202020204" pitchFamily="34" charset="-18"/>
              </a:rPr>
              <a:t>Kajti, če je zdravilo nenehno v telesu, lahko telo preneha sproščati naravne snovi, potrebne za normalno delovanje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heckerboard(across)">
                                      <p:cBhvr>
                                        <p:cTn id="7" dur="1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10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fade">
                                      <p:cBhvr>
                                        <p:cTn id="17" dur="1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D11A86C-2771-42B2-B459-E049EF0AC389}"/>
              </a:ext>
            </a:extLst>
          </p:cNvPr>
          <p:cNvSpPr>
            <a:spLocks noGrp="1" noChangeArrowheads="1"/>
          </p:cNvSpPr>
          <p:nvPr>
            <p:ph type="title"/>
          </p:nvPr>
        </p:nvSpPr>
        <p:spPr/>
        <p:txBody>
          <a:bodyPr/>
          <a:lstStyle/>
          <a:p>
            <a:r>
              <a:rPr lang="sl-SI" altLang="sl-SI" sz="5000">
                <a:latin typeface="Tw Cen MT Condensed Extra Bold" panose="020B0803020202020204" pitchFamily="34" charset="-18"/>
              </a:rPr>
              <a:t>Odtegnitveni simptomi in znaki</a:t>
            </a:r>
          </a:p>
        </p:txBody>
      </p:sp>
      <p:sp>
        <p:nvSpPr>
          <p:cNvPr id="19459" name="Rectangle 3">
            <a:extLst>
              <a:ext uri="{FF2B5EF4-FFF2-40B4-BE49-F238E27FC236}">
                <a16:creationId xmlns:a16="http://schemas.microsoft.com/office/drawing/2014/main" id="{71A376A4-3FE7-4BF3-8C5E-655CB52B0EA5}"/>
              </a:ext>
            </a:extLst>
          </p:cNvPr>
          <p:cNvSpPr>
            <a:spLocks noGrp="1" noChangeArrowheads="1"/>
          </p:cNvSpPr>
          <p:nvPr>
            <p:ph type="body" idx="1"/>
          </p:nvPr>
        </p:nvSpPr>
        <p:spPr/>
        <p:txBody>
          <a:bodyPr/>
          <a:lstStyle/>
          <a:p>
            <a:r>
              <a:rPr lang="sl-SI" altLang="sl-SI" sz="3800">
                <a:latin typeface="Tw Cen MT Condensed Extra Bold" panose="020B0803020202020204" pitchFamily="34" charset="-18"/>
              </a:rPr>
              <a:t>Blagi simptomi: pretirano zehanje, potenje, smrkav nos, solzenje in potenje</a:t>
            </a:r>
          </a:p>
          <a:p>
            <a:r>
              <a:rPr lang="sl-SI" altLang="sl-SI" sz="3800">
                <a:latin typeface="Tw Cen MT Condensed Extra Bold" panose="020B0803020202020204" pitchFamily="34" charset="-18"/>
              </a:rPr>
              <a:t>Hujše reakcije: napadi krčev in koma</a:t>
            </a:r>
          </a:p>
          <a:p>
            <a:r>
              <a:rPr lang="sl-SI" altLang="sl-SI" sz="3800">
                <a:latin typeface="Tw Cen MT Condensed Extra Bold" panose="020B0803020202020204" pitchFamily="34" charset="-18"/>
              </a:rPr>
              <a:t>Velikokrat so posledice tudi usodne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1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10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fade">
                                      <p:cBhvr>
                                        <p:cTn id="17" dur="1000"/>
                                        <p:tgtEl>
                                          <p:spTgt spid="194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fade">
                                      <p:cBhvr>
                                        <p:cTn id="22" dur="1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74F3F10-868A-4D8E-B8ED-2CE4727C91A8}"/>
              </a:ext>
            </a:extLst>
          </p:cNvPr>
          <p:cNvSpPr>
            <a:spLocks noGrp="1" noChangeArrowheads="1"/>
          </p:cNvSpPr>
          <p:nvPr>
            <p:ph type="title"/>
          </p:nvPr>
        </p:nvSpPr>
        <p:spPr/>
        <p:txBody>
          <a:bodyPr/>
          <a:lstStyle/>
          <a:p>
            <a:r>
              <a:rPr lang="sl-SI" altLang="sl-SI" sz="6000">
                <a:latin typeface="Tw Cen MT Condensed Extra Bold" panose="020B0803020202020204" pitchFamily="34" charset="-18"/>
              </a:rPr>
              <a:t>Zdravljenje odvisnosti</a:t>
            </a:r>
          </a:p>
        </p:txBody>
      </p:sp>
      <p:sp>
        <p:nvSpPr>
          <p:cNvPr id="11267" name="Rectangle 3">
            <a:extLst>
              <a:ext uri="{FF2B5EF4-FFF2-40B4-BE49-F238E27FC236}">
                <a16:creationId xmlns:a16="http://schemas.microsoft.com/office/drawing/2014/main" id="{1019D2FF-4FEB-4A88-B4DB-D30A7EDF1018}"/>
              </a:ext>
            </a:extLst>
          </p:cNvPr>
          <p:cNvSpPr>
            <a:spLocks noGrp="1" noChangeArrowheads="1"/>
          </p:cNvSpPr>
          <p:nvPr>
            <p:ph type="body" idx="1"/>
          </p:nvPr>
        </p:nvSpPr>
        <p:spPr>
          <a:xfrm>
            <a:off x="468313" y="1628775"/>
            <a:ext cx="8229600" cy="4525963"/>
          </a:xfrm>
        </p:spPr>
        <p:txBody>
          <a:bodyPr/>
          <a:lstStyle/>
          <a:p>
            <a:pPr>
              <a:lnSpc>
                <a:spcPct val="80000"/>
              </a:lnSpc>
            </a:pPr>
            <a:r>
              <a:rPr lang="sl-SI" altLang="sl-SI">
                <a:latin typeface="Tw Cen MT Condensed Extra Bold" panose="020B0803020202020204" pitchFamily="34" charset="-18"/>
              </a:rPr>
              <a:t>Pri človeku, odvisnem od določene snovi, se celice prilagodijo novemu kemičnemu okolju. Prehod iz takšnega stanja v stanje brez odvisnosti je zapleteno zdravstveno dogajanje</a:t>
            </a:r>
          </a:p>
          <a:p>
            <a:pPr>
              <a:lnSpc>
                <a:spcPct val="80000"/>
              </a:lnSpc>
            </a:pPr>
            <a:r>
              <a:rPr lang="sl-SI" altLang="sl-SI">
                <a:latin typeface="Tw Cen MT Condensed Extra Bold" panose="020B0803020202020204" pitchFamily="34" charset="-18"/>
              </a:rPr>
              <a:t>Prilagajanje odmerkov je moč izvesti le v zdravstveni ustanovi</a:t>
            </a:r>
          </a:p>
          <a:p>
            <a:pPr>
              <a:lnSpc>
                <a:spcPct val="80000"/>
              </a:lnSpc>
            </a:pPr>
            <a:endParaRPr lang="sl-SI" altLang="sl-SI">
              <a:latin typeface="Tw Cen MT Condensed Extra Bold" panose="020B0803020202020204" pitchFamily="34" charset="-1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across)">
                                      <p:cBhvr>
                                        <p:cTn id="7" dur="1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10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1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 Condensed Extra Bold</vt:lpstr>
      <vt:lpstr>Privzeti načrt</vt:lpstr>
      <vt:lpstr>TABLETOMANIJA</vt:lpstr>
      <vt:lpstr>Tabletomanija - pretirano uživanje tablet </vt:lpstr>
      <vt:lpstr>Odvisnost</vt:lpstr>
      <vt:lpstr>Vzroki, da sežemo po zdravilih</vt:lpstr>
      <vt:lpstr>FIZIČNA (TELESNA) ODVISNOST</vt:lpstr>
      <vt:lpstr>PSIHIČNA ( DUŠEVNA ) ODVISNOST</vt:lpstr>
      <vt:lpstr>Odtegnitveni sindrom</vt:lpstr>
      <vt:lpstr>Odtegnitveni simptomi in znaki</vt:lpstr>
      <vt:lpstr>Zdravljenje odvisnosti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2019-05-30T09:36:25Z</dcterms:created>
  <dcterms:modified xsi:type="dcterms:W3CDTF">2019-05-30T09:36:26Z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