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5" r:id="rId1"/>
  </p:sldMasterIdLst>
  <p:sldIdLst>
    <p:sldId id="256" r:id="rId2"/>
    <p:sldId id="257" r:id="rId3"/>
    <p:sldId id="275" r:id="rId4"/>
    <p:sldId id="258" r:id="rId5"/>
    <p:sldId id="272" r:id="rId6"/>
    <p:sldId id="276" r:id="rId7"/>
    <p:sldId id="277" r:id="rId8"/>
    <p:sldId id="278" r:id="rId9"/>
    <p:sldId id="280" r:id="rId10"/>
    <p:sldId id="265" r:id="rId11"/>
    <p:sldId id="282" r:id="rId12"/>
    <p:sldId id="283" r:id="rId13"/>
    <p:sldId id="281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4" autoAdjust="0"/>
    <p:restoredTop sz="94660"/>
  </p:normalViewPr>
  <p:slideViewPr>
    <p:cSldViewPr>
      <p:cViewPr varScale="1">
        <p:scale>
          <a:sx n="106" d="100"/>
          <a:sy n="106" d="100"/>
        </p:scale>
        <p:origin x="1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>
            <a:extLst>
              <a:ext uri="{FF2B5EF4-FFF2-40B4-BE49-F238E27FC236}">
                <a16:creationId xmlns:a16="http://schemas.microsoft.com/office/drawing/2014/main" id="{AC72DE20-15E1-477F-81C2-8B789F6EC2F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5299" name="Rectangle 3">
              <a:extLst>
                <a:ext uri="{FF2B5EF4-FFF2-40B4-BE49-F238E27FC236}">
                  <a16:creationId xmlns:a16="http://schemas.microsoft.com/office/drawing/2014/main" id="{B29116A7-A416-495F-BD61-B9A0816195A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55300" name="Rectangle 4">
              <a:extLst>
                <a:ext uri="{FF2B5EF4-FFF2-40B4-BE49-F238E27FC236}">
                  <a16:creationId xmlns:a16="http://schemas.microsoft.com/office/drawing/2014/main" id="{3BC6D3EF-E0CC-4416-9E02-AFBE3D493CE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5301" name="Group 5">
              <a:extLst>
                <a:ext uri="{FF2B5EF4-FFF2-40B4-BE49-F238E27FC236}">
                  <a16:creationId xmlns:a16="http://schemas.microsoft.com/office/drawing/2014/main" id="{912D1841-E82C-4CFF-B569-B0B032AA7A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5302" name="Rectangle 6">
                <a:extLst>
                  <a:ext uri="{FF2B5EF4-FFF2-40B4-BE49-F238E27FC236}">
                    <a16:creationId xmlns:a16="http://schemas.microsoft.com/office/drawing/2014/main" id="{38287776-E9A0-4D71-8F14-E2100939F4B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03" name="Rectangle 7">
                <a:extLst>
                  <a:ext uri="{FF2B5EF4-FFF2-40B4-BE49-F238E27FC236}">
                    <a16:creationId xmlns:a16="http://schemas.microsoft.com/office/drawing/2014/main" id="{37654605-574C-4E87-8DB7-0E1F0871B36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04" name="Rectangle 8">
                <a:extLst>
                  <a:ext uri="{FF2B5EF4-FFF2-40B4-BE49-F238E27FC236}">
                    <a16:creationId xmlns:a16="http://schemas.microsoft.com/office/drawing/2014/main" id="{E71361E0-6264-432A-9D94-23292AEB8B8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05" name="Rectangle 9">
                <a:extLst>
                  <a:ext uri="{FF2B5EF4-FFF2-40B4-BE49-F238E27FC236}">
                    <a16:creationId xmlns:a16="http://schemas.microsoft.com/office/drawing/2014/main" id="{73D349CC-6BFF-4571-8FD6-8992BC5E8CA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06" name="Rectangle 10">
                <a:extLst>
                  <a:ext uri="{FF2B5EF4-FFF2-40B4-BE49-F238E27FC236}">
                    <a16:creationId xmlns:a16="http://schemas.microsoft.com/office/drawing/2014/main" id="{76C55C88-7C63-4354-80F1-F148B81B75E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07" name="Rectangle 11">
                <a:extLst>
                  <a:ext uri="{FF2B5EF4-FFF2-40B4-BE49-F238E27FC236}">
                    <a16:creationId xmlns:a16="http://schemas.microsoft.com/office/drawing/2014/main" id="{BC3FE2FA-8994-4853-B0F3-AD088AAEF84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08" name="Rectangle 12">
                <a:extLst>
                  <a:ext uri="{FF2B5EF4-FFF2-40B4-BE49-F238E27FC236}">
                    <a16:creationId xmlns:a16="http://schemas.microsoft.com/office/drawing/2014/main" id="{F4E0331E-BA4C-42D1-910E-5DCDB8E366D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09" name="Rectangle 13">
                <a:extLst>
                  <a:ext uri="{FF2B5EF4-FFF2-40B4-BE49-F238E27FC236}">
                    <a16:creationId xmlns:a16="http://schemas.microsoft.com/office/drawing/2014/main" id="{DABA73E7-B28F-4B2B-8735-04210F5A629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10" name="Rectangle 14">
                <a:extLst>
                  <a:ext uri="{FF2B5EF4-FFF2-40B4-BE49-F238E27FC236}">
                    <a16:creationId xmlns:a16="http://schemas.microsoft.com/office/drawing/2014/main" id="{D8F282DE-BDA3-4899-9602-8743CD273D2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11" name="Rectangle 15">
                <a:extLst>
                  <a:ext uri="{FF2B5EF4-FFF2-40B4-BE49-F238E27FC236}">
                    <a16:creationId xmlns:a16="http://schemas.microsoft.com/office/drawing/2014/main" id="{B3437344-C479-4205-B0F0-0D115B2D425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55312" name="Rectangle 16">
            <a:extLst>
              <a:ext uri="{FF2B5EF4-FFF2-40B4-BE49-F238E27FC236}">
                <a16:creationId xmlns:a16="http://schemas.microsoft.com/office/drawing/2014/main" id="{07B16891-43EF-4221-B845-AC3E88E278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5313" name="Rectangle 17">
            <a:extLst>
              <a:ext uri="{FF2B5EF4-FFF2-40B4-BE49-F238E27FC236}">
                <a16:creationId xmlns:a16="http://schemas.microsoft.com/office/drawing/2014/main" id="{60F8CFDD-209C-4040-AB7C-9E1A106B903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5314" name="Rectangle 18">
            <a:extLst>
              <a:ext uri="{FF2B5EF4-FFF2-40B4-BE49-F238E27FC236}">
                <a16:creationId xmlns:a16="http://schemas.microsoft.com/office/drawing/2014/main" id="{8F565121-894A-4AF6-ACE8-646C9FBA78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4678AE8-5982-4F56-B927-C134119061B7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5315" name="Rectangle 19">
            <a:extLst>
              <a:ext uri="{FF2B5EF4-FFF2-40B4-BE49-F238E27FC236}">
                <a16:creationId xmlns:a16="http://schemas.microsoft.com/office/drawing/2014/main" id="{48EC501E-F2FA-4406-A43E-73298C8C05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55316" name="Rectangle 20">
            <a:extLst>
              <a:ext uri="{FF2B5EF4-FFF2-40B4-BE49-F238E27FC236}">
                <a16:creationId xmlns:a16="http://schemas.microsoft.com/office/drawing/2014/main" id="{E1629225-B269-46F3-8F0B-390EC740E00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C81CE-94F8-4D5B-A81A-0EF443F4F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D9AAA-1079-4884-BB33-BFB6C7D78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BB1FED-4C11-487B-8D14-F059386ACF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E32758-0E85-42FC-A10F-C50F90E70C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48D1D8-0D32-4C0E-9504-799165BE96B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06111F-22E8-4017-9E78-76279DBEFF0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9186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2AE50A-613C-4983-96E8-E50E955DC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34496B-5855-4169-A9F5-B7590974D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DDB19-DE6C-4CFC-85A7-528BA44875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41800C-7946-435F-99E5-76ACF3DC30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F78E3B-076F-400F-97A3-524AF37C728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41D8B8-F2C0-4925-A443-FB86E462AFD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3038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21A38-BE1E-4CD3-AC68-7C2CB08AF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97FB3-0548-472C-BC74-1596D43CB00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41EDC-7176-45A8-A51A-4150F0288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F9DAD-6CA1-4C9B-867A-31211A3597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8E0F4-BF6D-44BE-95D2-2C85024A2C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F5E78F5-FAAF-4212-AEDE-8DDF1CCAA42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C0E66F-C3B7-482A-92A8-22AE1DE63D9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02702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EC3B5-567D-4A5E-9314-BDFABF596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7E819-93D6-4283-AA60-B2F5C7D5550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E38F7C-86DB-4331-82C2-F2C6FE865528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8B230F-7A2A-49BD-9DB9-473F2908ACE8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F8607-E2C6-4C76-B134-CCAF215BB9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CC54A-3BFF-4FCF-A005-4D9130C08B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4D92BA8-B135-4BCE-807C-2D7484E9853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DFAEDC6-7B65-48C8-A645-216B5B3FAFC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81155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5891C-3EC2-472A-9F37-12C254B76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80718-7A16-4085-9807-9A088E87C8D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96E4C-8E91-4607-B692-CCD60096E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AC6DE-ECB1-49ED-98D6-93644C6523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94A7D-22F4-4DC3-B986-814B812691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8988F7-F504-4DCC-A061-AD4ECF954FF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69D723-F84F-488A-8D3D-5E8D10467BC5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2160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28B99-FB0B-48A7-A4D4-8DB980D82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CFA4F-49F4-47BB-B801-0621146B3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53B47-0E2E-4C28-BDC1-C7FAA3C47F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152B1-AF3E-4CDD-85C3-599657905A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5BBB07-6F61-4CB7-BDEA-B953DC8D2547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F274DB-4F61-47A3-A9F3-FDC614C0C79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44985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A311F-7409-4368-9A44-3C2D8D5AE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9C046-3657-4666-85B2-45849136C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AFF2E8-3638-4773-A4CE-5249026F6B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0215DC-CFEE-4422-A10F-96D54B2D56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55585B-DD69-4354-BDD4-A99B8DECF00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70D665-72FB-45D6-B9B4-E30A631224E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2406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2344-AC32-49F3-81F7-2220FFE4A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114C0-73B5-430B-9917-BFEB307BA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14C5A-6AD0-4DE1-AA38-C78C03DE6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DD8AC-44E3-4D33-AA80-CC53A3DB27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E4587-2310-43BC-A730-EDDCE1AABE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0EE232-B3B7-4174-A81D-4D18CE1F7FE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3089A9-D29B-4D46-9D2A-1F37B066BEB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2273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A164B-2755-4D10-911F-D1E586F1F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AF5D0-8C02-4C51-A36F-9372D8139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FFEA52-11E8-4CEB-877F-5B3A28A84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BC36FC-437E-42A6-9862-C41F676AC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C2A208-9B72-4249-A395-419B87CED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A198180-F235-4A9E-9355-096678299D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2ABB47F-98C1-491C-B1CF-7FD0786FBD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6DA5FF-3D70-41B8-A894-2A5CFE96F0B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1757EC7-8B5B-4FC0-A8CA-D9D14E5484A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894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1716E-94DF-4160-8749-FFE95ED2B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480882-28DE-4217-B6CC-9964AF8B0E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75BDF1-90F8-4322-A7A4-2382C7FB1A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9BE670-2B2C-48A4-8F8E-17EC0B0D08C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5F09F5-07DC-4073-B958-A942C4CC3FE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1658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283AABB-9CA5-4B5A-AAEE-D0481C63E0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574EE2-5522-4401-9BB5-D2134CD5FB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8A2443-3A73-4DDA-A897-89F87E0F555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AFB68-D81B-464E-BDD9-5450CBE520E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3063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86F6D-6DD0-4267-84CB-9373A1E5A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A6899-7538-4A24-948E-F14EB5A4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6E78A9-8633-4343-BCBE-CAF16C266B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7929F-7FB9-4414-9546-4A287C6BFE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6DA03-58C8-4F06-96D8-DFE44DB620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9B419F-4564-4489-99FF-04C403596AF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A5BDB2-C90D-4F91-A8EB-A43608635DF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2396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FF507-934B-4A45-B7CB-9FCA3AF90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D49BEB-7736-4539-86A2-CA69045BC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E7261E-E3E6-4632-AC90-1BD7028FF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10524-81F2-4CDC-9B93-DF29464906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1A4DE-4113-48E4-9C8C-31C7D7F419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FAB5A2-56DD-43CF-8EFB-4DA6CEFE225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87F35D-2C8C-4FBB-909B-D77109DAF30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1163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223C8D92-7864-43B7-8FC5-6C1F7B5933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sl-SI" altLang="sl-SI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74810F4-7B53-4A1D-88C7-3EFA1712C7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3D8C73BA-2B4A-4576-99BA-D9F2C8F7AAA5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54276" name="Group 4">
            <a:extLst>
              <a:ext uri="{FF2B5EF4-FFF2-40B4-BE49-F238E27FC236}">
                <a16:creationId xmlns:a16="http://schemas.microsoft.com/office/drawing/2014/main" id="{6E4ABC0F-2F7C-4978-8680-6061BF129F1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4277" name="Rectangle 5">
              <a:extLst>
                <a:ext uri="{FF2B5EF4-FFF2-40B4-BE49-F238E27FC236}">
                  <a16:creationId xmlns:a16="http://schemas.microsoft.com/office/drawing/2014/main" id="{1A38A9DA-C65C-4D3D-8163-4E7E8F976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54278" name="Rectangle 6">
              <a:extLst>
                <a:ext uri="{FF2B5EF4-FFF2-40B4-BE49-F238E27FC236}">
                  <a16:creationId xmlns:a16="http://schemas.microsoft.com/office/drawing/2014/main" id="{2FC0B74F-40E5-4B29-BB0A-DA448759C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54279" name="Rectangle 7">
              <a:extLst>
                <a:ext uri="{FF2B5EF4-FFF2-40B4-BE49-F238E27FC236}">
                  <a16:creationId xmlns:a16="http://schemas.microsoft.com/office/drawing/2014/main" id="{70687733-C0D3-49B8-BFA1-48E3A5964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>
                <a:solidFill>
                  <a:schemeClr val="hlink"/>
                </a:solidFill>
              </a:endParaRPr>
            </a:p>
          </p:txBody>
        </p:sp>
        <p:sp>
          <p:nvSpPr>
            <p:cNvPr id="54280" name="Rectangle 8">
              <a:extLst>
                <a:ext uri="{FF2B5EF4-FFF2-40B4-BE49-F238E27FC236}">
                  <a16:creationId xmlns:a16="http://schemas.microsoft.com/office/drawing/2014/main" id="{5B052CF0-3ECA-4BA0-B573-592415914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>
                <a:solidFill>
                  <a:schemeClr val="hlink"/>
                </a:solidFill>
              </a:endParaRPr>
            </a:p>
          </p:txBody>
        </p:sp>
        <p:sp>
          <p:nvSpPr>
            <p:cNvPr id="54281" name="Rectangle 9">
              <a:extLst>
                <a:ext uri="{FF2B5EF4-FFF2-40B4-BE49-F238E27FC236}">
                  <a16:creationId xmlns:a16="http://schemas.microsoft.com/office/drawing/2014/main" id="{BF7229C2-8E8A-464D-BDD4-8EFE7B619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>
                <a:solidFill>
                  <a:schemeClr val="accent2"/>
                </a:solidFill>
              </a:endParaRPr>
            </a:p>
          </p:txBody>
        </p:sp>
        <p:sp>
          <p:nvSpPr>
            <p:cNvPr id="54282" name="Rectangle 10">
              <a:extLst>
                <a:ext uri="{FF2B5EF4-FFF2-40B4-BE49-F238E27FC236}">
                  <a16:creationId xmlns:a16="http://schemas.microsoft.com/office/drawing/2014/main" id="{98D1B714-7B3F-4097-A238-F5DAB2B42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>
                <a:solidFill>
                  <a:schemeClr val="hlink"/>
                </a:solidFill>
              </a:endParaRPr>
            </a:p>
          </p:txBody>
        </p:sp>
        <p:sp>
          <p:nvSpPr>
            <p:cNvPr id="54283" name="Rectangle 11">
              <a:extLst>
                <a:ext uri="{FF2B5EF4-FFF2-40B4-BE49-F238E27FC236}">
                  <a16:creationId xmlns:a16="http://schemas.microsoft.com/office/drawing/2014/main" id="{AD9DBBC5-C3F7-4806-BC84-2C9D9925F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54284" name="Rectangle 12">
              <a:extLst>
                <a:ext uri="{FF2B5EF4-FFF2-40B4-BE49-F238E27FC236}">
                  <a16:creationId xmlns:a16="http://schemas.microsoft.com/office/drawing/2014/main" id="{0110C657-9430-4D33-A4F5-8B29C4858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>
                <a:solidFill>
                  <a:schemeClr val="accent2"/>
                </a:solidFill>
              </a:endParaRPr>
            </a:p>
          </p:txBody>
        </p:sp>
        <p:sp>
          <p:nvSpPr>
            <p:cNvPr id="54285" name="Rectangle 13">
              <a:extLst>
                <a:ext uri="{FF2B5EF4-FFF2-40B4-BE49-F238E27FC236}">
                  <a16:creationId xmlns:a16="http://schemas.microsoft.com/office/drawing/2014/main" id="{4875E3C8-97AC-4490-A411-22D72953C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>
                <a:solidFill>
                  <a:schemeClr val="accent2"/>
                </a:solidFill>
              </a:endParaRPr>
            </a:p>
          </p:txBody>
        </p:sp>
      </p:grpSp>
      <p:sp>
        <p:nvSpPr>
          <p:cNvPr id="54286" name="Rectangle 14">
            <a:extLst>
              <a:ext uri="{FF2B5EF4-FFF2-40B4-BE49-F238E27FC236}">
                <a16:creationId xmlns:a16="http://schemas.microsoft.com/office/drawing/2014/main" id="{6C7F44C0-080A-4075-A904-FE6C3F6254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54287" name="Rectangle 15">
            <a:extLst>
              <a:ext uri="{FF2B5EF4-FFF2-40B4-BE49-F238E27FC236}">
                <a16:creationId xmlns:a16="http://schemas.microsoft.com/office/drawing/2014/main" id="{BCCC4ABF-0EC0-4D18-B083-1DB40B4BE4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54288" name="Rectangle 16">
            <a:extLst>
              <a:ext uri="{FF2B5EF4-FFF2-40B4-BE49-F238E27FC236}">
                <a16:creationId xmlns:a16="http://schemas.microsoft.com/office/drawing/2014/main" id="{3E9B40B0-B9F1-455A-9FD0-9CCBCD4804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reeweb.siol.net/memo/uho.htm" TargetMode="External"/><Relationship Id="rId2" Type="http://schemas.openxmlformats.org/officeDocument/2006/relationships/hyperlink" Target="http://sl.wikipedia.org/wiki/Uh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duca.fmf.uni-lj.si/izodel/sola/2003/ura/tomic/biologija/buho.html" TargetMode="External"/><Relationship Id="rId4" Type="http://schemas.openxmlformats.org/officeDocument/2006/relationships/hyperlink" Target="http://ro.zrsss.si/cac/katalog/orgsis2/uhoMorf1lgw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CCD160D-2B81-479F-97FA-2F6479AADD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773988" cy="5976938"/>
          </a:xfrm>
        </p:spPr>
        <p:txBody>
          <a:bodyPr/>
          <a:lstStyle/>
          <a:p>
            <a:r>
              <a:rPr lang="sl-SI" altLang="sl-SI" sz="6900">
                <a:solidFill>
                  <a:schemeClr val="tx1"/>
                </a:solidFill>
              </a:rPr>
              <a:t>UHO</a:t>
            </a:r>
            <a:br>
              <a:rPr lang="sl-SI" altLang="sl-SI" sz="6900">
                <a:solidFill>
                  <a:schemeClr val="tx1"/>
                </a:solidFill>
              </a:rPr>
            </a:br>
            <a:r>
              <a:rPr lang="sl-SI" altLang="sl-SI" sz="6900">
                <a:solidFill>
                  <a:schemeClr val="tx1"/>
                </a:solidFill>
              </a:rPr>
              <a:t>   II</a:t>
            </a:r>
            <a:br>
              <a:rPr lang="sl-SI" altLang="sl-SI" sz="6900">
                <a:solidFill>
                  <a:schemeClr val="tx1"/>
                </a:solidFill>
              </a:rPr>
            </a:br>
            <a:br>
              <a:rPr lang="sl-SI" altLang="sl-SI" sz="6900">
                <a:solidFill>
                  <a:schemeClr val="tx1"/>
                </a:solidFill>
              </a:rPr>
            </a:br>
            <a:br>
              <a:rPr lang="sl-SI" altLang="sl-SI" sz="4500">
                <a:solidFill>
                  <a:schemeClr val="tx1"/>
                </a:solidFill>
              </a:rPr>
            </a:br>
            <a:r>
              <a:rPr lang="sl-SI" altLang="sl-SI" sz="6900">
                <a:solidFill>
                  <a:schemeClr val="tx1"/>
                </a:solidFill>
              </a:rPr>
              <a:t>ČUTILO ZA SLUH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AC5426E-D8E7-4E12-8DA8-2BBF2BE7DF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6308725"/>
            <a:ext cx="6913563" cy="720725"/>
          </a:xfrm>
        </p:spPr>
        <p:txBody>
          <a:bodyPr/>
          <a:lstStyle/>
          <a:p>
            <a:r>
              <a:rPr lang="sl-SI" altLang="sl-SI" sz="300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26F498D-1DBB-4F28-852A-51422A4D58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BOLEZNI UŠESA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788DE07-510F-495C-9947-81FE31BF8F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616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600" b="1">
                <a:solidFill>
                  <a:schemeClr val="bg2"/>
                </a:solidFill>
              </a:rPr>
              <a:t>Ušesni čep</a:t>
            </a:r>
            <a:r>
              <a:rPr lang="sl-SI" altLang="sl-SI" sz="2600">
                <a:solidFill>
                  <a:schemeClr val="bg2"/>
                </a:solidFill>
              </a:rPr>
              <a:t>: nastane, ko se maslo zaradi izločanja v sluhovodu strdi. Zaradi tega pride do naglušnosti, ki pa jo zdravniki lahko pozdravijo z izpiranjem.. </a:t>
            </a:r>
          </a:p>
          <a:p>
            <a:pPr>
              <a:lnSpc>
                <a:spcPct val="90000"/>
              </a:lnSpc>
            </a:pPr>
            <a:r>
              <a:rPr lang="sl-SI" altLang="sl-SI" sz="2600" b="1">
                <a:solidFill>
                  <a:schemeClr val="bg2"/>
                </a:solidFill>
              </a:rPr>
              <a:t>Naglušnost</a:t>
            </a:r>
            <a:r>
              <a:rPr lang="sl-SI" altLang="sl-SI" sz="2600">
                <a:solidFill>
                  <a:schemeClr val="bg2"/>
                </a:solidFill>
              </a:rPr>
              <a:t> je okvara v zaznavanju zvoka. Nastane kadar se okvarijo tisti deli, ki zvok proizvajajo (nakovalce, stremence, kladivce, bobnič). Lahko pride s starostjo, lahko pa jo imamo že od rojstva.</a:t>
            </a:r>
          </a:p>
          <a:p>
            <a:pPr>
              <a:lnSpc>
                <a:spcPct val="90000"/>
              </a:lnSpc>
            </a:pPr>
            <a:r>
              <a:rPr lang="sl-SI" altLang="sl-SI" sz="2600" b="1">
                <a:solidFill>
                  <a:schemeClr val="bg2"/>
                </a:solidFill>
              </a:rPr>
              <a:t>Vnetja</a:t>
            </a:r>
            <a:r>
              <a:rPr lang="sl-SI" altLang="sl-SI" sz="2600">
                <a:solidFill>
                  <a:schemeClr val="bg2"/>
                </a:solidFill>
              </a:rPr>
              <a:t>: pogosto se prenesejo iz žrela v srednje uho, kjer se tudi lahko povzročajo vnetja. So zelo močno boleča. Zdravijo jih s kapljicami. Pogosto se pojavlja pri otrocih.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>
            <a:extLst>
              <a:ext uri="{FF2B5EF4-FFF2-40B4-BE49-F238E27FC236}">
                <a16:creationId xmlns:a16="http://schemas.microsoft.com/office/drawing/2014/main" id="{3979FBD9-2676-4D2D-9E7F-1EBD2E8D0E7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49275"/>
            <a:ext cx="8291513" cy="5543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 b="1">
                <a:solidFill>
                  <a:schemeClr val="bg2"/>
                </a:solidFill>
              </a:rPr>
              <a:t>Oglušelost</a:t>
            </a:r>
            <a:r>
              <a:rPr lang="sl-SI" altLang="sl-SI" sz="2800">
                <a:solidFill>
                  <a:schemeClr val="bg2"/>
                </a:solidFill>
              </a:rPr>
              <a:t> nastane, če si dolgo izpostavljen hrupu. Pozdravimo jo lahko s slušnimi aparati.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800" b="1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800" b="1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endParaRPr lang="sl-SI" altLang="sl-SI" sz="2800" b="1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endParaRPr lang="sl-SI" altLang="sl-SI" sz="2800" b="1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endParaRPr lang="sl-SI" altLang="sl-SI" sz="2800" b="1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2800" b="1">
                <a:solidFill>
                  <a:schemeClr val="bg2"/>
                </a:solidFill>
              </a:rPr>
              <a:t>Gluhota </a:t>
            </a:r>
            <a:r>
              <a:rPr lang="sl-SI" altLang="sl-SI" sz="2800">
                <a:solidFill>
                  <a:schemeClr val="bg2"/>
                </a:solidFill>
              </a:rPr>
              <a:t>nastane, ko se uniči polž, slušni živec ali del možganske skorje. Posledica gluhote je, da ne slišimo nič. </a:t>
            </a:r>
            <a:endParaRPr lang="sl-SI" altLang="sl-SI" sz="2800" b="1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800" b="1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2800" b="1">
                <a:solidFill>
                  <a:schemeClr val="bg2"/>
                </a:solidFill>
              </a:rPr>
              <a:t>Gluhonemost</a:t>
            </a:r>
            <a:r>
              <a:rPr lang="sl-SI" altLang="sl-SI" sz="2800">
                <a:solidFill>
                  <a:schemeClr val="bg2"/>
                </a:solidFill>
              </a:rPr>
              <a:t> je, če ima nekdo že od rojstva poškodovanega polža. To pomeni, da je gluh. Ker zaradi tega ne sliši govora se ne more naučiti govoriti.</a:t>
            </a:r>
          </a:p>
        </p:txBody>
      </p:sp>
      <p:pic>
        <p:nvPicPr>
          <p:cNvPr id="61445" name="Picture 5" descr="aparat">
            <a:extLst>
              <a:ext uri="{FF2B5EF4-FFF2-40B4-BE49-F238E27FC236}">
                <a16:creationId xmlns:a16="http://schemas.microsoft.com/office/drawing/2014/main" id="{6D1D05E2-A706-4058-80E8-1ECF14DBC97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1341438"/>
            <a:ext cx="1670050" cy="2016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>
            <a:extLst>
              <a:ext uri="{FF2B5EF4-FFF2-40B4-BE49-F238E27FC236}">
                <a16:creationId xmlns:a16="http://schemas.microsoft.com/office/drawing/2014/main" id="{39DB65D6-A096-49EF-9B06-57A5DC19D50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49275"/>
            <a:ext cx="8229600" cy="3298825"/>
          </a:xfrm>
        </p:spPr>
        <p:txBody>
          <a:bodyPr/>
          <a:lstStyle/>
          <a:p>
            <a:r>
              <a:rPr lang="sl-SI" altLang="sl-SI" sz="2800" b="1">
                <a:solidFill>
                  <a:schemeClr val="bg2"/>
                </a:solidFill>
              </a:rPr>
              <a:t>Poškodbe bobniča</a:t>
            </a:r>
            <a:r>
              <a:rPr lang="sl-SI" altLang="sl-SI" sz="2800">
                <a:solidFill>
                  <a:schemeClr val="bg2"/>
                </a:solidFill>
              </a:rPr>
              <a:t>: Poškodbe bobniča povzročajo npr. udarci v glavo, zelo glasni poki, slaba prekrvavljenost... Vzrokov za poškodbo bobniča je več, npr. kričanje, glasna glasba, promet</a:t>
            </a:r>
          </a:p>
          <a:p>
            <a:r>
              <a:rPr lang="sl-SI" altLang="sl-SI" sz="2800">
                <a:solidFill>
                  <a:schemeClr val="bg2"/>
                </a:solidFill>
              </a:rPr>
              <a:t>Motnje v ravnotežju so posledica poškodbe notranjega ušesa. Znaki so vrtenje v glavi ipd.</a:t>
            </a:r>
            <a:endParaRPr lang="sl-SI" altLang="sl-SI" sz="2800"/>
          </a:p>
          <a:p>
            <a:pPr>
              <a:buFont typeface="Wingdings" panose="05000000000000000000" pitchFamily="2" charset="2"/>
              <a:buNone/>
            </a:pPr>
            <a:endParaRPr lang="sl-SI" altLang="sl-SI" sz="2800"/>
          </a:p>
        </p:txBody>
      </p:sp>
      <p:pic>
        <p:nvPicPr>
          <p:cNvPr id="62469" name="Picture 5" descr="http://inventorspot.com/files/images/isp_WhisperEar.img_assist_custom.jpg">
            <a:extLst>
              <a:ext uri="{FF2B5EF4-FFF2-40B4-BE49-F238E27FC236}">
                <a16:creationId xmlns:a16="http://schemas.microsoft.com/office/drawing/2014/main" id="{B46670B7-9781-48A8-BE7E-AFE9AFA0512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3770313"/>
            <a:ext cx="3744913" cy="2809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137536F4-8782-47FE-AB62-D7435B72A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ZANIMIVOSTI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DEF2A2E4-88C6-45FE-A07C-EDE795279E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bg2"/>
                </a:solidFill>
              </a:rPr>
              <a:t>Posebnost sesalcev je, da uhelj lahko gibljejo s posebnimi mišicami na vse strani in s tem lovijo dražljaje. Človek ima te mišice zakrnele.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9290A79-8C38-44BE-AE4E-3E96EEABA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F42B152C-ED58-4A66-86C5-18FA01530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bg2"/>
                </a:solidFill>
                <a:hlinkClick r:id="rId2"/>
              </a:rPr>
              <a:t>http://sl.wikipedia.org/wiki/Uho</a:t>
            </a:r>
            <a:endParaRPr lang="sl-SI" altLang="sl-SI">
              <a:solidFill>
                <a:schemeClr val="bg2"/>
              </a:solidFill>
            </a:endParaRPr>
          </a:p>
          <a:p>
            <a:r>
              <a:rPr lang="sl-SI" altLang="sl-SI">
                <a:solidFill>
                  <a:schemeClr val="bg2"/>
                </a:solidFill>
                <a:hlinkClick r:id="rId3"/>
              </a:rPr>
              <a:t>http://freeweb.siol.net/memo/uho.htm</a:t>
            </a:r>
            <a:endParaRPr lang="sl-SI" altLang="sl-SI">
              <a:solidFill>
                <a:schemeClr val="bg2"/>
              </a:solidFill>
            </a:endParaRPr>
          </a:p>
          <a:p>
            <a:r>
              <a:rPr lang="sl-SI" altLang="sl-SI">
                <a:solidFill>
                  <a:schemeClr val="bg2"/>
                </a:solidFill>
                <a:hlinkClick r:id="rId4"/>
              </a:rPr>
              <a:t>http://ro.zrsss.si/cac/katalog/orgsis2/uhoMorf1lgws.html</a:t>
            </a:r>
            <a:endParaRPr lang="sl-SI" altLang="sl-SI">
              <a:solidFill>
                <a:schemeClr val="bg2"/>
              </a:solidFill>
            </a:endParaRPr>
          </a:p>
          <a:p>
            <a:r>
              <a:rPr lang="sl-SI" altLang="sl-SI">
                <a:solidFill>
                  <a:schemeClr val="bg2"/>
                </a:solidFill>
                <a:hlinkClick r:id="rId5"/>
              </a:rPr>
              <a:t>http://www.educa.fmf.uni-lj.si/izodel/sola/2003/ura/tomic/biologija/buho.html</a:t>
            </a:r>
            <a:endParaRPr lang="sl-SI" altLang="sl-SI">
              <a:solidFill>
                <a:schemeClr val="bg2"/>
              </a:solidFill>
            </a:endParaRPr>
          </a:p>
          <a:p>
            <a:endParaRPr lang="sl-SI" altLang="sl-SI">
              <a:solidFill>
                <a:schemeClr val="bg2"/>
              </a:solidFill>
            </a:endParaRPr>
          </a:p>
          <a:p>
            <a:endParaRPr lang="sl-SI" altLang="sl-SI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FB96514-B66B-460F-81C7-A19C93221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KAZALO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24FE3E1-A364-4AF8-A10A-5D9F9F9ED3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600">
                <a:solidFill>
                  <a:schemeClr val="bg2"/>
                </a:solidFill>
              </a:rPr>
              <a:t>Pomen………………………………………................3</a:t>
            </a:r>
          </a:p>
          <a:p>
            <a:pPr>
              <a:lnSpc>
                <a:spcPct val="80000"/>
              </a:lnSpc>
            </a:pPr>
            <a:r>
              <a:rPr lang="sl-SI" altLang="sl-SI" sz="2600">
                <a:solidFill>
                  <a:schemeClr val="bg2"/>
                </a:solidFill>
              </a:rPr>
              <a:t>Zgradba………………………………………..............4</a:t>
            </a:r>
          </a:p>
          <a:p>
            <a:pPr>
              <a:lnSpc>
                <a:spcPct val="80000"/>
              </a:lnSpc>
            </a:pPr>
            <a:r>
              <a:rPr lang="sl-SI" altLang="sl-SI" sz="2600">
                <a:solidFill>
                  <a:schemeClr val="bg2"/>
                </a:solidFill>
              </a:rPr>
              <a:t>Delitev…………………………………………………..5</a:t>
            </a:r>
          </a:p>
          <a:p>
            <a:pPr>
              <a:lnSpc>
                <a:spcPct val="80000"/>
              </a:lnSpc>
            </a:pPr>
            <a:r>
              <a:rPr lang="sl-SI" altLang="sl-SI" sz="2600">
                <a:solidFill>
                  <a:schemeClr val="bg2"/>
                </a:solidFill>
              </a:rPr>
              <a:t>Zunanje uho……………………………………………6</a:t>
            </a:r>
          </a:p>
          <a:p>
            <a:pPr>
              <a:lnSpc>
                <a:spcPct val="80000"/>
              </a:lnSpc>
            </a:pPr>
            <a:r>
              <a:rPr lang="sl-SI" altLang="sl-SI" sz="2600">
                <a:solidFill>
                  <a:schemeClr val="bg2"/>
                </a:solidFill>
              </a:rPr>
              <a:t>Srednje uho…………………………………………….7</a:t>
            </a:r>
          </a:p>
          <a:p>
            <a:pPr>
              <a:lnSpc>
                <a:spcPct val="80000"/>
              </a:lnSpc>
            </a:pPr>
            <a:r>
              <a:rPr lang="sl-SI" altLang="sl-SI" sz="2600">
                <a:solidFill>
                  <a:schemeClr val="bg2"/>
                </a:solidFill>
              </a:rPr>
              <a:t>Notranje uho…………………………………………...8</a:t>
            </a:r>
          </a:p>
          <a:p>
            <a:pPr>
              <a:lnSpc>
                <a:spcPct val="80000"/>
              </a:lnSpc>
            </a:pPr>
            <a:r>
              <a:rPr lang="sl-SI" altLang="sl-SI" sz="2600">
                <a:solidFill>
                  <a:schemeClr val="bg2"/>
                </a:solidFill>
              </a:rPr>
              <a:t>Potovanje zvoka……………………………………….9</a:t>
            </a:r>
          </a:p>
          <a:p>
            <a:pPr>
              <a:lnSpc>
                <a:spcPct val="80000"/>
              </a:lnSpc>
            </a:pPr>
            <a:r>
              <a:rPr lang="sl-SI" altLang="sl-SI" sz="2600">
                <a:solidFill>
                  <a:schemeClr val="bg2"/>
                </a:solidFill>
              </a:rPr>
              <a:t>Bolezni………………………………………………...10</a:t>
            </a:r>
          </a:p>
          <a:p>
            <a:pPr>
              <a:lnSpc>
                <a:spcPct val="80000"/>
              </a:lnSpc>
            </a:pPr>
            <a:r>
              <a:rPr lang="sl-SI" altLang="sl-SI" sz="2600">
                <a:solidFill>
                  <a:schemeClr val="bg2"/>
                </a:solidFill>
              </a:rPr>
              <a:t>Zanimivosti……………………………………………12</a:t>
            </a:r>
          </a:p>
          <a:p>
            <a:pPr>
              <a:lnSpc>
                <a:spcPct val="80000"/>
              </a:lnSpc>
            </a:pPr>
            <a:r>
              <a:rPr lang="sl-SI" altLang="sl-SI" sz="2600">
                <a:solidFill>
                  <a:schemeClr val="bg2"/>
                </a:solidFill>
              </a:rPr>
              <a:t>Viri……………………………………………………..13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EB5B45D-68BB-493D-8E42-7F9DAA5AE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POMEN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D67C84F-DC00-429C-977B-B6D00A3A8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>
                <a:solidFill>
                  <a:schemeClr val="bg2"/>
                </a:solidFill>
              </a:rPr>
              <a:t>Z ušesom zaznavamo zvok – to sposobnost imenujemo sluh. Tega se zavedamo.</a:t>
            </a:r>
          </a:p>
          <a:p>
            <a:r>
              <a:rPr lang="sl-SI" altLang="sl-SI" sz="2800">
                <a:solidFill>
                  <a:schemeClr val="bg2"/>
                </a:solidFill>
              </a:rPr>
              <a:t>Ne zavedamo pa se, da z ušesom zaznavamo tudi položaj lastnega telesa in spremembe.</a:t>
            </a:r>
            <a:r>
              <a:rPr lang="sl-SI" altLang="sl-SI">
                <a:solidFill>
                  <a:schemeClr val="bg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FC609D-BF21-4C7B-8583-67535D6A0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ZGRADBA UŠESA</a:t>
            </a:r>
          </a:p>
        </p:txBody>
      </p:sp>
      <p:pic>
        <p:nvPicPr>
          <p:cNvPr id="6149" name="Picture 5" descr="http://www.educa.fmf.uni-lj.si/izodel/sola/2003/ura/tomic/biologija/uho2.gif">
            <a:extLst>
              <a:ext uri="{FF2B5EF4-FFF2-40B4-BE49-F238E27FC236}">
                <a16:creationId xmlns:a16="http://schemas.microsoft.com/office/drawing/2014/main" id="{E736630C-1092-453B-B339-C407B239A48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412875"/>
            <a:ext cx="7704137" cy="511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5488317-090E-47F1-BB54-0DC5A1230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DELITEV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F4F6F58-2B4B-4294-9E26-E5A614F3E24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403225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 b="1">
                <a:solidFill>
                  <a:schemeClr val="bg2"/>
                </a:solidFill>
              </a:rPr>
              <a:t>ZUNANJE UHO: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solidFill>
                  <a:schemeClr val="bg2"/>
                </a:solidFill>
              </a:rPr>
              <a:t>-	Uhelj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solidFill>
                  <a:schemeClr val="bg2"/>
                </a:solidFill>
              </a:rPr>
              <a:t>-	Sluhovod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solidFill>
                  <a:schemeClr val="bg2"/>
                </a:solidFill>
              </a:rPr>
              <a:t>-	Bobnič</a:t>
            </a:r>
          </a:p>
          <a:p>
            <a:pPr>
              <a:lnSpc>
                <a:spcPct val="80000"/>
              </a:lnSpc>
            </a:pPr>
            <a:endParaRPr lang="sl-SI" altLang="sl-SI" sz="2800" b="1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2800" b="1">
                <a:solidFill>
                  <a:schemeClr val="bg2"/>
                </a:solidFill>
              </a:rPr>
              <a:t>SREDNJE UHO: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800">
                <a:solidFill>
                  <a:schemeClr val="bg2"/>
                </a:solidFill>
              </a:rPr>
              <a:t>Nakovalce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800">
                <a:solidFill>
                  <a:schemeClr val="bg2"/>
                </a:solidFill>
              </a:rPr>
              <a:t>Stremence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800">
                <a:solidFill>
                  <a:schemeClr val="bg2"/>
                </a:solidFill>
              </a:rPr>
              <a:t>Kladivce</a:t>
            </a:r>
          </a:p>
          <a:p>
            <a:pPr>
              <a:lnSpc>
                <a:spcPct val="80000"/>
              </a:lnSpc>
            </a:pPr>
            <a:endParaRPr lang="sl-SI" altLang="sl-SI" sz="280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80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endParaRPr lang="sl-SI" altLang="sl-SI" sz="1800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29BE1A49-475A-44A1-8422-36F3BC635B3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628775"/>
            <a:ext cx="403225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chemeClr val="bg2"/>
                </a:solidFill>
              </a:rPr>
              <a:t>NOTRANJE UHO: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solidFill>
                  <a:schemeClr val="bg2"/>
                </a:solidFill>
              </a:rPr>
              <a:t>-	Polž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solidFill>
                  <a:schemeClr val="bg2"/>
                </a:solidFill>
              </a:rPr>
              <a:t>-	3 polkrožni kanali</a:t>
            </a:r>
          </a:p>
          <a:p>
            <a:pPr>
              <a:lnSpc>
                <a:spcPct val="90000"/>
              </a:lnSpc>
            </a:pPr>
            <a:endParaRPr lang="sl-SI" altLang="sl-SI" sz="2800">
              <a:solidFill>
                <a:schemeClr val="bg2"/>
              </a:solidFill>
            </a:endParaRPr>
          </a:p>
        </p:txBody>
      </p:sp>
      <p:pic>
        <p:nvPicPr>
          <p:cNvPr id="20488" name="Picture 8" descr="http://www.kvarkadabra.net/pojavi/images/sluh1.gif">
            <a:extLst>
              <a:ext uri="{FF2B5EF4-FFF2-40B4-BE49-F238E27FC236}">
                <a16:creationId xmlns:a16="http://schemas.microsoft.com/office/drawing/2014/main" id="{6F0782CB-1C9C-4BE9-8FC1-B43A4FE62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141663"/>
            <a:ext cx="5040312" cy="356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81C29A3-C567-4662-87EC-C9CC1808D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ZUNANJE UHO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D08ADC9-FBBD-4DA5-B2F7-2EF7B607C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b="1">
                <a:solidFill>
                  <a:schemeClr val="bg2"/>
                </a:solidFill>
              </a:rPr>
              <a:t>Uhelj, </a:t>
            </a:r>
            <a:r>
              <a:rPr lang="sl-SI" altLang="sl-SI">
                <a:solidFill>
                  <a:schemeClr val="bg2"/>
                </a:solidFill>
              </a:rPr>
              <a:t>ki je zgrajen iz hrustanca in pokrit s kožo, vodi v </a:t>
            </a:r>
            <a:r>
              <a:rPr lang="sl-SI" altLang="sl-SI" b="1">
                <a:solidFill>
                  <a:schemeClr val="bg2"/>
                </a:solidFill>
              </a:rPr>
              <a:t>sluhovod</a:t>
            </a:r>
            <a:r>
              <a:rPr lang="sl-SI" altLang="sl-SI">
                <a:solidFill>
                  <a:schemeClr val="bg2"/>
                </a:solidFill>
              </a:rPr>
              <a:t>. V steni sluhovoda so dlačice in majhne žleze, ki izločajo ušesno maslo. Na njem obtiči prah in drugi tujki, če po naključju zaidejo v uho. Vhod v srednje uho zapira tanka mrenica, ki jo imenujemo </a:t>
            </a:r>
            <a:r>
              <a:rPr lang="sl-SI" altLang="sl-SI" b="1">
                <a:solidFill>
                  <a:schemeClr val="bg2"/>
                </a:solidFill>
              </a:rPr>
              <a:t>bobnič</a:t>
            </a:r>
            <a:r>
              <a:rPr lang="sl-SI" altLang="sl-SI">
                <a:solidFill>
                  <a:schemeClr val="bg2"/>
                </a:solidFill>
              </a:rPr>
              <a:t>. Leži na meji med zunanjim in srednjim ušesom.</a:t>
            </a:r>
          </a:p>
          <a:p>
            <a:pPr>
              <a:lnSpc>
                <a:spcPct val="90000"/>
              </a:lnSpc>
            </a:pPr>
            <a:endParaRPr lang="sl-SI" altLang="sl-SI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B701AA3-3A02-4FE4-8EF0-FF266392C3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4427538" cy="1143000"/>
          </a:xfrm>
        </p:spPr>
        <p:txBody>
          <a:bodyPr/>
          <a:lstStyle/>
          <a:p>
            <a:r>
              <a:rPr lang="sl-SI" altLang="sl-SI"/>
              <a:t>SREDNJE UHO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4B0F95D-868B-4DF2-ABFE-ACC20C82E8F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196975"/>
            <a:ext cx="3810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>
                <a:solidFill>
                  <a:schemeClr val="bg2"/>
                </a:solidFill>
              </a:rPr>
              <a:t>Srednje uho je majhna votlina v senčnici. Z </a:t>
            </a:r>
            <a:r>
              <a:rPr lang="sl-SI" altLang="sl-SI" sz="2400" b="1">
                <a:solidFill>
                  <a:schemeClr val="bg2"/>
                </a:solidFill>
              </a:rPr>
              <a:t>ušesno trobljo</a:t>
            </a:r>
            <a:r>
              <a:rPr lang="sl-SI" altLang="sl-SI" sz="2400">
                <a:solidFill>
                  <a:schemeClr val="bg2"/>
                </a:solidFill>
              </a:rPr>
              <a:t> je zvezano z žrelom. Iz njega prihaja zrak po ušesni troblji v srednje uho. V srednjem ušesu so tri drobneslušne koščice: </a:t>
            </a:r>
            <a:r>
              <a:rPr lang="sl-SI" altLang="sl-SI" sz="2400" b="1">
                <a:solidFill>
                  <a:schemeClr val="bg2"/>
                </a:solidFill>
              </a:rPr>
              <a:t>kladivce, nakovalce</a:t>
            </a:r>
            <a:r>
              <a:rPr lang="sl-SI" altLang="sl-SI" sz="2400">
                <a:solidFill>
                  <a:schemeClr val="bg2"/>
                </a:solidFill>
              </a:rPr>
              <a:t> in </a:t>
            </a:r>
            <a:r>
              <a:rPr lang="sl-SI" altLang="sl-SI" sz="2400" b="1">
                <a:solidFill>
                  <a:schemeClr val="bg2"/>
                </a:solidFill>
              </a:rPr>
              <a:t>stremence</a:t>
            </a:r>
            <a:r>
              <a:rPr lang="sl-SI" altLang="sl-SI" sz="2400">
                <a:solidFill>
                  <a:schemeClr val="bg2"/>
                </a:solidFill>
              </a:rPr>
              <a:t>. Kladivce je pripeto na bobnič, stremence pa na odprtino v koščeni steni med srednjim in notranjim ušesom. </a:t>
            </a:r>
          </a:p>
        </p:txBody>
      </p:sp>
      <p:pic>
        <p:nvPicPr>
          <p:cNvPr id="28677" name="Picture 5" descr="uhoM2ws">
            <a:extLst>
              <a:ext uri="{FF2B5EF4-FFF2-40B4-BE49-F238E27FC236}">
                <a16:creationId xmlns:a16="http://schemas.microsoft.com/office/drawing/2014/main" id="{9F4E1284-B77F-46A9-9A0F-3054CEB8673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188913"/>
            <a:ext cx="3924300" cy="3367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79" name="Rectangle 7">
            <a:extLst>
              <a:ext uri="{FF2B5EF4-FFF2-40B4-BE49-F238E27FC236}">
                <a16:creationId xmlns:a16="http://schemas.microsoft.com/office/drawing/2014/main" id="{61390E69-F479-451E-9946-0C03B8682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3644900"/>
            <a:ext cx="3887788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sl-SI" altLang="sl-SI" sz="2400">
                <a:solidFill>
                  <a:schemeClr val="bg2"/>
                </a:solidFill>
              </a:rPr>
              <a:t>Ušesna trobljaki je cev, ki povezuje žrelo s srednjim ušesom. Imenuje se tudi evstahijeva cev. Pri človeku je dolga približno 35 mm. Ime je dobila po italijanskemu anatomu Bartolomeju Eustachiju.</a:t>
            </a:r>
            <a:r>
              <a:rPr lang="sl-SI" altLang="sl-SI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AA1F80B-6C9C-4D1D-B80E-C2CC98C91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NOTRANJE UHO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E20067A-6843-4644-8D35-02A52F54AAB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00213"/>
            <a:ext cx="4038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>
                <a:solidFill>
                  <a:schemeClr val="bg2"/>
                </a:solidFill>
              </a:rPr>
              <a:t>Notranje uho je najbolj zavito zgrajeni del ušesa, zato ga imenujemo tudi </a:t>
            </a:r>
            <a:r>
              <a:rPr lang="sl-SI" altLang="sl-SI" sz="2400" b="1">
                <a:solidFill>
                  <a:schemeClr val="bg2"/>
                </a:solidFill>
              </a:rPr>
              <a:t>labirint</a:t>
            </a:r>
            <a:r>
              <a:rPr lang="sl-SI" altLang="sl-SI" sz="2400">
                <a:solidFill>
                  <a:schemeClr val="bg2"/>
                </a:solidFill>
              </a:rPr>
              <a:t> ali blodišče. Tvorijo ga tri polkrožne in ena polžasto zavita cev. V polžasto zaviti cevi je čutilo za sluh. Imenujemo jo tudi </a:t>
            </a:r>
            <a:r>
              <a:rPr lang="sl-SI" altLang="sl-SI" sz="2400" b="1">
                <a:solidFill>
                  <a:schemeClr val="bg2"/>
                </a:solidFill>
              </a:rPr>
              <a:t>polž. </a:t>
            </a:r>
            <a:r>
              <a:rPr lang="sl-SI" altLang="sl-SI" sz="2400">
                <a:solidFill>
                  <a:schemeClr val="bg2"/>
                </a:solidFill>
              </a:rPr>
              <a:t>Trije </a:t>
            </a:r>
            <a:r>
              <a:rPr lang="sl-SI" altLang="sl-SI" sz="2400" b="1">
                <a:solidFill>
                  <a:schemeClr val="bg2"/>
                </a:solidFill>
              </a:rPr>
              <a:t>polkrožni kanali </a:t>
            </a:r>
            <a:r>
              <a:rPr lang="sl-SI" altLang="sl-SI" sz="2400">
                <a:solidFill>
                  <a:schemeClr val="bg2"/>
                </a:solidFill>
              </a:rPr>
              <a:t>so čutilo za ravnotežje. Napolnjen je s tekočino. Zvok gre naprej po slušnemu živcu v center za sluh v velike možgane.</a:t>
            </a:r>
            <a:endParaRPr lang="sl-SI" altLang="sl-SI" sz="2400" b="1">
              <a:solidFill>
                <a:schemeClr val="bg2"/>
              </a:solidFill>
            </a:endParaRPr>
          </a:p>
        </p:txBody>
      </p:sp>
      <p:pic>
        <p:nvPicPr>
          <p:cNvPr id="29701" name="Picture 5" descr="uhoM1ws">
            <a:extLst>
              <a:ext uri="{FF2B5EF4-FFF2-40B4-BE49-F238E27FC236}">
                <a16:creationId xmlns:a16="http://schemas.microsoft.com/office/drawing/2014/main" id="{22850905-9BAF-4BE8-8CB6-BD865DF522E6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260350"/>
            <a:ext cx="3600450" cy="2682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704" name="Picture 8" descr="uhoM3ws">
            <a:extLst>
              <a:ext uri="{FF2B5EF4-FFF2-40B4-BE49-F238E27FC236}">
                <a16:creationId xmlns:a16="http://schemas.microsoft.com/office/drawing/2014/main" id="{14FEB731-ADC7-40E7-BA9A-F33D44E2574D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3068638"/>
            <a:ext cx="3455987" cy="3121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B2CE444F-082A-4A9E-8D69-EAFB85971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371600"/>
          </a:xfrm>
        </p:spPr>
        <p:txBody>
          <a:bodyPr/>
          <a:lstStyle/>
          <a:p>
            <a:r>
              <a:rPr lang="sl-SI" altLang="sl-SI"/>
              <a:t>KAKO POTUJE ZVOK?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DB5FD1F8-BE2F-4B16-9730-1FB0E7551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968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 b="1">
                <a:solidFill>
                  <a:schemeClr val="bg2"/>
                </a:solidFill>
              </a:rPr>
              <a:t>Uhelj</a:t>
            </a:r>
            <a:r>
              <a:rPr lang="sl-SI" altLang="sl-SI" sz="2800">
                <a:solidFill>
                  <a:schemeClr val="bg2"/>
                </a:solidFill>
              </a:rPr>
              <a:t> ulovi dražljaje iz okolice,</a:t>
            </a:r>
          </a:p>
          <a:p>
            <a:pPr>
              <a:lnSpc>
                <a:spcPct val="80000"/>
              </a:lnSpc>
            </a:pPr>
            <a:r>
              <a:rPr lang="sl-SI" altLang="sl-SI" sz="2800">
                <a:solidFill>
                  <a:schemeClr val="bg2"/>
                </a:solidFill>
              </a:rPr>
              <a:t>Usmeri jih v </a:t>
            </a:r>
            <a:r>
              <a:rPr lang="sl-SI" altLang="sl-SI" sz="2800" b="1">
                <a:solidFill>
                  <a:schemeClr val="bg2"/>
                </a:solidFill>
              </a:rPr>
              <a:t>sluhovod,</a:t>
            </a:r>
          </a:p>
          <a:p>
            <a:pPr>
              <a:lnSpc>
                <a:spcPct val="80000"/>
              </a:lnSpc>
            </a:pPr>
            <a:r>
              <a:rPr lang="sl-SI" altLang="sl-SI" sz="2800">
                <a:solidFill>
                  <a:schemeClr val="bg2"/>
                </a:solidFill>
              </a:rPr>
              <a:t>Sluhovod ga pošlje naprej do </a:t>
            </a:r>
            <a:r>
              <a:rPr lang="sl-SI" altLang="sl-SI" sz="2800" b="1">
                <a:solidFill>
                  <a:schemeClr val="bg2"/>
                </a:solidFill>
              </a:rPr>
              <a:t>bobniča</a:t>
            </a:r>
            <a:r>
              <a:rPr lang="sl-SI" altLang="sl-SI" sz="2800">
                <a:solidFill>
                  <a:schemeClr val="bg2"/>
                </a:solidFill>
              </a:rPr>
              <a:t>. Ta se zatrese in tresljaj preide naprej do </a:t>
            </a:r>
            <a:r>
              <a:rPr lang="sl-SI" altLang="sl-SI" sz="2800" b="1">
                <a:solidFill>
                  <a:schemeClr val="bg2"/>
                </a:solidFill>
              </a:rPr>
              <a:t>kladivca, nakovalca</a:t>
            </a:r>
            <a:r>
              <a:rPr lang="sl-SI" altLang="sl-SI" sz="2800">
                <a:solidFill>
                  <a:schemeClr val="bg2"/>
                </a:solidFill>
              </a:rPr>
              <a:t> in </a:t>
            </a:r>
            <a:r>
              <a:rPr lang="sl-SI" altLang="sl-SI" sz="2800" b="1">
                <a:solidFill>
                  <a:schemeClr val="bg2"/>
                </a:solidFill>
              </a:rPr>
              <a:t>stremenca </a:t>
            </a:r>
            <a:r>
              <a:rPr lang="sl-SI" altLang="sl-SI" sz="2800">
                <a:solidFill>
                  <a:schemeClr val="bg2"/>
                </a:solidFill>
              </a:rPr>
              <a:t>ter </a:t>
            </a:r>
            <a:r>
              <a:rPr lang="sl-SI" altLang="sl-SI" sz="2800" b="1">
                <a:solidFill>
                  <a:schemeClr val="bg2"/>
                </a:solidFill>
              </a:rPr>
              <a:t>ovalnega okenca</a:t>
            </a:r>
            <a:r>
              <a:rPr lang="sl-SI" altLang="sl-SI" sz="2800">
                <a:solidFill>
                  <a:schemeClr val="bg2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sl-SI" altLang="sl-SI" sz="2800">
                <a:solidFill>
                  <a:schemeClr val="bg2"/>
                </a:solidFill>
              </a:rPr>
              <a:t>Potem dražljaj preide do polža, v katerem je tekočina, ki se začne pretakati.</a:t>
            </a:r>
            <a:endParaRPr lang="sl-SI" altLang="sl-SI" sz="2800" b="1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2800">
                <a:solidFill>
                  <a:schemeClr val="bg2"/>
                </a:solidFill>
              </a:rPr>
              <a:t>Dražljaj gre naprej po </a:t>
            </a:r>
            <a:r>
              <a:rPr lang="sl-SI" altLang="sl-SI" sz="2800" b="1">
                <a:solidFill>
                  <a:schemeClr val="bg2"/>
                </a:solidFill>
              </a:rPr>
              <a:t>slušnih čutnicah</a:t>
            </a:r>
            <a:r>
              <a:rPr lang="sl-SI" altLang="sl-SI" sz="2800">
                <a:solidFill>
                  <a:schemeClr val="bg2"/>
                </a:solidFill>
              </a:rPr>
              <a:t> do </a:t>
            </a:r>
            <a:r>
              <a:rPr lang="sl-SI" altLang="sl-SI" sz="2800" b="1">
                <a:solidFill>
                  <a:schemeClr val="bg2"/>
                </a:solidFill>
              </a:rPr>
              <a:t>slušnega živca</a:t>
            </a:r>
            <a:r>
              <a:rPr lang="sl-SI" altLang="sl-SI" sz="2800">
                <a:solidFill>
                  <a:schemeClr val="bg2"/>
                </a:solidFill>
              </a:rPr>
              <a:t>, ta pa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solidFill>
                  <a:schemeClr val="bg2"/>
                </a:solidFill>
              </a:rPr>
              <a:t>	zvok pošlje v </a:t>
            </a:r>
            <a:r>
              <a:rPr lang="sl-SI" altLang="sl-SI" sz="2800" b="1">
                <a:solidFill>
                  <a:schemeClr val="bg2"/>
                </a:solidFill>
              </a:rPr>
              <a:t>središče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 b="1">
                <a:solidFill>
                  <a:schemeClr val="bg2"/>
                </a:solidFill>
              </a:rPr>
              <a:t>	za</a:t>
            </a:r>
            <a:r>
              <a:rPr lang="sl-SI" altLang="sl-SI" sz="2800">
                <a:solidFill>
                  <a:schemeClr val="bg2"/>
                </a:solidFill>
              </a:rPr>
              <a:t> </a:t>
            </a:r>
            <a:r>
              <a:rPr lang="sl-SI" altLang="sl-SI" sz="2800" b="1">
                <a:solidFill>
                  <a:schemeClr val="bg2"/>
                </a:solidFill>
              </a:rPr>
              <a:t>sluh</a:t>
            </a:r>
            <a:r>
              <a:rPr lang="sl-SI" altLang="sl-SI" sz="2800">
                <a:solidFill>
                  <a:schemeClr val="bg2"/>
                </a:solidFill>
              </a:rPr>
              <a:t> v </a:t>
            </a:r>
            <a:r>
              <a:rPr lang="sl-SI" altLang="sl-SI" sz="2800" b="1">
                <a:solidFill>
                  <a:schemeClr val="bg2"/>
                </a:solidFill>
              </a:rPr>
              <a:t>velike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 b="1">
                <a:solidFill>
                  <a:schemeClr val="bg2"/>
                </a:solidFill>
              </a:rPr>
              <a:t>	možgane</a:t>
            </a:r>
          </a:p>
        </p:txBody>
      </p:sp>
      <p:pic>
        <p:nvPicPr>
          <p:cNvPr id="59397" name="Picture 5" descr="image024">
            <a:extLst>
              <a:ext uri="{FF2B5EF4-FFF2-40B4-BE49-F238E27FC236}">
                <a16:creationId xmlns:a16="http://schemas.microsoft.com/office/drawing/2014/main" id="{9A6510CA-3F83-4598-98BF-77394AB683AE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4733925"/>
            <a:ext cx="2743200" cy="2124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ka">
  <a:themeElements>
    <a:clrScheme name="Pika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Pi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ka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a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a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a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a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a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a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a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a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a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a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a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703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Times New Roman</vt:lpstr>
      <vt:lpstr>Wingdings</vt:lpstr>
      <vt:lpstr>Pika</vt:lpstr>
      <vt:lpstr>UHO    II   ČUTILO ZA SLUH</vt:lpstr>
      <vt:lpstr>KAZALO</vt:lpstr>
      <vt:lpstr>POMEN</vt:lpstr>
      <vt:lpstr>ZGRADBA UŠESA</vt:lpstr>
      <vt:lpstr>DELITEV</vt:lpstr>
      <vt:lpstr>ZUNANJE UHO</vt:lpstr>
      <vt:lpstr>SREDNJE UHO</vt:lpstr>
      <vt:lpstr>NOTRANJE UHO</vt:lpstr>
      <vt:lpstr>KAKO POTUJE ZVOK?</vt:lpstr>
      <vt:lpstr>BOLEZNI UŠESA</vt:lpstr>
      <vt:lpstr>PowerPoint Presentation</vt:lpstr>
      <vt:lpstr>PowerPoint Presentation</vt:lpstr>
      <vt:lpstr>ZANIMIVOSTI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2019-05-30T09:36:30Z</dcterms:created>
  <dcterms:modified xsi:type="dcterms:W3CDTF">2019-05-30T09:36:30Z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