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64" r:id="rId2"/>
    <p:sldId id="256" r:id="rId3"/>
    <p:sldId id="267" r:id="rId4"/>
    <p:sldId id="265" r:id="rId5"/>
    <p:sldId id="266" r:id="rId6"/>
    <p:sldId id="268" r:id="rId7"/>
    <p:sldId id="258" r:id="rId8"/>
    <p:sldId id="269" r:id="rId9"/>
    <p:sldId id="259" r:id="rId10"/>
    <p:sldId id="260" r:id="rId11"/>
    <p:sldId id="270" r:id="rId12"/>
    <p:sldId id="263" r:id="rId13"/>
    <p:sldId id="272" r:id="rId14"/>
    <p:sldId id="271"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etel slog 3 – poudarek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vetel slo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64632D65-E2F2-41CC-9A16-7D9164DC6F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0209E173-8708-47C1-8D4D-5CE43547BB5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D635B71-9D59-456C-BDC6-0AD19D23AFC2}" type="datetimeFigureOut">
              <a:rPr lang="sl-SI"/>
              <a:pPr>
                <a:defRPr/>
              </a:pPr>
              <a:t>30. 05. 2019</a:t>
            </a:fld>
            <a:endParaRPr lang="sl-SI"/>
          </a:p>
        </p:txBody>
      </p:sp>
      <p:sp>
        <p:nvSpPr>
          <p:cNvPr id="4" name="Ograda stranske slike 3">
            <a:extLst>
              <a:ext uri="{FF2B5EF4-FFF2-40B4-BE49-F238E27FC236}">
                <a16:creationId xmlns:a16="http://schemas.microsoft.com/office/drawing/2014/main" id="{61E7C8BC-3CF2-449F-9B6C-27BAF12F0B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840D05E9-7022-491F-9737-06A2CAAD9D6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E06379A4-EDA8-4244-87F6-AFACBB1DC98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5D00CB14-275C-417D-9988-672A0EF069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ACC3E6D-5FF9-48A2-B097-F514FDA8804B}"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stranske slike 1">
            <a:extLst>
              <a:ext uri="{FF2B5EF4-FFF2-40B4-BE49-F238E27FC236}">
                <a16:creationId xmlns:a16="http://schemas.microsoft.com/office/drawing/2014/main" id="{1321799F-8D81-4DC2-A425-544FE05DC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Ograda opomb 2">
            <a:extLst>
              <a:ext uri="{FF2B5EF4-FFF2-40B4-BE49-F238E27FC236}">
                <a16:creationId xmlns:a16="http://schemas.microsoft.com/office/drawing/2014/main" id="{F6B9B778-C75D-4CB7-B9D1-03CDC6750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7412" name="Ograda številke diapozitiva 3">
            <a:extLst>
              <a:ext uri="{FF2B5EF4-FFF2-40B4-BE49-F238E27FC236}">
                <a16:creationId xmlns:a16="http://schemas.microsoft.com/office/drawing/2014/main" id="{D4F5B668-1853-4C80-93C2-616AA0BDC6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30EA1A-A3BE-49E0-B2A6-B9335934FCAA}" type="slidenum">
              <a:rPr lang="sl-SI" altLang="sl-SI"/>
              <a:pPr/>
              <a:t>2</a:t>
            </a:fld>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stranske slike 1">
            <a:extLst>
              <a:ext uri="{FF2B5EF4-FFF2-40B4-BE49-F238E27FC236}">
                <a16:creationId xmlns:a16="http://schemas.microsoft.com/office/drawing/2014/main" id="{D35014C8-5E66-45B7-943A-406BCB1616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grada opomb 2">
            <a:extLst>
              <a:ext uri="{FF2B5EF4-FFF2-40B4-BE49-F238E27FC236}">
                <a16:creationId xmlns:a16="http://schemas.microsoft.com/office/drawing/2014/main" id="{4A205AD7-FE43-421D-8C90-D2FD8344C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8436" name="Ograda številke diapozitiva 3">
            <a:extLst>
              <a:ext uri="{FF2B5EF4-FFF2-40B4-BE49-F238E27FC236}">
                <a16:creationId xmlns:a16="http://schemas.microsoft.com/office/drawing/2014/main" id="{45E7853E-B83A-4AD1-8B13-89897B3E67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F63442-8909-4CC2-856B-D31A0A6C13C2}" type="slidenum">
              <a:rPr lang="sl-SI" altLang="sl-SI"/>
              <a:pPr/>
              <a:t>7</a:t>
            </a:fld>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stranske slike 1">
            <a:extLst>
              <a:ext uri="{FF2B5EF4-FFF2-40B4-BE49-F238E27FC236}">
                <a16:creationId xmlns:a16="http://schemas.microsoft.com/office/drawing/2014/main" id="{BF6B3A01-4C2E-460C-B73E-2E8833C0A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Ograda opomb 2">
            <a:extLst>
              <a:ext uri="{FF2B5EF4-FFF2-40B4-BE49-F238E27FC236}">
                <a16:creationId xmlns:a16="http://schemas.microsoft.com/office/drawing/2014/main" id="{37657B0B-BB6D-4127-8B4B-75592DAB311B}"/>
              </a:ext>
            </a:extLst>
          </p:cNvPr>
          <p:cNvSpPr>
            <a:spLocks noGrp="1"/>
          </p:cNvSpPr>
          <p:nvPr>
            <p:ph type="body" idx="1"/>
          </p:nvPr>
        </p:nvSpPr>
        <p:spPr/>
        <p:txBody>
          <a:bodyPr>
            <a:normAutofit fontScale="70000" lnSpcReduction="20000"/>
          </a:bodyPr>
          <a:lstStyle/>
          <a:p>
            <a:pPr fontAlgn="auto">
              <a:lnSpc>
                <a:spcPct val="115000"/>
              </a:lnSpc>
              <a:spcBef>
                <a:spcPts val="0"/>
              </a:spcBef>
              <a:spcAft>
                <a:spcPts val="0"/>
              </a:spcAft>
              <a:defRPr/>
            </a:pPr>
            <a:r>
              <a:rPr lang="sl-SI" b="1" dirty="0">
                <a:latin typeface="Arial Narrow"/>
                <a:ea typeface="Calibri"/>
                <a:cs typeface="Times New Roman"/>
              </a:rPr>
              <a:t>TEMPERATURNA METODA</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Telesna temperatura ženske sledi v vsakem ciklusu točno določenemu ritmu, ki je odvisen od hormona rumenega telesca progesterona. Hormon vpliva med drugim tudi na temperaturni center v možganih – temperatura se po ovulaciji zviša za nekaj desetink stopinje. Če želiš ta mehanizem uporabiti za določanje plodnih dni, si moraš vsak dan izmeriti bazalno temperaturo (zjutraj pred vsakršno dejavnostjo in vedno na istem mestu – v ustih ORALNO, v nožnici VAGINALNO ali črevesu ANALNO. Temperatura se nato zapiše na liste krivulj. Posplošeno rečeno - če 6 dnevom z nizkimi bazalnimi temperaturami sledi povišanje temperature za najmanj 0,2˚C in ostane izmerjena vrednost v naslednjih dveh dnevih povišana ter je tretja najvišja vrednost najmanj 0,2˚C nad najvišjo od šestih nizkih vrednosti, ni več za oploditev primernega jajčeca in do naslednje menstruacije niste plodni. Na telesno temperaturo vsekakor vpliva tudi stres, neprespana noč, kajenje – takšne odklone je prav tako potrebno zabeležiti. Omeniti je potrebno tudi to, da so primerni le običajni termometri, saj na digitalnem in ušesnem ni takšne natančnosti. Kaj se zgodi če vstaneš a na merjenje pozabiš? Obstajata dve možnosti, ali meritve za tisti dan sploh nimaš, ali pa ležeš za dodatne pol ure nazaj in nato izmeriš temperaturo. </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 </a:t>
            </a:r>
            <a:endParaRPr lang="sl-SI" dirty="0">
              <a:ea typeface="Calibri"/>
              <a:cs typeface="Times New Roman"/>
            </a:endParaRPr>
          </a:p>
          <a:p>
            <a:pPr fontAlgn="auto">
              <a:lnSpc>
                <a:spcPct val="115000"/>
              </a:lnSpc>
              <a:spcBef>
                <a:spcPts val="0"/>
              </a:spcBef>
              <a:spcAft>
                <a:spcPts val="0"/>
              </a:spcAft>
              <a:defRPr/>
            </a:pPr>
            <a:r>
              <a:rPr lang="sl-SI" b="1" dirty="0">
                <a:latin typeface="Arial Narrow"/>
                <a:ea typeface="Calibri"/>
                <a:cs typeface="Times New Roman"/>
              </a:rPr>
              <a:t>METODA OPAZOVANJA MATERNIČNE SLUZI </a:t>
            </a:r>
            <a:r>
              <a:rPr lang="sl-SI" dirty="0">
                <a:latin typeface="Arial Narrow"/>
                <a:ea typeface="Calibri"/>
                <a:cs typeface="Times New Roman"/>
              </a:rPr>
              <a:t>(Billingsova metoda)</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Drugi sekundarni znak plodnosti, ki se med ciklusom spreminja je lastnost sluznega čepa v kanalu materničnega vratu – </a:t>
            </a:r>
            <a:r>
              <a:rPr lang="sl-SI" dirty="0" err="1">
                <a:latin typeface="Arial Narrow"/>
                <a:ea typeface="Calibri"/>
                <a:cs typeface="Times New Roman"/>
              </a:rPr>
              <a:t>cervikalne</a:t>
            </a:r>
            <a:r>
              <a:rPr lang="sl-SI" dirty="0">
                <a:latin typeface="Arial Narrow"/>
                <a:ea typeface="Calibri"/>
                <a:cs typeface="Times New Roman"/>
              </a:rPr>
              <a:t> sluzi. Na njeno strukturo vpliva hormon estrogen. Na začetku ciklusa, po menstruaciji sluz tvori žilav čep, skozi katerega je semenčicam skoraj nemogoče prodreti. Čim bolj se približuje čas ovulacije, tem bolj rahel postaja čep, sluz je sedaj neprozorna, belkasta ali rumenkasta. Ko se koncentracija estrogena povečuje, se tvori vedno več sluzi. Njena struktura je takrat takšna, da semenčice z lahkoto pridejo skoznjo. Na lastnosti sluzi vplivajo različni dejavniki: vnetja notranjih spolnih organov, spolno vzburjenje, semenska tekočina po spolnem odnosu, jemanje zdravil za izločanje sluzi npr. po prehladu. Tudi uporaba kemičnih kontracepcijskih sredstev ali pretirana osebna higiena lahko povzročijo da postane sluz neprimerna za presojanje plodnosti. </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Če opažanja sluzi vsak dan vnašaš na list za krivuljo in nato točke med seboj povežete,  nastane med ciklusom rahlo vijugasta krivulja. Za zaščito pred spočetjem je pomembno ugotoviti, kdaj znak sluzi doseže vrhunec. Ovulacija se zgodi v obdobju tri dni pred vrhuncem sluzi in tri dni po njem. Če prištejemo še življenjsko dobo jajčne celice, ki je približno en dan, ugotovimo da štiri dni po vrhuncu sluzi lahko zanesljivo trdimo, da se je začel čas neplodnosti. Takrat moraš imeti na izhodu nožnice suh občutek, videti in otipati ne smeš nič sluzi. </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 </a:t>
            </a:r>
            <a:endParaRPr lang="sl-SI" dirty="0">
              <a:ea typeface="Calibri"/>
              <a:cs typeface="Times New Roman"/>
            </a:endParaRPr>
          </a:p>
          <a:p>
            <a:pPr fontAlgn="auto">
              <a:lnSpc>
                <a:spcPct val="115000"/>
              </a:lnSpc>
              <a:spcBef>
                <a:spcPts val="0"/>
              </a:spcBef>
              <a:spcAft>
                <a:spcPts val="0"/>
              </a:spcAft>
              <a:defRPr/>
            </a:pPr>
            <a:r>
              <a:rPr lang="sl-SI" b="1" dirty="0">
                <a:latin typeface="Arial Narrow"/>
                <a:ea typeface="Calibri"/>
                <a:cs typeface="Times New Roman"/>
              </a:rPr>
              <a:t>SAMOPREGLED MATERNIČNEGA USTJA</a:t>
            </a:r>
            <a:endParaRPr lang="sl-SI" dirty="0">
              <a:ea typeface="Calibri"/>
              <a:cs typeface="Times New Roman"/>
            </a:endParaRPr>
          </a:p>
          <a:p>
            <a:pPr fontAlgn="auto">
              <a:lnSpc>
                <a:spcPct val="115000"/>
              </a:lnSpc>
              <a:spcBef>
                <a:spcPts val="0"/>
              </a:spcBef>
              <a:spcAft>
                <a:spcPts val="0"/>
              </a:spcAft>
              <a:defRPr/>
            </a:pPr>
            <a:r>
              <a:rPr lang="sl-SI" dirty="0">
                <a:latin typeface="Arial Narrow"/>
                <a:ea typeface="Calibri"/>
                <a:cs typeface="Times New Roman"/>
              </a:rPr>
              <a:t>Tudi maternično ustje se med ciklusom pod vplivom hormonov spreminja – te spremembe je mogoče zatipati s prsti. Ob neplodnih dnevih na začetku ciklusa je maternično ustje trdo in zaprto (kot konec nosa ali češnja). Odprtine ni mogoče otipati ali pa jo začutite kot drobcen jarek. Nekaj dni po ovulaciji postane maternično ustje mehkejše in poleg tega se malenkost odpre. Konsistenco ustnic in odprtino lahko otipate kot zadrgo – v tem času ustje spremeni tudi lego, povleče se za 2 ali 3 cm proti maternici. Približno dan ali dva po ovulaciji se te spremembe spet izginejo, maternično ustje se ponovno zniža in je na otip trdo in zaprto. Ta faza večinoma sovpada s povišanjem telesne temperature. Neplodno obdobje se začne na večer tretjega dne. </a:t>
            </a:r>
            <a:endParaRPr lang="sl-SI" dirty="0">
              <a:ea typeface="Calibri"/>
              <a:cs typeface="Times New Roman"/>
            </a:endParaRPr>
          </a:p>
          <a:p>
            <a:pPr fontAlgn="auto">
              <a:spcBef>
                <a:spcPts val="0"/>
              </a:spcBef>
              <a:spcAft>
                <a:spcPts val="0"/>
              </a:spcAft>
              <a:defRPr/>
            </a:pPr>
            <a:endParaRPr lang="sl-SI" dirty="0"/>
          </a:p>
        </p:txBody>
      </p:sp>
      <p:sp>
        <p:nvSpPr>
          <p:cNvPr id="19460" name="Ograda številke diapozitiva 3">
            <a:extLst>
              <a:ext uri="{FF2B5EF4-FFF2-40B4-BE49-F238E27FC236}">
                <a16:creationId xmlns:a16="http://schemas.microsoft.com/office/drawing/2014/main" id="{04BBF0D8-5D32-4D3A-B2E1-8B3E7FBDF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A3B4E4-DE13-4AFF-B6EA-AB20C7A6A289}" type="slidenum">
              <a:rPr lang="sl-SI" altLang="sl-SI"/>
              <a:pPr/>
              <a:t>10</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9796F6B2-B604-40F3-9067-BD13A278260C}"/>
              </a:ext>
            </a:extLst>
          </p:cNvPr>
          <p:cNvSpPr>
            <a:spLocks noGrp="1"/>
          </p:cNvSpPr>
          <p:nvPr>
            <p:ph type="dt" sz="half" idx="10"/>
          </p:nvPr>
        </p:nvSpPr>
        <p:spPr/>
        <p:txBody>
          <a:bodyPr/>
          <a:lstStyle>
            <a:lvl1pPr>
              <a:defRPr/>
            </a:lvl1pPr>
          </a:lstStyle>
          <a:p>
            <a:pPr>
              <a:defRPr/>
            </a:pPr>
            <a:fld id="{4E440A48-6E8D-4475-ACA6-8EAAF6279BE7}" type="datetimeFigureOut">
              <a:rPr lang="sl-SI"/>
              <a:pPr>
                <a:defRPr/>
              </a:pPr>
              <a:t>30. 05. 2019</a:t>
            </a:fld>
            <a:endParaRPr lang="sl-SI"/>
          </a:p>
        </p:txBody>
      </p:sp>
      <p:sp>
        <p:nvSpPr>
          <p:cNvPr id="5" name="Ograda noge 4">
            <a:extLst>
              <a:ext uri="{FF2B5EF4-FFF2-40B4-BE49-F238E27FC236}">
                <a16:creationId xmlns:a16="http://schemas.microsoft.com/office/drawing/2014/main" id="{DC57E728-287A-4780-A378-0ACB44F2710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ABF7F6F-D551-4468-88AF-F410CF55BEC3}"/>
              </a:ext>
            </a:extLst>
          </p:cNvPr>
          <p:cNvSpPr>
            <a:spLocks noGrp="1"/>
          </p:cNvSpPr>
          <p:nvPr>
            <p:ph type="sldNum" sz="quarter" idx="12"/>
          </p:nvPr>
        </p:nvSpPr>
        <p:spPr/>
        <p:txBody>
          <a:bodyPr/>
          <a:lstStyle>
            <a:lvl1pPr>
              <a:defRPr/>
            </a:lvl1pPr>
          </a:lstStyle>
          <a:p>
            <a:fld id="{6E4F7A36-4DFA-4A2D-A625-317C83A9C797}" type="slidenum">
              <a:rPr lang="sl-SI" altLang="sl-SI"/>
              <a:pPr/>
              <a:t>‹#›</a:t>
            </a:fld>
            <a:endParaRPr lang="sl-SI" altLang="sl-SI"/>
          </a:p>
        </p:txBody>
      </p:sp>
    </p:spTree>
    <p:extLst>
      <p:ext uri="{BB962C8B-B14F-4D97-AF65-F5344CB8AC3E}">
        <p14:creationId xmlns:p14="http://schemas.microsoft.com/office/powerpoint/2010/main" val="335747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09DCD331-F016-48B2-900E-C783FA2AE065}"/>
              </a:ext>
            </a:extLst>
          </p:cNvPr>
          <p:cNvSpPr>
            <a:spLocks noGrp="1"/>
          </p:cNvSpPr>
          <p:nvPr>
            <p:ph type="dt" sz="half" idx="10"/>
          </p:nvPr>
        </p:nvSpPr>
        <p:spPr/>
        <p:txBody>
          <a:bodyPr/>
          <a:lstStyle>
            <a:lvl1pPr>
              <a:defRPr/>
            </a:lvl1pPr>
          </a:lstStyle>
          <a:p>
            <a:pPr>
              <a:defRPr/>
            </a:pPr>
            <a:fld id="{469435BA-EA90-46AE-82D9-980119F305D5}" type="datetimeFigureOut">
              <a:rPr lang="sl-SI"/>
              <a:pPr>
                <a:defRPr/>
              </a:pPr>
              <a:t>30. 05. 2019</a:t>
            </a:fld>
            <a:endParaRPr lang="sl-SI"/>
          </a:p>
        </p:txBody>
      </p:sp>
      <p:sp>
        <p:nvSpPr>
          <p:cNvPr id="5" name="Ograda noge 4">
            <a:extLst>
              <a:ext uri="{FF2B5EF4-FFF2-40B4-BE49-F238E27FC236}">
                <a16:creationId xmlns:a16="http://schemas.microsoft.com/office/drawing/2014/main" id="{FC6A3318-47D4-48A8-9CDA-E5D3C5DED53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D88518A-0910-4241-82C9-3A26A717D10D}"/>
              </a:ext>
            </a:extLst>
          </p:cNvPr>
          <p:cNvSpPr>
            <a:spLocks noGrp="1"/>
          </p:cNvSpPr>
          <p:nvPr>
            <p:ph type="sldNum" sz="quarter" idx="12"/>
          </p:nvPr>
        </p:nvSpPr>
        <p:spPr/>
        <p:txBody>
          <a:bodyPr/>
          <a:lstStyle>
            <a:lvl1pPr>
              <a:defRPr/>
            </a:lvl1pPr>
          </a:lstStyle>
          <a:p>
            <a:fld id="{2DCB9580-76FE-4243-A347-7E4FEA69326E}" type="slidenum">
              <a:rPr lang="sl-SI" altLang="sl-SI"/>
              <a:pPr/>
              <a:t>‹#›</a:t>
            </a:fld>
            <a:endParaRPr lang="sl-SI" altLang="sl-SI"/>
          </a:p>
        </p:txBody>
      </p:sp>
    </p:spTree>
    <p:extLst>
      <p:ext uri="{BB962C8B-B14F-4D97-AF65-F5344CB8AC3E}">
        <p14:creationId xmlns:p14="http://schemas.microsoft.com/office/powerpoint/2010/main" val="368838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F8381BFA-DC5A-43C2-8601-D1444F1CF6E3}"/>
              </a:ext>
            </a:extLst>
          </p:cNvPr>
          <p:cNvSpPr>
            <a:spLocks noGrp="1"/>
          </p:cNvSpPr>
          <p:nvPr>
            <p:ph type="dt" sz="half" idx="10"/>
          </p:nvPr>
        </p:nvSpPr>
        <p:spPr/>
        <p:txBody>
          <a:bodyPr/>
          <a:lstStyle>
            <a:lvl1pPr>
              <a:defRPr/>
            </a:lvl1pPr>
          </a:lstStyle>
          <a:p>
            <a:pPr>
              <a:defRPr/>
            </a:pPr>
            <a:fld id="{D4A1FCA7-2D7E-400B-83C3-9BCDE38457E3}" type="datetimeFigureOut">
              <a:rPr lang="sl-SI"/>
              <a:pPr>
                <a:defRPr/>
              </a:pPr>
              <a:t>30. 05. 2019</a:t>
            </a:fld>
            <a:endParaRPr lang="sl-SI"/>
          </a:p>
        </p:txBody>
      </p:sp>
      <p:sp>
        <p:nvSpPr>
          <p:cNvPr id="5" name="Ograda noge 4">
            <a:extLst>
              <a:ext uri="{FF2B5EF4-FFF2-40B4-BE49-F238E27FC236}">
                <a16:creationId xmlns:a16="http://schemas.microsoft.com/office/drawing/2014/main" id="{28D737CD-F5FF-4910-B189-64469B6CA0A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EF331E7-305E-4A92-97CB-48EF9AF48754}"/>
              </a:ext>
            </a:extLst>
          </p:cNvPr>
          <p:cNvSpPr>
            <a:spLocks noGrp="1"/>
          </p:cNvSpPr>
          <p:nvPr>
            <p:ph type="sldNum" sz="quarter" idx="12"/>
          </p:nvPr>
        </p:nvSpPr>
        <p:spPr/>
        <p:txBody>
          <a:bodyPr/>
          <a:lstStyle>
            <a:lvl1pPr>
              <a:defRPr/>
            </a:lvl1pPr>
          </a:lstStyle>
          <a:p>
            <a:fld id="{E49F6D7F-4447-43CC-8904-55AD26D6BAC7}" type="slidenum">
              <a:rPr lang="sl-SI" altLang="sl-SI"/>
              <a:pPr/>
              <a:t>‹#›</a:t>
            </a:fld>
            <a:endParaRPr lang="sl-SI" altLang="sl-SI"/>
          </a:p>
        </p:txBody>
      </p:sp>
    </p:spTree>
    <p:extLst>
      <p:ext uri="{BB962C8B-B14F-4D97-AF65-F5344CB8AC3E}">
        <p14:creationId xmlns:p14="http://schemas.microsoft.com/office/powerpoint/2010/main" val="298277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E1EE7C41-BD80-42F2-BBBC-D0821CECD319}"/>
              </a:ext>
            </a:extLst>
          </p:cNvPr>
          <p:cNvSpPr>
            <a:spLocks noGrp="1"/>
          </p:cNvSpPr>
          <p:nvPr>
            <p:ph type="dt" sz="half" idx="10"/>
          </p:nvPr>
        </p:nvSpPr>
        <p:spPr/>
        <p:txBody>
          <a:bodyPr/>
          <a:lstStyle>
            <a:lvl1pPr>
              <a:defRPr/>
            </a:lvl1pPr>
          </a:lstStyle>
          <a:p>
            <a:pPr>
              <a:defRPr/>
            </a:pPr>
            <a:fld id="{F9C7F886-A514-49FD-8C1F-EEA16E4454D3}" type="datetimeFigureOut">
              <a:rPr lang="sl-SI"/>
              <a:pPr>
                <a:defRPr/>
              </a:pPr>
              <a:t>30. 05. 2019</a:t>
            </a:fld>
            <a:endParaRPr lang="sl-SI"/>
          </a:p>
        </p:txBody>
      </p:sp>
      <p:sp>
        <p:nvSpPr>
          <p:cNvPr id="5" name="Ograda noge 4">
            <a:extLst>
              <a:ext uri="{FF2B5EF4-FFF2-40B4-BE49-F238E27FC236}">
                <a16:creationId xmlns:a16="http://schemas.microsoft.com/office/drawing/2014/main" id="{49F219AF-F0C7-42CB-BBC0-7A126A3FF82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551F849-7746-4578-9D74-1060FC677830}"/>
              </a:ext>
            </a:extLst>
          </p:cNvPr>
          <p:cNvSpPr>
            <a:spLocks noGrp="1"/>
          </p:cNvSpPr>
          <p:nvPr>
            <p:ph type="sldNum" sz="quarter" idx="12"/>
          </p:nvPr>
        </p:nvSpPr>
        <p:spPr/>
        <p:txBody>
          <a:bodyPr/>
          <a:lstStyle>
            <a:lvl1pPr>
              <a:defRPr/>
            </a:lvl1pPr>
          </a:lstStyle>
          <a:p>
            <a:fld id="{6E10F2E3-714E-4E27-86B9-330B5469FA9F}" type="slidenum">
              <a:rPr lang="sl-SI" altLang="sl-SI"/>
              <a:pPr/>
              <a:t>‹#›</a:t>
            </a:fld>
            <a:endParaRPr lang="sl-SI" altLang="sl-SI"/>
          </a:p>
        </p:txBody>
      </p:sp>
    </p:spTree>
    <p:extLst>
      <p:ext uri="{BB962C8B-B14F-4D97-AF65-F5344CB8AC3E}">
        <p14:creationId xmlns:p14="http://schemas.microsoft.com/office/powerpoint/2010/main" val="394598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70FA3692-9F50-487B-BDA8-86DC713B3681}"/>
              </a:ext>
            </a:extLst>
          </p:cNvPr>
          <p:cNvSpPr>
            <a:spLocks noGrp="1"/>
          </p:cNvSpPr>
          <p:nvPr>
            <p:ph type="dt" sz="half" idx="10"/>
          </p:nvPr>
        </p:nvSpPr>
        <p:spPr/>
        <p:txBody>
          <a:bodyPr/>
          <a:lstStyle>
            <a:lvl1pPr>
              <a:defRPr/>
            </a:lvl1pPr>
          </a:lstStyle>
          <a:p>
            <a:pPr>
              <a:defRPr/>
            </a:pPr>
            <a:fld id="{A49C102C-6EFF-4E3B-9F3B-746BC02C5367}" type="datetimeFigureOut">
              <a:rPr lang="sl-SI"/>
              <a:pPr>
                <a:defRPr/>
              </a:pPr>
              <a:t>30. 05. 2019</a:t>
            </a:fld>
            <a:endParaRPr lang="sl-SI"/>
          </a:p>
        </p:txBody>
      </p:sp>
      <p:sp>
        <p:nvSpPr>
          <p:cNvPr id="5" name="Ograda noge 4">
            <a:extLst>
              <a:ext uri="{FF2B5EF4-FFF2-40B4-BE49-F238E27FC236}">
                <a16:creationId xmlns:a16="http://schemas.microsoft.com/office/drawing/2014/main" id="{3A2A31B6-1DDD-43EE-9464-AD0C3B9CCF9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D7F0DD0-4679-458A-92E6-A4D3C7D443DD}"/>
              </a:ext>
            </a:extLst>
          </p:cNvPr>
          <p:cNvSpPr>
            <a:spLocks noGrp="1"/>
          </p:cNvSpPr>
          <p:nvPr>
            <p:ph type="sldNum" sz="quarter" idx="12"/>
          </p:nvPr>
        </p:nvSpPr>
        <p:spPr/>
        <p:txBody>
          <a:bodyPr/>
          <a:lstStyle>
            <a:lvl1pPr>
              <a:defRPr/>
            </a:lvl1pPr>
          </a:lstStyle>
          <a:p>
            <a:fld id="{2CD7E1D6-4A58-4B4A-B6E4-47C00F387A5B}" type="slidenum">
              <a:rPr lang="sl-SI" altLang="sl-SI"/>
              <a:pPr/>
              <a:t>‹#›</a:t>
            </a:fld>
            <a:endParaRPr lang="sl-SI" altLang="sl-SI"/>
          </a:p>
        </p:txBody>
      </p:sp>
    </p:spTree>
    <p:extLst>
      <p:ext uri="{BB962C8B-B14F-4D97-AF65-F5344CB8AC3E}">
        <p14:creationId xmlns:p14="http://schemas.microsoft.com/office/powerpoint/2010/main" val="30680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2BF448C0-FD84-423E-B47C-EEF52A69EE1A}"/>
              </a:ext>
            </a:extLst>
          </p:cNvPr>
          <p:cNvSpPr>
            <a:spLocks noGrp="1"/>
          </p:cNvSpPr>
          <p:nvPr>
            <p:ph type="dt" sz="half" idx="10"/>
          </p:nvPr>
        </p:nvSpPr>
        <p:spPr/>
        <p:txBody>
          <a:bodyPr/>
          <a:lstStyle>
            <a:lvl1pPr>
              <a:defRPr/>
            </a:lvl1pPr>
          </a:lstStyle>
          <a:p>
            <a:pPr>
              <a:defRPr/>
            </a:pPr>
            <a:fld id="{41226A6C-E446-490F-AA34-3B9B494B022F}" type="datetimeFigureOut">
              <a:rPr lang="sl-SI"/>
              <a:pPr>
                <a:defRPr/>
              </a:pPr>
              <a:t>30. 05. 2019</a:t>
            </a:fld>
            <a:endParaRPr lang="sl-SI"/>
          </a:p>
        </p:txBody>
      </p:sp>
      <p:sp>
        <p:nvSpPr>
          <p:cNvPr id="6" name="Ograda noge 4">
            <a:extLst>
              <a:ext uri="{FF2B5EF4-FFF2-40B4-BE49-F238E27FC236}">
                <a16:creationId xmlns:a16="http://schemas.microsoft.com/office/drawing/2014/main" id="{A74F92A3-47BB-4039-A788-1105FF36CD3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C1137DC-5DF9-4CE2-8F77-8F3A3FA87FE5}"/>
              </a:ext>
            </a:extLst>
          </p:cNvPr>
          <p:cNvSpPr>
            <a:spLocks noGrp="1"/>
          </p:cNvSpPr>
          <p:nvPr>
            <p:ph type="sldNum" sz="quarter" idx="12"/>
          </p:nvPr>
        </p:nvSpPr>
        <p:spPr/>
        <p:txBody>
          <a:bodyPr/>
          <a:lstStyle>
            <a:lvl1pPr>
              <a:defRPr/>
            </a:lvl1pPr>
          </a:lstStyle>
          <a:p>
            <a:fld id="{177D22C4-D71F-4DFC-9D32-2A69327E29C0}" type="slidenum">
              <a:rPr lang="sl-SI" altLang="sl-SI"/>
              <a:pPr/>
              <a:t>‹#›</a:t>
            </a:fld>
            <a:endParaRPr lang="sl-SI" altLang="sl-SI"/>
          </a:p>
        </p:txBody>
      </p:sp>
    </p:spTree>
    <p:extLst>
      <p:ext uri="{BB962C8B-B14F-4D97-AF65-F5344CB8AC3E}">
        <p14:creationId xmlns:p14="http://schemas.microsoft.com/office/powerpoint/2010/main" val="20968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3EB8AB22-F3D5-4BB6-BB24-D6F7A185B384}"/>
              </a:ext>
            </a:extLst>
          </p:cNvPr>
          <p:cNvSpPr>
            <a:spLocks noGrp="1"/>
          </p:cNvSpPr>
          <p:nvPr>
            <p:ph type="dt" sz="half" idx="10"/>
          </p:nvPr>
        </p:nvSpPr>
        <p:spPr/>
        <p:txBody>
          <a:bodyPr/>
          <a:lstStyle>
            <a:lvl1pPr>
              <a:defRPr/>
            </a:lvl1pPr>
          </a:lstStyle>
          <a:p>
            <a:pPr>
              <a:defRPr/>
            </a:pPr>
            <a:fld id="{61902A0A-E48F-4DB7-900A-6282A5C8724E}" type="datetimeFigureOut">
              <a:rPr lang="sl-SI"/>
              <a:pPr>
                <a:defRPr/>
              </a:pPr>
              <a:t>30. 05. 2019</a:t>
            </a:fld>
            <a:endParaRPr lang="sl-SI"/>
          </a:p>
        </p:txBody>
      </p:sp>
      <p:sp>
        <p:nvSpPr>
          <p:cNvPr id="8" name="Ograda noge 4">
            <a:extLst>
              <a:ext uri="{FF2B5EF4-FFF2-40B4-BE49-F238E27FC236}">
                <a16:creationId xmlns:a16="http://schemas.microsoft.com/office/drawing/2014/main" id="{4DAD9D4A-888B-4701-9DDD-EBC91A8AAFB1}"/>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796D10A3-E7AA-4FB6-8C54-166191D770F2}"/>
              </a:ext>
            </a:extLst>
          </p:cNvPr>
          <p:cNvSpPr>
            <a:spLocks noGrp="1"/>
          </p:cNvSpPr>
          <p:nvPr>
            <p:ph type="sldNum" sz="quarter" idx="12"/>
          </p:nvPr>
        </p:nvSpPr>
        <p:spPr/>
        <p:txBody>
          <a:bodyPr/>
          <a:lstStyle>
            <a:lvl1pPr>
              <a:defRPr/>
            </a:lvl1pPr>
          </a:lstStyle>
          <a:p>
            <a:fld id="{C0812D8B-E35C-409D-AA4B-42E92D6F9BC5}" type="slidenum">
              <a:rPr lang="sl-SI" altLang="sl-SI"/>
              <a:pPr/>
              <a:t>‹#›</a:t>
            </a:fld>
            <a:endParaRPr lang="sl-SI" altLang="sl-SI"/>
          </a:p>
        </p:txBody>
      </p:sp>
    </p:spTree>
    <p:extLst>
      <p:ext uri="{BB962C8B-B14F-4D97-AF65-F5344CB8AC3E}">
        <p14:creationId xmlns:p14="http://schemas.microsoft.com/office/powerpoint/2010/main" val="283586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8B6D922F-FD0C-4E4F-ACCF-F365DB478D21}"/>
              </a:ext>
            </a:extLst>
          </p:cNvPr>
          <p:cNvSpPr>
            <a:spLocks noGrp="1"/>
          </p:cNvSpPr>
          <p:nvPr>
            <p:ph type="dt" sz="half" idx="10"/>
          </p:nvPr>
        </p:nvSpPr>
        <p:spPr/>
        <p:txBody>
          <a:bodyPr/>
          <a:lstStyle>
            <a:lvl1pPr>
              <a:defRPr/>
            </a:lvl1pPr>
          </a:lstStyle>
          <a:p>
            <a:pPr>
              <a:defRPr/>
            </a:pPr>
            <a:fld id="{005CB06C-7B98-4BD8-BED3-DD58AAE92A3F}" type="datetimeFigureOut">
              <a:rPr lang="sl-SI"/>
              <a:pPr>
                <a:defRPr/>
              </a:pPr>
              <a:t>30. 05. 2019</a:t>
            </a:fld>
            <a:endParaRPr lang="sl-SI"/>
          </a:p>
        </p:txBody>
      </p:sp>
      <p:sp>
        <p:nvSpPr>
          <p:cNvPr id="4" name="Ograda noge 4">
            <a:extLst>
              <a:ext uri="{FF2B5EF4-FFF2-40B4-BE49-F238E27FC236}">
                <a16:creationId xmlns:a16="http://schemas.microsoft.com/office/drawing/2014/main" id="{C788A172-5002-468B-B7B3-BBB610364EF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6B97E6AF-5C00-4A78-9488-66D51A3CA509}"/>
              </a:ext>
            </a:extLst>
          </p:cNvPr>
          <p:cNvSpPr>
            <a:spLocks noGrp="1"/>
          </p:cNvSpPr>
          <p:nvPr>
            <p:ph type="sldNum" sz="quarter" idx="12"/>
          </p:nvPr>
        </p:nvSpPr>
        <p:spPr/>
        <p:txBody>
          <a:bodyPr/>
          <a:lstStyle>
            <a:lvl1pPr>
              <a:defRPr/>
            </a:lvl1pPr>
          </a:lstStyle>
          <a:p>
            <a:fld id="{86F276FD-F4BF-49F1-918E-E67E579EC754}" type="slidenum">
              <a:rPr lang="sl-SI" altLang="sl-SI"/>
              <a:pPr/>
              <a:t>‹#›</a:t>
            </a:fld>
            <a:endParaRPr lang="sl-SI" altLang="sl-SI"/>
          </a:p>
        </p:txBody>
      </p:sp>
    </p:spTree>
    <p:extLst>
      <p:ext uri="{BB962C8B-B14F-4D97-AF65-F5344CB8AC3E}">
        <p14:creationId xmlns:p14="http://schemas.microsoft.com/office/powerpoint/2010/main" val="372420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C5A5FFCA-E9F8-41B0-9459-29F22DAE6281}"/>
              </a:ext>
            </a:extLst>
          </p:cNvPr>
          <p:cNvSpPr>
            <a:spLocks noGrp="1"/>
          </p:cNvSpPr>
          <p:nvPr>
            <p:ph type="dt" sz="half" idx="10"/>
          </p:nvPr>
        </p:nvSpPr>
        <p:spPr/>
        <p:txBody>
          <a:bodyPr/>
          <a:lstStyle>
            <a:lvl1pPr>
              <a:defRPr/>
            </a:lvl1pPr>
          </a:lstStyle>
          <a:p>
            <a:pPr>
              <a:defRPr/>
            </a:pPr>
            <a:fld id="{40744F08-F299-4BC0-A16F-5038DE0B01EC}" type="datetimeFigureOut">
              <a:rPr lang="sl-SI"/>
              <a:pPr>
                <a:defRPr/>
              </a:pPr>
              <a:t>30. 05. 2019</a:t>
            </a:fld>
            <a:endParaRPr lang="sl-SI"/>
          </a:p>
        </p:txBody>
      </p:sp>
      <p:sp>
        <p:nvSpPr>
          <p:cNvPr id="3" name="Ograda noge 4">
            <a:extLst>
              <a:ext uri="{FF2B5EF4-FFF2-40B4-BE49-F238E27FC236}">
                <a16:creationId xmlns:a16="http://schemas.microsoft.com/office/drawing/2014/main" id="{E13E7445-3DEC-4DCD-888C-25432E5DEF31}"/>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9F53F111-F5D2-47E5-AC02-79203678C53B}"/>
              </a:ext>
            </a:extLst>
          </p:cNvPr>
          <p:cNvSpPr>
            <a:spLocks noGrp="1"/>
          </p:cNvSpPr>
          <p:nvPr>
            <p:ph type="sldNum" sz="quarter" idx="12"/>
          </p:nvPr>
        </p:nvSpPr>
        <p:spPr/>
        <p:txBody>
          <a:bodyPr/>
          <a:lstStyle>
            <a:lvl1pPr>
              <a:defRPr/>
            </a:lvl1pPr>
          </a:lstStyle>
          <a:p>
            <a:fld id="{F921C81D-58EB-4457-902E-D59FC9625EFF}" type="slidenum">
              <a:rPr lang="sl-SI" altLang="sl-SI"/>
              <a:pPr/>
              <a:t>‹#›</a:t>
            </a:fld>
            <a:endParaRPr lang="sl-SI" altLang="sl-SI"/>
          </a:p>
        </p:txBody>
      </p:sp>
    </p:spTree>
    <p:extLst>
      <p:ext uri="{BB962C8B-B14F-4D97-AF65-F5344CB8AC3E}">
        <p14:creationId xmlns:p14="http://schemas.microsoft.com/office/powerpoint/2010/main" val="30370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82837E3C-BD7D-4FFD-B213-1FE2A7489DD5}"/>
              </a:ext>
            </a:extLst>
          </p:cNvPr>
          <p:cNvSpPr>
            <a:spLocks noGrp="1"/>
          </p:cNvSpPr>
          <p:nvPr>
            <p:ph type="dt" sz="half" idx="10"/>
          </p:nvPr>
        </p:nvSpPr>
        <p:spPr/>
        <p:txBody>
          <a:bodyPr/>
          <a:lstStyle>
            <a:lvl1pPr>
              <a:defRPr/>
            </a:lvl1pPr>
          </a:lstStyle>
          <a:p>
            <a:pPr>
              <a:defRPr/>
            </a:pPr>
            <a:fld id="{E207BC40-56C9-4A2F-9B6A-4C15023BB698}" type="datetimeFigureOut">
              <a:rPr lang="sl-SI"/>
              <a:pPr>
                <a:defRPr/>
              </a:pPr>
              <a:t>30. 05. 2019</a:t>
            </a:fld>
            <a:endParaRPr lang="sl-SI"/>
          </a:p>
        </p:txBody>
      </p:sp>
      <p:sp>
        <p:nvSpPr>
          <p:cNvPr id="6" name="Ograda noge 4">
            <a:extLst>
              <a:ext uri="{FF2B5EF4-FFF2-40B4-BE49-F238E27FC236}">
                <a16:creationId xmlns:a16="http://schemas.microsoft.com/office/drawing/2014/main" id="{28B202D9-084E-44C9-871C-8471CD222C7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1C07461-2798-4A4D-B3D9-439684B2E13D}"/>
              </a:ext>
            </a:extLst>
          </p:cNvPr>
          <p:cNvSpPr>
            <a:spLocks noGrp="1"/>
          </p:cNvSpPr>
          <p:nvPr>
            <p:ph type="sldNum" sz="quarter" idx="12"/>
          </p:nvPr>
        </p:nvSpPr>
        <p:spPr/>
        <p:txBody>
          <a:bodyPr/>
          <a:lstStyle>
            <a:lvl1pPr>
              <a:defRPr/>
            </a:lvl1pPr>
          </a:lstStyle>
          <a:p>
            <a:fld id="{E3C30942-E59B-4B61-9B6C-C2854E8BBB2E}" type="slidenum">
              <a:rPr lang="sl-SI" altLang="sl-SI"/>
              <a:pPr/>
              <a:t>‹#›</a:t>
            </a:fld>
            <a:endParaRPr lang="sl-SI" altLang="sl-SI"/>
          </a:p>
        </p:txBody>
      </p:sp>
    </p:spTree>
    <p:extLst>
      <p:ext uri="{BB962C8B-B14F-4D97-AF65-F5344CB8AC3E}">
        <p14:creationId xmlns:p14="http://schemas.microsoft.com/office/powerpoint/2010/main" val="37568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585F69AB-ED01-4390-93C3-4FABE816B144}"/>
              </a:ext>
            </a:extLst>
          </p:cNvPr>
          <p:cNvSpPr>
            <a:spLocks noGrp="1"/>
          </p:cNvSpPr>
          <p:nvPr>
            <p:ph type="dt" sz="half" idx="10"/>
          </p:nvPr>
        </p:nvSpPr>
        <p:spPr/>
        <p:txBody>
          <a:bodyPr/>
          <a:lstStyle>
            <a:lvl1pPr>
              <a:defRPr/>
            </a:lvl1pPr>
          </a:lstStyle>
          <a:p>
            <a:pPr>
              <a:defRPr/>
            </a:pPr>
            <a:fld id="{53F2A424-CD88-4608-9D69-F3CED6F44DEF}" type="datetimeFigureOut">
              <a:rPr lang="sl-SI"/>
              <a:pPr>
                <a:defRPr/>
              </a:pPr>
              <a:t>30. 05. 2019</a:t>
            </a:fld>
            <a:endParaRPr lang="sl-SI"/>
          </a:p>
        </p:txBody>
      </p:sp>
      <p:sp>
        <p:nvSpPr>
          <p:cNvPr id="6" name="Ograda noge 4">
            <a:extLst>
              <a:ext uri="{FF2B5EF4-FFF2-40B4-BE49-F238E27FC236}">
                <a16:creationId xmlns:a16="http://schemas.microsoft.com/office/drawing/2014/main" id="{42FB1708-3B0B-4E88-A7C6-1A74AB4AD73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886AEC3-2052-47C3-AC3B-CA20839CA8BE}"/>
              </a:ext>
            </a:extLst>
          </p:cNvPr>
          <p:cNvSpPr>
            <a:spLocks noGrp="1"/>
          </p:cNvSpPr>
          <p:nvPr>
            <p:ph type="sldNum" sz="quarter" idx="12"/>
          </p:nvPr>
        </p:nvSpPr>
        <p:spPr/>
        <p:txBody>
          <a:bodyPr/>
          <a:lstStyle>
            <a:lvl1pPr>
              <a:defRPr/>
            </a:lvl1pPr>
          </a:lstStyle>
          <a:p>
            <a:fld id="{A4134931-35FF-4BEB-BD64-B07A4E0A7C4D}" type="slidenum">
              <a:rPr lang="sl-SI" altLang="sl-SI"/>
              <a:pPr/>
              <a:t>‹#›</a:t>
            </a:fld>
            <a:endParaRPr lang="sl-SI" altLang="sl-SI"/>
          </a:p>
        </p:txBody>
      </p:sp>
    </p:spTree>
    <p:extLst>
      <p:ext uri="{BB962C8B-B14F-4D97-AF65-F5344CB8AC3E}">
        <p14:creationId xmlns:p14="http://schemas.microsoft.com/office/powerpoint/2010/main" val="42792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332EF128-56C8-4B5E-8EA2-70C959125CE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304759D1-0DBF-4DCF-9786-AAFD344A30A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40E67521-901E-4BE5-B745-D8FF000888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0BB7787-04F9-4110-B5DE-A1A138A0EF08}" type="datetimeFigureOut">
              <a:rPr lang="sl-SI"/>
              <a:pPr>
                <a:defRPr/>
              </a:pPr>
              <a:t>30. 05. 2019</a:t>
            </a:fld>
            <a:endParaRPr lang="sl-SI"/>
          </a:p>
        </p:txBody>
      </p:sp>
      <p:sp>
        <p:nvSpPr>
          <p:cNvPr id="5" name="Ograda noge 4">
            <a:extLst>
              <a:ext uri="{FF2B5EF4-FFF2-40B4-BE49-F238E27FC236}">
                <a16:creationId xmlns:a16="http://schemas.microsoft.com/office/drawing/2014/main" id="{840C845F-FD07-4FE8-A0D4-44ECAF0F558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389237AB-B598-4E94-A3B0-98665AB6B1A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1CF893-616F-4315-BFB0-1A75233C2F8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yanidel.com/pictures/longest%20avenue%20world%20couple%20horseback%20HR.jpg">
            <a:extLst>
              <a:ext uri="{FF2B5EF4-FFF2-40B4-BE49-F238E27FC236}">
                <a16:creationId xmlns:a16="http://schemas.microsoft.com/office/drawing/2014/main" id="{805C79E5-454F-462C-B45D-5FBBCB68C41A}"/>
              </a:ext>
            </a:extLst>
          </p:cNvPr>
          <p:cNvPicPr>
            <a:picLocks noChangeAspect="1" noChangeArrowheads="1"/>
          </p:cNvPicPr>
          <p:nvPr/>
        </p:nvPicPr>
        <p:blipFill>
          <a:blip r:embed="rId2">
            <a:lum bright="22000" contrast="-42000"/>
          </a:blip>
          <a:srcRect/>
          <a:stretch>
            <a:fillRect/>
          </a:stretch>
        </p:blipFill>
        <p:spPr bwMode="auto">
          <a:xfrm>
            <a:off x="0" y="0"/>
            <a:ext cx="9144000" cy="6858000"/>
          </a:xfrm>
          <a:prstGeom prst="rect">
            <a:avLst/>
          </a:prstGeom>
          <a:noFill/>
          <a:effectLst>
            <a:outerShdw blurRad="50800" dist="50800" dir="5400000" algn="ctr" rotWithShape="0">
              <a:srgbClr val="000000"/>
            </a:outerShdw>
          </a:effectLst>
        </p:spPr>
      </p:pic>
      <p:sp>
        <p:nvSpPr>
          <p:cNvPr id="5" name="Naslov 1">
            <a:extLst>
              <a:ext uri="{FF2B5EF4-FFF2-40B4-BE49-F238E27FC236}">
                <a16:creationId xmlns:a16="http://schemas.microsoft.com/office/drawing/2014/main" id="{3D65C5A4-09B5-4A56-B911-E544C0DA2842}"/>
              </a:ext>
            </a:extLst>
          </p:cNvPr>
          <p:cNvSpPr txBox="1">
            <a:spLocks/>
          </p:cNvSpPr>
          <p:nvPr/>
        </p:nvSpPr>
        <p:spPr>
          <a:xfrm>
            <a:off x="323850" y="3716338"/>
            <a:ext cx="8229600" cy="561975"/>
          </a:xfrm>
          <a:prstGeom prst="rect">
            <a:avLst/>
          </a:prstGeom>
        </p:spPr>
        <p:txBody>
          <a:bodyPr anchor="ctr"/>
          <a:lstStyle/>
          <a:p>
            <a:pPr algn="ctr" fontAlgn="auto">
              <a:spcAft>
                <a:spcPts val="0"/>
              </a:spcAft>
              <a:defRPr/>
            </a:pPr>
            <a:r>
              <a:rPr lang="pl-PL" sz="7200" b="1" dirty="0">
                <a:latin typeface="Arial Narrow" pitchFamily="34" charset="0"/>
                <a:ea typeface="+mj-ea"/>
                <a:cs typeface="+mj-cs"/>
              </a:rPr>
              <a:t>VARNA SPOLNOST </a:t>
            </a:r>
            <a:endParaRPr lang="sl-SI" sz="7200" b="1" dirty="0">
              <a:latin typeface="Arial Narrow" pitchFamily="34" charset="0"/>
              <a:ea typeface="+mj-ea"/>
              <a:cs typeface="+mj-cs"/>
            </a:endParaRPr>
          </a:p>
        </p:txBody>
      </p:sp>
      <p:sp>
        <p:nvSpPr>
          <p:cNvPr id="2052" name="PoljeZBesedilom 5">
            <a:extLst>
              <a:ext uri="{FF2B5EF4-FFF2-40B4-BE49-F238E27FC236}">
                <a16:creationId xmlns:a16="http://schemas.microsoft.com/office/drawing/2014/main" id="{B0D74251-5910-4AD8-8F46-41CDAE6A4FAB}"/>
              </a:ext>
            </a:extLst>
          </p:cNvPr>
          <p:cNvSpPr txBox="1">
            <a:spLocks noChangeArrowheads="1"/>
          </p:cNvSpPr>
          <p:nvPr/>
        </p:nvSpPr>
        <p:spPr bwMode="auto">
          <a:xfrm>
            <a:off x="2124075" y="4508500"/>
            <a:ext cx="5111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000" b="1" dirty="0">
                <a:latin typeface="Arial Narrow" panose="020B0606020202030204" pitchFamily="34" charset="0"/>
              </a:rPr>
              <a:t>Predmet:   </a:t>
            </a:r>
            <a:r>
              <a:rPr lang="sl-SI" altLang="sl-SI" sz="3200" b="1" dirty="0">
                <a:latin typeface="Arial Narrow" panose="020B0606020202030204" pitchFamily="34" charset="0"/>
              </a:rPr>
              <a:t>B I O L O G I J A</a:t>
            </a:r>
            <a:endParaRPr lang="sl-SI" altLang="sl-SI" sz="2800" b="1" dirty="0">
              <a:latin typeface="Arial Narrow" panose="020B0606020202030204" pitchFamily="34" charset="0"/>
            </a:endParaRPr>
          </a:p>
        </p:txBody>
      </p:sp>
      <p:sp>
        <p:nvSpPr>
          <p:cNvPr id="2053" name="PoljeZBesedilom 6">
            <a:extLst>
              <a:ext uri="{FF2B5EF4-FFF2-40B4-BE49-F238E27FC236}">
                <a16:creationId xmlns:a16="http://schemas.microsoft.com/office/drawing/2014/main" id="{83B6328A-2CBC-47C7-BE05-E5EBED6D1DBF}"/>
              </a:ext>
            </a:extLst>
          </p:cNvPr>
          <p:cNvSpPr txBox="1">
            <a:spLocks noChangeArrowheads="1"/>
          </p:cNvSpPr>
          <p:nvPr/>
        </p:nvSpPr>
        <p:spPr bwMode="auto">
          <a:xfrm>
            <a:off x="900113" y="3141663"/>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400" b="1">
                <a:latin typeface="Arial Narrow" panose="020B0606020202030204" pitchFamily="34" charset="0"/>
              </a:rPr>
              <a:t>SEMINARSKA NALOGA: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yanidel.com/pictures/samaritaine%20lovers%20paris%20HR.jpg">
            <a:extLst>
              <a:ext uri="{FF2B5EF4-FFF2-40B4-BE49-F238E27FC236}">
                <a16:creationId xmlns:a16="http://schemas.microsoft.com/office/drawing/2014/main" id="{428867F0-D19D-4441-9AE7-190A77535EC4}"/>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slov 1">
            <a:extLst>
              <a:ext uri="{FF2B5EF4-FFF2-40B4-BE49-F238E27FC236}">
                <a16:creationId xmlns:a16="http://schemas.microsoft.com/office/drawing/2014/main" id="{FDC763EC-6966-4B15-8DC5-6C31EEBFC465}"/>
              </a:ext>
            </a:extLst>
          </p:cNvPr>
          <p:cNvSpPr>
            <a:spLocks noGrp="1"/>
          </p:cNvSpPr>
          <p:nvPr>
            <p:ph type="title"/>
          </p:nvPr>
        </p:nvSpPr>
        <p:spPr>
          <a:xfrm>
            <a:off x="395288" y="0"/>
            <a:ext cx="8424862" cy="647700"/>
          </a:xfrm>
        </p:spPr>
        <p:txBody>
          <a:bodyPr rtlCol="0">
            <a:normAutofit fontScale="90000"/>
          </a:bodyPr>
          <a:lstStyle/>
          <a:p>
            <a:pPr fontAlgn="auto">
              <a:spcAft>
                <a:spcPts val="0"/>
              </a:spcAft>
              <a:defRPr/>
            </a:pPr>
            <a:br>
              <a:rPr lang="sl-SI" sz="3600" b="1" dirty="0">
                <a:latin typeface="Arial Narrow" pitchFamily="34" charset="0"/>
              </a:rPr>
            </a:br>
            <a:br>
              <a:rPr lang="sl-SI" sz="3600" b="1" dirty="0">
                <a:latin typeface="Arial Narrow" pitchFamily="34" charset="0"/>
              </a:rPr>
            </a:br>
            <a:r>
              <a:rPr lang="sl-SI" sz="4000" b="1" dirty="0">
                <a:latin typeface="Arial Narrow" pitchFamily="34" charset="0"/>
              </a:rPr>
              <a:t>NARAVNE METODE</a:t>
            </a:r>
            <a:br>
              <a:rPr lang="sl-SI" sz="3600" b="1" dirty="0">
                <a:latin typeface="Arial Narrow" pitchFamily="34" charset="0"/>
              </a:rPr>
            </a:br>
            <a:br>
              <a:rPr lang="sl-SI" sz="3600" b="1" dirty="0">
                <a:latin typeface="Arial Narrow" pitchFamily="34" charset="0"/>
              </a:rPr>
            </a:br>
            <a:endParaRPr lang="sl-SI" sz="3600" b="1" dirty="0">
              <a:latin typeface="Arial Narrow" pitchFamily="34" charset="0"/>
            </a:endParaRPr>
          </a:p>
        </p:txBody>
      </p:sp>
      <p:sp>
        <p:nvSpPr>
          <p:cNvPr id="11268" name="PoljeZBesedilom 3">
            <a:extLst>
              <a:ext uri="{FF2B5EF4-FFF2-40B4-BE49-F238E27FC236}">
                <a16:creationId xmlns:a16="http://schemas.microsoft.com/office/drawing/2014/main" id="{0C8D498A-2BC0-4170-A9E4-EEF0625F7AF1}"/>
              </a:ext>
            </a:extLst>
          </p:cNvPr>
          <p:cNvSpPr txBox="1">
            <a:spLocks noChangeArrowheads="1"/>
          </p:cNvSpPr>
          <p:nvPr/>
        </p:nvSpPr>
        <p:spPr bwMode="auto">
          <a:xfrm>
            <a:off x="323850" y="620713"/>
            <a:ext cx="882015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400" b="1">
                <a:latin typeface="Arial Narrow" panose="020B0606020202030204" pitchFamily="34" charset="0"/>
              </a:rPr>
              <a:t>1. TEMPERATURNA METODA</a:t>
            </a:r>
          </a:p>
          <a:p>
            <a:pPr>
              <a:buFont typeface="Wingdings" panose="05000000000000000000" pitchFamily="2" charset="2"/>
              <a:buChar char="§"/>
            </a:pPr>
            <a:r>
              <a:rPr lang="sl-SI" altLang="sl-SI">
                <a:latin typeface="Arial Narrow" panose="020B0606020202030204" pitchFamily="34" charset="0"/>
              </a:rPr>
              <a:t>merjenje zjutraj, pred dejavnostjo</a:t>
            </a:r>
          </a:p>
          <a:p>
            <a:pPr>
              <a:buFont typeface="Wingdings" panose="05000000000000000000" pitchFamily="2" charset="2"/>
              <a:buChar char="§"/>
            </a:pPr>
            <a:r>
              <a:rPr lang="sl-SI" altLang="sl-SI">
                <a:latin typeface="Arial Narrow" panose="020B0606020202030204" pitchFamily="34" charset="0"/>
              </a:rPr>
              <a:t>v ustih (ORALNO), v nožnici  (VAGINALNO) ali črevesu (ANALNO)</a:t>
            </a:r>
          </a:p>
          <a:p>
            <a:pPr>
              <a:buFont typeface="Wingdings" panose="05000000000000000000" pitchFamily="2" charset="2"/>
              <a:buChar char="§"/>
            </a:pPr>
            <a:r>
              <a:rPr lang="sl-SI" altLang="sl-SI">
                <a:latin typeface="Arial Narrow" panose="020B0606020202030204" pitchFamily="34" charset="0"/>
              </a:rPr>
              <a:t>0,2˚C</a:t>
            </a:r>
          </a:p>
          <a:p>
            <a:endParaRPr lang="sl-SI" altLang="sl-SI" sz="800">
              <a:latin typeface="Arial Narrow" panose="020B0606020202030204" pitchFamily="34" charset="0"/>
            </a:endParaRPr>
          </a:p>
          <a:p>
            <a:r>
              <a:rPr lang="sl-SI" altLang="sl-SI" sz="2400" b="1">
                <a:latin typeface="Arial Narrow" panose="020B0606020202030204" pitchFamily="34" charset="0"/>
              </a:rPr>
              <a:t>2. METODA OPAZOVANJA MATERNIČNE SLUZI </a:t>
            </a:r>
            <a:r>
              <a:rPr lang="sl-SI" altLang="sl-SI">
                <a:latin typeface="Arial Narrow" panose="020B0606020202030204" pitchFamily="34" charset="0"/>
              </a:rPr>
              <a:t>(Billingsova metoda) </a:t>
            </a:r>
            <a:endParaRPr lang="sl-SI" altLang="sl-SI" sz="2400">
              <a:latin typeface="Arial Narrow" panose="020B0606020202030204" pitchFamily="34" charset="0"/>
            </a:endParaRPr>
          </a:p>
          <a:p>
            <a:pPr>
              <a:buFont typeface="Wingdings" panose="05000000000000000000" pitchFamily="2" charset="2"/>
              <a:buChar char="§"/>
            </a:pPr>
            <a:r>
              <a:rPr lang="sl-SI" altLang="sl-SI">
                <a:latin typeface="Arial Narrow" panose="020B0606020202030204" pitchFamily="34" charset="0"/>
              </a:rPr>
              <a:t>sluzni čep v kanalu materničnega vratu – cervikalna sluz</a:t>
            </a:r>
          </a:p>
          <a:p>
            <a:pPr>
              <a:buFont typeface="Wingdings" panose="05000000000000000000" pitchFamily="2" charset="2"/>
              <a:buChar char="§"/>
            </a:pPr>
            <a:r>
              <a:rPr lang="sl-SI" altLang="sl-SI">
                <a:latin typeface="Arial Narrow" panose="020B0606020202030204" pitchFamily="34" charset="0"/>
              </a:rPr>
              <a:t>ovulacija v obdobju tri dni pred vrhuncem sluzi in tri dni po njem</a:t>
            </a:r>
          </a:p>
          <a:p>
            <a:pPr>
              <a:buFont typeface="Wingdings" panose="05000000000000000000" pitchFamily="2" charset="2"/>
              <a:buChar char="§"/>
            </a:pPr>
            <a:r>
              <a:rPr lang="sl-SI" altLang="sl-SI">
                <a:latin typeface="Arial Narrow" panose="020B0606020202030204" pitchFamily="34" charset="0"/>
              </a:rPr>
              <a:t>štiri dni po vrhuncu - čas neplodnosti (suh občutek)</a:t>
            </a:r>
          </a:p>
          <a:p>
            <a:endParaRPr lang="sl-SI" altLang="sl-SI">
              <a:latin typeface="Arial Narrow" panose="020B0606020202030204" pitchFamily="34" charset="0"/>
            </a:endParaRPr>
          </a:p>
          <a:p>
            <a:pPr algn="r"/>
            <a:r>
              <a:rPr lang="sl-SI" altLang="sl-SI" sz="2400" b="1">
                <a:latin typeface="Arial Narrow" panose="020B0606020202030204" pitchFamily="34" charset="0"/>
              </a:rPr>
              <a:t>3. SAMOPREGLED MATERNIČNEGA USTJA</a:t>
            </a:r>
          </a:p>
          <a:p>
            <a:pPr algn="r">
              <a:buFont typeface="Wingdings" panose="05000000000000000000" pitchFamily="2" charset="2"/>
              <a:buChar char="§"/>
            </a:pPr>
            <a:r>
              <a:rPr lang="sl-SI" altLang="sl-SI">
                <a:latin typeface="Arial Narrow" panose="020B0606020202030204" pitchFamily="34" charset="0"/>
              </a:rPr>
              <a:t>ob neplodnih dnevih na začetku ciklusa maternično ustje trdo in zaprto </a:t>
            </a:r>
          </a:p>
          <a:p>
            <a:pPr algn="r">
              <a:buFont typeface="Wingdings" panose="05000000000000000000" pitchFamily="2" charset="2"/>
              <a:buChar char="§"/>
            </a:pPr>
            <a:r>
              <a:rPr lang="sl-SI" altLang="sl-SI">
                <a:latin typeface="Arial Narrow" panose="020B0606020202030204" pitchFamily="34" charset="0"/>
              </a:rPr>
              <a:t>po ovulaciji postane maternično ustje mehkejše</a:t>
            </a:r>
          </a:p>
          <a:p>
            <a:pPr algn="r">
              <a:buFont typeface="Wingdings" panose="05000000000000000000" pitchFamily="2" charset="2"/>
              <a:buChar char="§"/>
            </a:pPr>
            <a:r>
              <a:rPr lang="sl-SI" altLang="sl-SI">
                <a:latin typeface="Arial Narrow" panose="020B0606020202030204" pitchFamily="34" charset="0"/>
              </a:rPr>
              <a:t>faza večinoma sovpada s spremembo temperature</a:t>
            </a:r>
          </a:p>
          <a:p>
            <a:pPr>
              <a:buFont typeface="Wingdings" panose="05000000000000000000" pitchFamily="2" charset="2"/>
              <a:buChar char="§"/>
            </a:pPr>
            <a:endParaRPr lang="sl-SI" altLang="sl-SI" b="1">
              <a:latin typeface="Arial Narrow" panose="020B0606020202030204" pitchFamily="34" charset="0"/>
            </a:endParaRPr>
          </a:p>
        </p:txBody>
      </p:sp>
      <p:pic>
        <p:nvPicPr>
          <p:cNvPr id="11269" name="Picture 3">
            <a:extLst>
              <a:ext uri="{FF2B5EF4-FFF2-40B4-BE49-F238E27FC236}">
                <a16:creationId xmlns:a16="http://schemas.microsoft.com/office/drawing/2014/main" id="{24196371-E791-4CE1-A717-E6D0DD1C7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797425"/>
            <a:ext cx="252571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a:extLst>
              <a:ext uri="{FF2B5EF4-FFF2-40B4-BE49-F238E27FC236}">
                <a16:creationId xmlns:a16="http://schemas.microsoft.com/office/drawing/2014/main" id="{D6DD19DF-9E26-4A1C-8808-25A4A1EC9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500438"/>
            <a:ext cx="2232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yanidel.com/pictures/samaritaine%20lovers%20paris%20HR.jpg">
            <a:extLst>
              <a:ext uri="{FF2B5EF4-FFF2-40B4-BE49-F238E27FC236}">
                <a16:creationId xmlns:a16="http://schemas.microsoft.com/office/drawing/2014/main" id="{7ACADA6E-F266-469F-A592-F029918836FD}"/>
              </a:ext>
            </a:extLst>
          </p:cNvPr>
          <p:cNvPicPr>
            <a:picLocks noChangeAspect="1" noChangeArrowheads="1"/>
          </p:cNvPicPr>
          <p:nvPr/>
        </p:nvPicPr>
        <p:blipFill>
          <a:blip r:embed="rId2">
            <a:lum bright="3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slov 1">
            <a:extLst>
              <a:ext uri="{FF2B5EF4-FFF2-40B4-BE49-F238E27FC236}">
                <a16:creationId xmlns:a16="http://schemas.microsoft.com/office/drawing/2014/main" id="{34BCEE18-22ED-438E-8C7C-3347AF9FE7E5}"/>
              </a:ext>
            </a:extLst>
          </p:cNvPr>
          <p:cNvSpPr>
            <a:spLocks noGrp="1"/>
          </p:cNvSpPr>
          <p:nvPr>
            <p:ph type="title"/>
          </p:nvPr>
        </p:nvSpPr>
        <p:spPr>
          <a:xfrm>
            <a:off x="395288" y="0"/>
            <a:ext cx="8424862" cy="647700"/>
          </a:xfrm>
        </p:spPr>
        <p:txBody>
          <a:bodyPr rtlCol="0">
            <a:normAutofit fontScale="90000"/>
          </a:bodyPr>
          <a:lstStyle/>
          <a:p>
            <a:pPr fontAlgn="auto">
              <a:spcAft>
                <a:spcPts val="0"/>
              </a:spcAft>
              <a:defRPr/>
            </a:pPr>
            <a:br>
              <a:rPr lang="sl-SI" sz="3600" b="1" dirty="0">
                <a:latin typeface="Arial Narrow" pitchFamily="34" charset="0"/>
              </a:rPr>
            </a:br>
            <a:br>
              <a:rPr lang="sl-SI" sz="3600" b="1" dirty="0">
                <a:latin typeface="Arial Narrow" pitchFamily="34" charset="0"/>
              </a:rPr>
            </a:br>
            <a:r>
              <a:rPr lang="sl-SI" sz="4000" b="1" dirty="0">
                <a:latin typeface="Arial Narrow" pitchFamily="34" charset="0"/>
              </a:rPr>
              <a:t>NARAVNE METODE</a:t>
            </a:r>
            <a:br>
              <a:rPr lang="sl-SI" sz="3600" b="1" dirty="0">
                <a:latin typeface="Arial Narrow" pitchFamily="34" charset="0"/>
              </a:rPr>
            </a:br>
            <a:br>
              <a:rPr lang="sl-SI" sz="3600" b="1" dirty="0">
                <a:latin typeface="Arial Narrow" pitchFamily="34" charset="0"/>
              </a:rPr>
            </a:br>
            <a:endParaRPr lang="sl-SI" sz="3600" b="1" dirty="0">
              <a:latin typeface="Arial Narrow" pitchFamily="34" charset="0"/>
            </a:endParaRPr>
          </a:p>
        </p:txBody>
      </p:sp>
      <p:sp>
        <p:nvSpPr>
          <p:cNvPr id="12292" name="Pravokotnik 5">
            <a:extLst>
              <a:ext uri="{FF2B5EF4-FFF2-40B4-BE49-F238E27FC236}">
                <a16:creationId xmlns:a16="http://schemas.microsoft.com/office/drawing/2014/main" id="{54634729-B13F-43C9-99B4-4D15F0275037}"/>
              </a:ext>
            </a:extLst>
          </p:cNvPr>
          <p:cNvSpPr>
            <a:spLocks noChangeArrowheads="1"/>
          </p:cNvSpPr>
          <p:nvPr/>
        </p:nvSpPr>
        <p:spPr bwMode="auto">
          <a:xfrm>
            <a:off x="179388" y="765175"/>
            <a:ext cx="62277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400" b="1">
                <a:latin typeface="Arial Narrow" panose="020B0606020202030204" pitchFamily="34" charset="0"/>
              </a:rPr>
              <a:t> 4. SIMPTO-TERMALNA METODA </a:t>
            </a:r>
          </a:p>
          <a:p>
            <a:r>
              <a:rPr lang="sl-SI" altLang="sl-SI">
                <a:latin typeface="Arial Narrow" panose="020B0606020202030204" pitchFamily="34" charset="0"/>
              </a:rPr>
              <a:t>(kombinacija temperaturne in opazovanja maternične sluzi)</a:t>
            </a:r>
            <a:endParaRPr lang="sl-SI" altLang="sl-SI" sz="2800">
              <a:latin typeface="Arial Narrow" panose="020B0606020202030204" pitchFamily="34" charset="0"/>
            </a:endParaRPr>
          </a:p>
          <a:p>
            <a:endParaRPr lang="sl-SI" altLang="sl-SI">
              <a:latin typeface="Arial Narrow" panose="020B0606020202030204" pitchFamily="34" charset="0"/>
            </a:endParaRPr>
          </a:p>
        </p:txBody>
      </p:sp>
      <p:sp>
        <p:nvSpPr>
          <p:cNvPr id="7" name="PoljeZBesedilom 6">
            <a:extLst>
              <a:ext uri="{FF2B5EF4-FFF2-40B4-BE49-F238E27FC236}">
                <a16:creationId xmlns:a16="http://schemas.microsoft.com/office/drawing/2014/main" id="{66342C26-0BE6-48B0-A6EB-C59584419509}"/>
              </a:ext>
            </a:extLst>
          </p:cNvPr>
          <p:cNvSpPr txBox="1"/>
          <p:nvPr/>
        </p:nvSpPr>
        <p:spPr>
          <a:xfrm>
            <a:off x="5651500" y="981075"/>
            <a:ext cx="3673475" cy="1108075"/>
          </a:xfrm>
          <a:prstGeom prst="rect">
            <a:avLst/>
          </a:prstGeom>
          <a:noFill/>
        </p:spPr>
        <p:txBody>
          <a:bodyPr>
            <a:spAutoFit/>
          </a:bodyPr>
          <a:lstStyle/>
          <a:p>
            <a:pPr fontAlgn="auto">
              <a:spcBef>
                <a:spcPts val="0"/>
              </a:spcBef>
              <a:spcAft>
                <a:spcPts val="0"/>
              </a:spcAft>
              <a:defRPr/>
            </a:pPr>
            <a:r>
              <a:rPr lang="sl-SI" sz="1600" b="1" dirty="0">
                <a:latin typeface="Arial Narrow" pitchFamily="34" charset="0"/>
                <a:cs typeface="+mn-cs"/>
              </a:rPr>
              <a:t>5. Koledarska metoda </a:t>
            </a:r>
            <a:r>
              <a:rPr lang="sl-SI" sz="1200" dirty="0">
                <a:latin typeface="Arial Narrow" pitchFamily="34" charset="0"/>
                <a:cs typeface="+mn-cs"/>
              </a:rPr>
              <a:t>(Knaus-</a:t>
            </a:r>
            <a:r>
              <a:rPr lang="sl-SI" sz="1200" dirty="0" err="1">
                <a:latin typeface="Arial Narrow" pitchFamily="34" charset="0"/>
                <a:cs typeface="+mn-cs"/>
              </a:rPr>
              <a:t>Oginova</a:t>
            </a:r>
            <a:r>
              <a:rPr lang="sl-SI" sz="1200" dirty="0">
                <a:latin typeface="Arial Narrow" pitchFamily="34" charset="0"/>
                <a:cs typeface="+mn-cs"/>
              </a:rPr>
              <a:t>)</a:t>
            </a:r>
            <a:endParaRPr lang="sl-SI" sz="1600" dirty="0">
              <a:latin typeface="Arial Narrow" pitchFamily="34" charset="0"/>
              <a:cs typeface="+mn-cs"/>
            </a:endParaRPr>
          </a:p>
          <a:p>
            <a:pPr fontAlgn="auto">
              <a:spcBef>
                <a:spcPts val="0"/>
              </a:spcBef>
              <a:spcAft>
                <a:spcPts val="0"/>
              </a:spcAft>
              <a:defRPr/>
            </a:pPr>
            <a:r>
              <a:rPr lang="sl-SI" sz="1600" b="1" dirty="0">
                <a:latin typeface="Arial Narrow" pitchFamily="34" charset="0"/>
                <a:cs typeface="+mn-cs"/>
              </a:rPr>
              <a:t>6. Coitus interruptus </a:t>
            </a:r>
            <a:r>
              <a:rPr lang="sl-SI" sz="1200" dirty="0">
                <a:latin typeface="Arial Narrow" pitchFamily="34" charset="0"/>
                <a:cs typeface="+mn-cs"/>
              </a:rPr>
              <a:t>(prekinjeni spolni odnos)</a:t>
            </a:r>
            <a:r>
              <a:rPr lang="sl-SI" sz="1600" b="1" dirty="0">
                <a:solidFill>
                  <a:schemeClr val="accent6">
                    <a:lumMod val="75000"/>
                  </a:schemeClr>
                </a:solidFill>
                <a:latin typeface="Arial Narrow" pitchFamily="34" charset="0"/>
                <a:cs typeface="+mn-cs"/>
              </a:rPr>
              <a:t> </a:t>
            </a:r>
          </a:p>
          <a:p>
            <a:pPr fontAlgn="auto">
              <a:spcBef>
                <a:spcPts val="0"/>
              </a:spcBef>
              <a:spcAft>
                <a:spcPts val="0"/>
              </a:spcAft>
              <a:defRPr/>
            </a:pPr>
            <a:r>
              <a:rPr lang="sl-SI" sz="1600" b="1" dirty="0">
                <a:latin typeface="Arial Narrow" pitchFamily="34" charset="0"/>
                <a:cs typeface="+mn-cs"/>
              </a:rPr>
              <a:t> ZELO NEZANESLJIVI METODI!</a:t>
            </a:r>
          </a:p>
          <a:p>
            <a:pPr fontAlgn="auto">
              <a:spcBef>
                <a:spcPts val="0"/>
              </a:spcBef>
              <a:spcAft>
                <a:spcPts val="0"/>
              </a:spcAft>
              <a:defRPr/>
            </a:pPr>
            <a:endParaRPr lang="sl-SI" dirty="0">
              <a:latin typeface="Arial Narrow" pitchFamily="34" charset="0"/>
              <a:cs typeface="+mn-cs"/>
            </a:endParaRPr>
          </a:p>
        </p:txBody>
      </p:sp>
      <p:sp>
        <p:nvSpPr>
          <p:cNvPr id="9" name="Pravokotnik 8">
            <a:extLst>
              <a:ext uri="{FF2B5EF4-FFF2-40B4-BE49-F238E27FC236}">
                <a16:creationId xmlns:a16="http://schemas.microsoft.com/office/drawing/2014/main" id="{18C7E9CF-FF9E-4004-847C-5EA79FC91313}"/>
              </a:ext>
            </a:extLst>
          </p:cNvPr>
          <p:cNvSpPr/>
          <p:nvPr/>
        </p:nvSpPr>
        <p:spPr>
          <a:xfrm>
            <a:off x="5580063" y="981075"/>
            <a:ext cx="3419475" cy="792163"/>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sl-SI"/>
          </a:p>
        </p:txBody>
      </p:sp>
      <p:pic>
        <p:nvPicPr>
          <p:cNvPr id="12295" name="Picture 2">
            <a:extLst>
              <a:ext uri="{FF2B5EF4-FFF2-40B4-BE49-F238E27FC236}">
                <a16:creationId xmlns:a16="http://schemas.microsoft.com/office/drawing/2014/main" id="{28A0C209-BF8F-4B88-AC91-826DE824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622776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PoljeZBesedilom 10">
            <a:extLst>
              <a:ext uri="{FF2B5EF4-FFF2-40B4-BE49-F238E27FC236}">
                <a16:creationId xmlns:a16="http://schemas.microsoft.com/office/drawing/2014/main" id="{F00940DC-8B84-49FB-BD58-6807DBD8BB2C}"/>
              </a:ext>
            </a:extLst>
          </p:cNvPr>
          <p:cNvSpPr txBox="1">
            <a:spLocks noChangeArrowheads="1"/>
          </p:cNvSpPr>
          <p:nvPr/>
        </p:nvSpPr>
        <p:spPr bwMode="auto">
          <a:xfrm>
            <a:off x="6732588" y="5876925"/>
            <a:ext cx="1679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i="1">
                <a:latin typeface="Arial Narrow" panose="020B0606020202030204" pitchFamily="34" charset="0"/>
              </a:rPr>
              <a:t>CIKLUS ŽENSKE</a:t>
            </a:r>
          </a:p>
          <a:p>
            <a:r>
              <a:rPr lang="sl-SI" altLang="sl-SI" i="1">
                <a:latin typeface="Arial Narrow" panose="020B0606020202030204" pitchFamily="34" charset="0"/>
              </a:rPr>
              <a:t> PLODNOSTI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yanidel.com/pictures/pont%20artistes%20lovers%20kiss%20HR.jpg">
            <a:extLst>
              <a:ext uri="{FF2B5EF4-FFF2-40B4-BE49-F238E27FC236}">
                <a16:creationId xmlns:a16="http://schemas.microsoft.com/office/drawing/2014/main" id="{55D21A79-D1EC-4CC2-B239-A7230612F59C}"/>
              </a:ext>
            </a:extLst>
          </p:cNvPr>
          <p:cNvPicPr>
            <a:picLocks noChangeAspect="1" noChangeArrowheads="1"/>
          </p:cNvPicPr>
          <p:nvPr/>
        </p:nvPicPr>
        <p:blipFill>
          <a:blip r:embed="rId2">
            <a:lum bright="4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slov 1">
            <a:extLst>
              <a:ext uri="{FF2B5EF4-FFF2-40B4-BE49-F238E27FC236}">
                <a16:creationId xmlns:a16="http://schemas.microsoft.com/office/drawing/2014/main" id="{DDC06C0D-E0B6-4852-A7DA-B186403E7F28}"/>
              </a:ext>
            </a:extLst>
          </p:cNvPr>
          <p:cNvSpPr>
            <a:spLocks noGrp="1"/>
          </p:cNvSpPr>
          <p:nvPr>
            <p:ph type="title"/>
          </p:nvPr>
        </p:nvSpPr>
        <p:spPr>
          <a:xfrm>
            <a:off x="323850" y="0"/>
            <a:ext cx="8229600" cy="777875"/>
          </a:xfrm>
        </p:spPr>
        <p:txBody>
          <a:bodyPr/>
          <a:lstStyle/>
          <a:p>
            <a:r>
              <a:rPr lang="sl-SI" altLang="sl-SI" sz="4800" b="1">
                <a:latin typeface="Arial Narrow" panose="020B0606020202030204" pitchFamily="34" charset="0"/>
              </a:rPr>
              <a:t>KONDOMI</a:t>
            </a:r>
          </a:p>
        </p:txBody>
      </p:sp>
      <p:sp>
        <p:nvSpPr>
          <p:cNvPr id="13316" name="PoljeZBesedilom 3">
            <a:extLst>
              <a:ext uri="{FF2B5EF4-FFF2-40B4-BE49-F238E27FC236}">
                <a16:creationId xmlns:a16="http://schemas.microsoft.com/office/drawing/2014/main" id="{E45108F2-8843-4493-BA01-69B9CF233045}"/>
              </a:ext>
            </a:extLst>
          </p:cNvPr>
          <p:cNvSpPr txBox="1">
            <a:spLocks noChangeArrowheads="1"/>
          </p:cNvSpPr>
          <p:nvPr/>
        </p:nvSpPr>
        <p:spPr bwMode="auto">
          <a:xfrm>
            <a:off x="4679950" y="4149725"/>
            <a:ext cx="44640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sl-SI" altLang="sl-SI" sz="2000" b="1">
                <a:latin typeface="Arial Narrow" panose="020B0606020202030204" pitchFamily="34" charset="0"/>
              </a:rPr>
              <a:t>prozorna, gladka, tanka, zelo raztegljiva cev iz naravne gume ali lateksa</a:t>
            </a:r>
          </a:p>
          <a:p>
            <a:pPr>
              <a:buFont typeface="Wingdings" panose="05000000000000000000" pitchFamily="2" charset="2"/>
              <a:buChar char="§"/>
            </a:pPr>
            <a:r>
              <a:rPr lang="sl-SI" altLang="sl-SI" sz="2000" b="1">
                <a:latin typeface="Arial Narrow" panose="020B0606020202030204" pitchFamily="34" charset="0"/>
              </a:rPr>
              <a:t> bolj ali manj edino kontracepcijsko sredstvo, ki ščitijo pred </a:t>
            </a:r>
          </a:p>
          <a:p>
            <a:r>
              <a:rPr lang="sl-SI" altLang="sl-SI" sz="2400" b="1">
                <a:latin typeface="Arial Narrow" panose="020B0606020202030204" pitchFamily="34" charset="0"/>
              </a:rPr>
              <a:t>NEZAŽELENO NOSEČNOSTJO in SPOLNO PRENOSLJIVIMI OKUŽBAMI HKRATI!</a:t>
            </a:r>
          </a:p>
        </p:txBody>
      </p:sp>
      <p:pic>
        <p:nvPicPr>
          <p:cNvPr id="8198" name="Picture 6" descr="http://blog.syracuse.com/healthfitness/2007/08/large_condoms.jpg">
            <a:extLst>
              <a:ext uri="{FF2B5EF4-FFF2-40B4-BE49-F238E27FC236}">
                <a16:creationId xmlns:a16="http://schemas.microsoft.com/office/drawing/2014/main" id="{D0598D74-4C07-4D99-8ACD-BD69409725F0}"/>
              </a:ext>
            </a:extLst>
          </p:cNvPr>
          <p:cNvPicPr>
            <a:picLocks noChangeAspect="1" noChangeArrowheads="1"/>
          </p:cNvPicPr>
          <p:nvPr/>
        </p:nvPicPr>
        <p:blipFill>
          <a:blip r:embed="rId3" cstate="print"/>
          <a:srcRect l="4082" t="4351" r="6123" b="6463"/>
          <a:stretch>
            <a:fillRect/>
          </a:stretch>
        </p:blipFill>
        <p:spPr bwMode="auto">
          <a:xfrm>
            <a:off x="5148064" y="1124744"/>
            <a:ext cx="3168352"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8" name="PoljeZBesedilom 9">
            <a:extLst>
              <a:ext uri="{FF2B5EF4-FFF2-40B4-BE49-F238E27FC236}">
                <a16:creationId xmlns:a16="http://schemas.microsoft.com/office/drawing/2014/main" id="{5416B8DE-608F-4499-BF3F-3E9611C1B10B}"/>
              </a:ext>
            </a:extLst>
          </p:cNvPr>
          <p:cNvSpPr txBox="1">
            <a:spLocks noChangeArrowheads="1"/>
          </p:cNvSpPr>
          <p:nvPr/>
        </p:nvSpPr>
        <p:spPr bwMode="auto">
          <a:xfrm>
            <a:off x="3059113" y="1341438"/>
            <a:ext cx="24717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b="1">
                <a:latin typeface="Arial Narrow" panose="020B0606020202030204" pitchFamily="34" charset="0"/>
              </a:rPr>
              <a:t>ŽENSKI</a:t>
            </a:r>
          </a:p>
          <a:p>
            <a:r>
              <a:rPr lang="sl-SI" altLang="sl-SI" sz="1600">
                <a:latin typeface="Arial Narrow" panose="020B0606020202030204" pitchFamily="34" charset="0"/>
              </a:rPr>
              <a:t>Na voljo le v ZDA, VB in Švici </a:t>
            </a:r>
          </a:p>
          <a:p>
            <a:r>
              <a:rPr lang="sl-SI" altLang="sl-SI" sz="1600">
                <a:latin typeface="Arial Narrow" panose="020B0606020202030204" pitchFamily="34" charset="0"/>
              </a:rPr>
              <a:t>nakup preko spleta.</a:t>
            </a:r>
          </a:p>
        </p:txBody>
      </p:sp>
      <p:pic>
        <p:nvPicPr>
          <p:cNvPr id="13319" name="Picture 8" descr="http://www.4ypbristol.co.uk/assets/0000/0034/LR-Condoms.jpg">
            <a:extLst>
              <a:ext uri="{FF2B5EF4-FFF2-40B4-BE49-F238E27FC236}">
                <a16:creationId xmlns:a16="http://schemas.microsoft.com/office/drawing/2014/main" id="{85F03854-F85A-4263-B71A-5CCE976C0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81075"/>
            <a:ext cx="24495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http://www.accessdiagnostic.co.uk/acatalog/pasante_king_size_condoms.jpg">
            <a:extLst>
              <a:ext uri="{FF2B5EF4-FFF2-40B4-BE49-F238E27FC236}">
                <a16:creationId xmlns:a16="http://schemas.microsoft.com/office/drawing/2014/main" id="{5354BBA8-2035-4BEA-9F64-576201CB9722}"/>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95288" y="4581525"/>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PoljeZBesedilom 10">
            <a:extLst>
              <a:ext uri="{FF2B5EF4-FFF2-40B4-BE49-F238E27FC236}">
                <a16:creationId xmlns:a16="http://schemas.microsoft.com/office/drawing/2014/main" id="{A7758C6A-4545-48AB-913F-5213B9649CFA}"/>
              </a:ext>
            </a:extLst>
          </p:cNvPr>
          <p:cNvSpPr txBox="1">
            <a:spLocks noChangeArrowheads="1"/>
          </p:cNvSpPr>
          <p:nvPr/>
        </p:nvSpPr>
        <p:spPr bwMode="auto">
          <a:xfrm>
            <a:off x="1403350" y="3716338"/>
            <a:ext cx="115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b="1">
                <a:latin typeface="Arial Narrow" panose="020B0606020202030204" pitchFamily="34" charset="0"/>
              </a:rPr>
              <a:t>MOŠKI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yanidel.com/pictures/pont%20artistes%20lovers%20kiss%20HR.jpg">
            <a:extLst>
              <a:ext uri="{FF2B5EF4-FFF2-40B4-BE49-F238E27FC236}">
                <a16:creationId xmlns:a16="http://schemas.microsoft.com/office/drawing/2014/main" id="{5B0A7B1E-5DE4-479D-9937-5E956915768E}"/>
              </a:ext>
            </a:extLst>
          </p:cNvPr>
          <p:cNvPicPr>
            <a:picLocks noChangeAspect="1" noChangeArrowheads="1"/>
          </p:cNvPicPr>
          <p:nvPr/>
        </p:nvPicPr>
        <p:blipFill>
          <a:blip r:embed="rId2">
            <a:lum bright="4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Naslov 1">
            <a:extLst>
              <a:ext uri="{FF2B5EF4-FFF2-40B4-BE49-F238E27FC236}">
                <a16:creationId xmlns:a16="http://schemas.microsoft.com/office/drawing/2014/main" id="{952E03EE-9BB0-4414-95CF-FEC7968A0590}"/>
              </a:ext>
            </a:extLst>
          </p:cNvPr>
          <p:cNvSpPr>
            <a:spLocks noGrp="1"/>
          </p:cNvSpPr>
          <p:nvPr>
            <p:ph type="title"/>
          </p:nvPr>
        </p:nvSpPr>
        <p:spPr>
          <a:xfrm>
            <a:off x="323850" y="0"/>
            <a:ext cx="8229600" cy="777875"/>
          </a:xfrm>
        </p:spPr>
        <p:txBody>
          <a:bodyPr/>
          <a:lstStyle/>
          <a:p>
            <a:r>
              <a:rPr lang="sl-SI" altLang="sl-SI" sz="4800" b="1">
                <a:latin typeface="Arial Narrow" panose="020B0606020202030204" pitchFamily="34" charset="0"/>
              </a:rPr>
              <a:t>STERILIZACIJA</a:t>
            </a:r>
          </a:p>
        </p:txBody>
      </p:sp>
      <p:sp>
        <p:nvSpPr>
          <p:cNvPr id="14340" name="PoljeZBesedilom 6">
            <a:extLst>
              <a:ext uri="{FF2B5EF4-FFF2-40B4-BE49-F238E27FC236}">
                <a16:creationId xmlns:a16="http://schemas.microsoft.com/office/drawing/2014/main" id="{064B2138-00B8-4F2A-B615-FB309125D2F2}"/>
              </a:ext>
            </a:extLst>
          </p:cNvPr>
          <p:cNvSpPr txBox="1">
            <a:spLocks noChangeArrowheads="1"/>
          </p:cNvSpPr>
          <p:nvPr/>
        </p:nvSpPr>
        <p:spPr bwMode="auto">
          <a:xfrm>
            <a:off x="1835150" y="620713"/>
            <a:ext cx="519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Slovenija: 150-200 moških in 1500-2000 žensk letno</a:t>
            </a:r>
          </a:p>
          <a:p>
            <a:endParaRPr lang="sl-SI" altLang="sl-SI"/>
          </a:p>
        </p:txBody>
      </p:sp>
      <p:graphicFrame>
        <p:nvGraphicFramePr>
          <p:cNvPr id="8" name="Tabela 7">
            <a:extLst>
              <a:ext uri="{FF2B5EF4-FFF2-40B4-BE49-F238E27FC236}">
                <a16:creationId xmlns:a16="http://schemas.microsoft.com/office/drawing/2014/main" id="{DEF96D0A-0A6B-4630-BF63-041B4E58E136}"/>
              </a:ext>
            </a:extLst>
          </p:cNvPr>
          <p:cNvGraphicFramePr>
            <a:graphicFrameLocks noGrp="1"/>
          </p:cNvGraphicFramePr>
          <p:nvPr/>
        </p:nvGraphicFramePr>
        <p:xfrm>
          <a:off x="468313" y="981075"/>
          <a:ext cx="8375650" cy="5699125"/>
        </p:xfrm>
        <a:graphic>
          <a:graphicData uri="http://schemas.openxmlformats.org/drawingml/2006/table">
            <a:tbl>
              <a:tblPr firstRow="1" bandRow="1">
                <a:tableStyleId>{5940675A-B579-460E-94D1-54222C63F5DA}</a:tableStyleId>
              </a:tblPr>
              <a:tblGrid>
                <a:gridCol w="4187825">
                  <a:extLst>
                    <a:ext uri="{9D8B030D-6E8A-4147-A177-3AD203B41FA5}">
                      <a16:colId xmlns:a16="http://schemas.microsoft.com/office/drawing/2014/main" val="20000"/>
                    </a:ext>
                  </a:extLst>
                </a:gridCol>
                <a:gridCol w="4187825">
                  <a:extLst>
                    <a:ext uri="{9D8B030D-6E8A-4147-A177-3AD203B41FA5}">
                      <a16:colId xmlns:a16="http://schemas.microsoft.com/office/drawing/2014/main" val="20001"/>
                    </a:ext>
                  </a:extLst>
                </a:gridCol>
              </a:tblGrid>
              <a:tr h="5699125">
                <a:tc>
                  <a:txBody>
                    <a:bodyPr/>
                    <a:lstStyle/>
                    <a:p>
                      <a:r>
                        <a:rPr lang="sl-SI" sz="2400" dirty="0">
                          <a:latin typeface="Arial Narrow" pitchFamily="34" charset="0"/>
                        </a:rPr>
                        <a:t>ŽENSKE</a:t>
                      </a: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r>
                        <a:rPr lang="sl-SI" sz="2000" baseline="0" dirty="0">
                          <a:latin typeface="Arial Narrow" pitchFamily="34" charset="0"/>
                        </a:rPr>
                        <a:t>Bolj ali manj se običajno v vsakem ciklusu zgodi ovulacija. Jajčece lahko v jajcevodu po sterilizaciji potuje samo do mesta prekinitve. Tam se ustavi, telo ga resorbira in nato se raztopi.</a:t>
                      </a:r>
                    </a:p>
                    <a:p>
                      <a:r>
                        <a:rPr lang="sl-SI" sz="2000" baseline="0" dirty="0">
                          <a:latin typeface="Arial Narrow" pitchFamily="34" charset="0"/>
                        </a:rPr>
                        <a:t>Zaradi posega se hormonsko stanje telesa ne spremeni, zaradi česar nima vpliva na mesečne krvavitve.</a:t>
                      </a:r>
                      <a:endParaRPr lang="sl-SI" sz="2000" dirty="0">
                        <a:latin typeface="Arial Narrow" pitchFamily="34" charset="0"/>
                      </a:endParaRPr>
                    </a:p>
                  </a:txBody>
                  <a:tcPr marL="91430" marR="91430" marT="45715" marB="45715"/>
                </a:tc>
                <a:tc>
                  <a:txBody>
                    <a:bodyPr/>
                    <a:lstStyle/>
                    <a:p>
                      <a:r>
                        <a:rPr lang="sl-SI" sz="2400" dirty="0">
                          <a:latin typeface="Arial Narrow" pitchFamily="34" charset="0"/>
                        </a:rPr>
                        <a:t>MOŠKI</a:t>
                      </a: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endParaRPr lang="sl-SI" sz="2400" dirty="0">
                        <a:latin typeface="Arial Narrow" pitchFamily="34" charset="0"/>
                      </a:endParaRPr>
                    </a:p>
                    <a:p>
                      <a:pPr marL="0" algn="l" defTabSz="914400" rtl="0" eaLnBrk="1" latinLnBrk="0" hangingPunct="1"/>
                      <a:r>
                        <a:rPr lang="sl-SI" sz="2000" i="0" kern="1200" dirty="0">
                          <a:solidFill>
                            <a:schemeClr val="tx1"/>
                          </a:solidFill>
                          <a:latin typeface="Arial Narrow" pitchFamily="34" charset="0"/>
                          <a:ea typeface="+mn-ea"/>
                          <a:cs typeface="+mn-cs"/>
                        </a:rPr>
                        <a:t>Kirurška prekinitev semenovoda imenovana VAZEKTOMIJA. Na hrbtni strani modnika se naredita eden ali dva drobna reza. Tik pod kožo ležeča semenovoda se prerežeta in s tem prekineta.</a:t>
                      </a:r>
                    </a:p>
                    <a:p>
                      <a:pPr marL="0" algn="l" defTabSz="914400" rtl="0" eaLnBrk="1" latinLnBrk="0" hangingPunct="1"/>
                      <a:r>
                        <a:rPr lang="sl-SI" sz="2000" i="0" kern="1200" dirty="0">
                          <a:solidFill>
                            <a:schemeClr val="tx1"/>
                          </a:solidFill>
                          <a:latin typeface="Arial Narrow" pitchFamily="34" charset="0"/>
                          <a:ea typeface="+mn-ea"/>
                          <a:cs typeface="+mn-cs"/>
                        </a:rPr>
                        <a:t>Poseg pri moškemu je veliko preprostejši, saj sta semenovoda tik pod kožo.</a:t>
                      </a:r>
                    </a:p>
                    <a:p>
                      <a:pPr marL="0" algn="l" defTabSz="914400" rtl="0" eaLnBrk="1" latinLnBrk="0" hangingPunct="1"/>
                      <a:r>
                        <a:rPr lang="sl-SI" sz="2000" i="0" kern="1200" dirty="0">
                          <a:solidFill>
                            <a:schemeClr val="tx1"/>
                          </a:solidFill>
                          <a:latin typeface="Arial Narrow" pitchFamily="34" charset="0"/>
                          <a:ea typeface="+mn-ea"/>
                          <a:cs typeface="+mn-cs"/>
                        </a:rPr>
                        <a:t>Sterilizacija torej samo prepreči tvorbo semenskih celic. </a:t>
                      </a:r>
                    </a:p>
                  </a:txBody>
                  <a:tcPr marL="91430" marR="91430" marT="45715" marB="45715"/>
                </a:tc>
                <a:extLst>
                  <a:ext uri="{0D108BD9-81ED-4DB2-BD59-A6C34878D82A}">
                    <a16:rowId xmlns:a16="http://schemas.microsoft.com/office/drawing/2014/main" val="10000"/>
                  </a:ext>
                </a:extLst>
              </a:tr>
            </a:tbl>
          </a:graphicData>
        </a:graphic>
      </p:graphicFrame>
      <p:pic>
        <p:nvPicPr>
          <p:cNvPr id="14349" name="Picture 1">
            <a:extLst>
              <a:ext uri="{FF2B5EF4-FFF2-40B4-BE49-F238E27FC236}">
                <a16:creationId xmlns:a16="http://schemas.microsoft.com/office/drawing/2014/main" id="{85D7584C-14CB-4444-9D0F-2407C4913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12875"/>
            <a:ext cx="33845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
            <a:extLst>
              <a:ext uri="{FF2B5EF4-FFF2-40B4-BE49-F238E27FC236}">
                <a16:creationId xmlns:a16="http://schemas.microsoft.com/office/drawing/2014/main" id="{1BCEC401-AE29-427D-A511-DCFE726AE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12875"/>
            <a:ext cx="39258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yanidel.com/pictures/longest%20avenue%20world%20couple%20horseback%20HR.jpg">
            <a:extLst>
              <a:ext uri="{FF2B5EF4-FFF2-40B4-BE49-F238E27FC236}">
                <a16:creationId xmlns:a16="http://schemas.microsoft.com/office/drawing/2014/main" id="{5727107E-7E9C-4827-B1E3-29C5F89729C8}"/>
              </a:ext>
            </a:extLst>
          </p:cNvPr>
          <p:cNvPicPr>
            <a:picLocks noChangeAspect="1" noChangeArrowheads="1"/>
          </p:cNvPicPr>
          <p:nvPr/>
        </p:nvPicPr>
        <p:blipFill>
          <a:blip r:embed="rId2">
            <a:lum bright="22000" contrast="-42000"/>
          </a:blip>
          <a:srcRect/>
          <a:stretch>
            <a:fillRect/>
          </a:stretch>
        </p:blipFill>
        <p:spPr bwMode="auto">
          <a:xfrm>
            <a:off x="0" y="0"/>
            <a:ext cx="9144000" cy="6858000"/>
          </a:xfrm>
          <a:prstGeom prst="rect">
            <a:avLst/>
          </a:prstGeom>
          <a:noFill/>
          <a:effectLst>
            <a:outerShdw blurRad="50800" dist="50800" dir="5400000" algn="ctr" rotWithShape="0">
              <a:srgbClr val="000000"/>
            </a:outerShdw>
          </a:effectLst>
        </p:spPr>
      </p:pic>
      <p:sp>
        <p:nvSpPr>
          <p:cNvPr id="6" name="PoljeZBesedilom 5">
            <a:extLst>
              <a:ext uri="{FF2B5EF4-FFF2-40B4-BE49-F238E27FC236}">
                <a16:creationId xmlns:a16="http://schemas.microsoft.com/office/drawing/2014/main" id="{A182BC0E-5CC8-4467-B4F9-B3A65425277E}"/>
              </a:ext>
            </a:extLst>
          </p:cNvPr>
          <p:cNvSpPr txBox="1"/>
          <p:nvPr/>
        </p:nvSpPr>
        <p:spPr>
          <a:xfrm>
            <a:off x="611188" y="260350"/>
            <a:ext cx="6270625" cy="1016000"/>
          </a:xfrm>
          <a:prstGeom prst="rect">
            <a:avLst/>
          </a:prstGeom>
          <a:noFill/>
        </p:spPr>
        <p:txBody>
          <a:bodyPr wrap="none">
            <a:spAutoFit/>
          </a:bodyPr>
          <a:lstStyle/>
          <a:p>
            <a:pPr fontAlgn="auto">
              <a:spcBef>
                <a:spcPts val="0"/>
              </a:spcBef>
              <a:spcAft>
                <a:spcPts val="0"/>
              </a:spcAft>
              <a:defRPr/>
            </a:pPr>
            <a:r>
              <a:rPr lang="sl-SI" sz="6000" dirty="0">
                <a:effectLst>
                  <a:outerShdw blurRad="38100" dist="38100" dir="2700000" algn="tl">
                    <a:srgbClr val="000000">
                      <a:alpha val="43137"/>
                    </a:srgbClr>
                  </a:outerShdw>
                </a:effectLst>
                <a:latin typeface="Arial Narrow" pitchFamily="34" charset="0"/>
                <a:cs typeface="+mn-cs"/>
              </a:rPr>
              <a:t>VIRI IN LITERATURA</a:t>
            </a:r>
          </a:p>
        </p:txBody>
      </p:sp>
      <p:sp>
        <p:nvSpPr>
          <p:cNvPr id="7" name="PoljeZBesedilom 6">
            <a:extLst>
              <a:ext uri="{FF2B5EF4-FFF2-40B4-BE49-F238E27FC236}">
                <a16:creationId xmlns:a16="http://schemas.microsoft.com/office/drawing/2014/main" id="{4446F2E1-ABEC-48E2-AF81-72BD2347AD98}"/>
              </a:ext>
            </a:extLst>
          </p:cNvPr>
          <p:cNvSpPr txBox="1"/>
          <p:nvPr/>
        </p:nvSpPr>
        <p:spPr>
          <a:xfrm>
            <a:off x="971550" y="4941888"/>
            <a:ext cx="6532563" cy="1200150"/>
          </a:xfrm>
          <a:prstGeom prst="rect">
            <a:avLst/>
          </a:prstGeom>
          <a:noFill/>
        </p:spPr>
        <p:txBody>
          <a:bodyPr wrap="none">
            <a:spAutoFit/>
          </a:bodyPr>
          <a:lstStyle/>
          <a:p>
            <a:pPr marL="457200" indent="-457200" fontAlgn="auto">
              <a:spcBef>
                <a:spcPts val="0"/>
              </a:spcBef>
              <a:spcAft>
                <a:spcPts val="0"/>
              </a:spcAft>
              <a:buFont typeface="Wingdings" pitchFamily="2" charset="2"/>
              <a:buChar char="ü"/>
              <a:defRPr/>
            </a:pPr>
            <a:r>
              <a:rPr lang="sl-SI" sz="2400" b="1" dirty="0">
                <a:latin typeface="Arial Narrow" pitchFamily="34" charset="0"/>
                <a:cs typeface="+mn-cs"/>
              </a:rPr>
              <a:t>Silvia </a:t>
            </a:r>
            <a:r>
              <a:rPr lang="sl-SI" sz="2400" b="1" dirty="0" err="1">
                <a:latin typeface="Arial Narrow" pitchFamily="34" charset="0"/>
                <a:cs typeface="+mn-cs"/>
              </a:rPr>
              <a:t>Knöpfel</a:t>
            </a:r>
            <a:r>
              <a:rPr lang="sl-SI" sz="2400" b="1" dirty="0">
                <a:latin typeface="Arial Narrow" pitchFamily="34" charset="0"/>
                <a:cs typeface="+mn-cs"/>
              </a:rPr>
              <a:t>, </a:t>
            </a:r>
            <a:r>
              <a:rPr lang="sl-SI" sz="2400" b="1" dirty="0" err="1">
                <a:latin typeface="Arial Narrow" pitchFamily="34" charset="0"/>
                <a:cs typeface="+mn-cs"/>
              </a:rPr>
              <a:t>Knut</a:t>
            </a:r>
            <a:r>
              <a:rPr lang="sl-SI" sz="2400" b="1" dirty="0">
                <a:latin typeface="Arial Narrow" pitchFamily="34" charset="0"/>
                <a:cs typeface="+mn-cs"/>
              </a:rPr>
              <a:t> O.K. </a:t>
            </a:r>
            <a:r>
              <a:rPr lang="sl-SI" sz="2400" b="1" dirty="0" err="1">
                <a:latin typeface="Arial Narrow" pitchFamily="34" charset="0"/>
                <a:cs typeface="+mn-cs"/>
              </a:rPr>
              <a:t>Hoffmann</a:t>
            </a:r>
            <a:r>
              <a:rPr lang="sl-SI" sz="2400" b="1" dirty="0">
                <a:latin typeface="Arial Narrow" pitchFamily="34" charset="0"/>
                <a:cs typeface="+mn-cs"/>
              </a:rPr>
              <a:t> dr. med. </a:t>
            </a:r>
          </a:p>
          <a:p>
            <a:pPr fontAlgn="auto">
              <a:spcBef>
                <a:spcPts val="0"/>
              </a:spcBef>
              <a:spcAft>
                <a:spcPts val="0"/>
              </a:spcAft>
              <a:defRPr/>
            </a:pPr>
            <a:r>
              <a:rPr lang="sl-SI" sz="2400" b="1" dirty="0">
                <a:latin typeface="Arial Narrow" pitchFamily="34" charset="0"/>
                <a:cs typeface="+mn-cs"/>
              </a:rPr>
              <a:t> KONTRACEPCIJA: KATERA METODA MI USTREZA?</a:t>
            </a:r>
          </a:p>
          <a:p>
            <a:pPr fontAlgn="auto">
              <a:spcBef>
                <a:spcPts val="0"/>
              </a:spcBef>
              <a:spcAft>
                <a:spcPts val="0"/>
              </a:spcAft>
              <a:defRPr/>
            </a:pPr>
            <a:r>
              <a:rPr lang="sl-SI" sz="2400" b="1" dirty="0">
                <a:latin typeface="Arial Narrow" pitchFamily="34" charset="0"/>
                <a:cs typeface="+mn-cs"/>
              </a:rPr>
              <a:t>založba In obs </a:t>
            </a:r>
            <a:r>
              <a:rPr lang="sl-SI" sz="2400" b="1" dirty="0" err="1">
                <a:latin typeface="Arial Narrow" pitchFamily="34" charset="0"/>
                <a:cs typeface="+mn-cs"/>
              </a:rPr>
              <a:t>medicus</a:t>
            </a:r>
            <a:r>
              <a:rPr lang="sl-SI" sz="2400" b="1" dirty="0">
                <a:latin typeface="Arial Narrow" pitchFamily="34" charset="0"/>
                <a:cs typeface="+mn-cs"/>
              </a:rPr>
              <a:t>, Ptujska Gora 2009</a:t>
            </a:r>
          </a:p>
        </p:txBody>
      </p:sp>
      <p:sp>
        <p:nvSpPr>
          <p:cNvPr id="15365" name="Pravokotnik 8">
            <a:extLst>
              <a:ext uri="{FF2B5EF4-FFF2-40B4-BE49-F238E27FC236}">
                <a16:creationId xmlns:a16="http://schemas.microsoft.com/office/drawing/2014/main" id="{BA10B469-C273-447D-8A7B-C7539B8FE451}"/>
              </a:ext>
            </a:extLst>
          </p:cNvPr>
          <p:cNvSpPr>
            <a:spLocks noChangeArrowheads="1"/>
          </p:cNvSpPr>
          <p:nvPr/>
        </p:nvSpPr>
        <p:spPr bwMode="auto">
          <a:xfrm>
            <a:off x="611188" y="1700213"/>
            <a:ext cx="76327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sl-SI" altLang="sl-SI" sz="2400" b="1">
                <a:latin typeface="Arial Narrow" panose="020B0606020202030204" pitchFamily="34" charset="0"/>
              </a:rPr>
              <a:t>http://vizita.si/clanek/leksikon/sterilizacija-pri-zenskah.html</a:t>
            </a:r>
          </a:p>
          <a:p>
            <a:pPr>
              <a:buFont typeface="Wingdings" panose="05000000000000000000" pitchFamily="2" charset="2"/>
              <a:buChar char="ü"/>
            </a:pPr>
            <a:r>
              <a:rPr lang="sl-SI" altLang="sl-SI" sz="2400" b="1">
                <a:latin typeface="Arial Narrow" panose="020B0606020202030204" pitchFamily="34" charset="0"/>
              </a:rPr>
              <a:t>http://www.tosemjaz.net/</a:t>
            </a:r>
          </a:p>
          <a:p>
            <a:pPr>
              <a:buFont typeface="Wingdings" panose="05000000000000000000" pitchFamily="2" charset="2"/>
              <a:buChar char="ü"/>
            </a:pPr>
            <a:r>
              <a:rPr lang="sl-SI" altLang="sl-SI" sz="2400" b="1">
                <a:latin typeface="Arial Narrow" panose="020B0606020202030204" pitchFamily="34" charset="0"/>
              </a:rPr>
              <a:t>http://virus.dsms.net/</a:t>
            </a:r>
          </a:p>
          <a:p>
            <a:pPr>
              <a:buFont typeface="Wingdings" panose="05000000000000000000" pitchFamily="2" charset="2"/>
              <a:buChar char="ü"/>
            </a:pPr>
            <a:r>
              <a:rPr lang="sl-SI" altLang="sl-SI" sz="2400" b="1">
                <a:latin typeface="Arial Narrow" panose="020B0606020202030204" pitchFamily="34" charset="0"/>
              </a:rPr>
              <a:t>http://slovenia.your-life.com/sl/domov/index.php</a:t>
            </a:r>
          </a:p>
          <a:p>
            <a:pPr>
              <a:buFont typeface="Wingdings" panose="05000000000000000000" pitchFamily="2" charset="2"/>
              <a:buChar char="ü"/>
            </a:pPr>
            <a:r>
              <a:rPr lang="sl-SI" altLang="sl-SI" sz="2400" b="1">
                <a:latin typeface="Arial Narrow" panose="020B0606020202030204" pitchFamily="34" charset="0"/>
              </a:rPr>
              <a:t>http://www.ezdravje.com/si/zenska/kontracepcija/</a:t>
            </a:r>
          </a:p>
          <a:p>
            <a:pPr>
              <a:buFont typeface="Wingdings" panose="05000000000000000000" pitchFamily="2" charset="2"/>
              <a:buChar char="ü"/>
            </a:pPr>
            <a:r>
              <a:rPr lang="sl-SI" altLang="sl-SI" sz="2400" b="1">
                <a:latin typeface="Arial Narrow" panose="020B0606020202030204" pitchFamily="34" charset="0"/>
              </a:rPr>
              <a:t>http://www.kontracepcija.si/si/</a:t>
            </a:r>
          </a:p>
          <a:p>
            <a:pPr>
              <a:buFont typeface="Wingdings" panose="05000000000000000000" pitchFamily="2" charset="2"/>
              <a:buChar char="ü"/>
            </a:pPr>
            <a:r>
              <a:rPr lang="sl-SI" altLang="sl-SI" sz="2400" b="1">
                <a:latin typeface="Arial Narrow" panose="020B0606020202030204" pitchFamily="34" charset="0"/>
              </a:rPr>
              <a:t>http://sl.wikipedia.org/wiki/Peroralna_kontracepcija</a:t>
            </a:r>
          </a:p>
          <a:p>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www.yanidel.com/pictures/pantheon%20lovers%20HR.jpg">
            <a:extLst>
              <a:ext uri="{FF2B5EF4-FFF2-40B4-BE49-F238E27FC236}">
                <a16:creationId xmlns:a16="http://schemas.microsoft.com/office/drawing/2014/main" id="{0C42CBB3-52FB-416D-B101-6EEB39ABBCD1}"/>
              </a:ext>
            </a:extLst>
          </p:cNvPr>
          <p:cNvPicPr>
            <a:picLocks noChangeAspect="1" noChangeArrowheads="1"/>
          </p:cNvPicPr>
          <p:nvPr/>
        </p:nvPicPr>
        <p:blipFill>
          <a:blip r:embed="rId3">
            <a:lum bright="40000" contrast="-42000"/>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slov 1">
            <a:extLst>
              <a:ext uri="{FF2B5EF4-FFF2-40B4-BE49-F238E27FC236}">
                <a16:creationId xmlns:a16="http://schemas.microsoft.com/office/drawing/2014/main" id="{5C838C45-4D57-4AEF-9B88-85EB4CCD493E}"/>
              </a:ext>
            </a:extLst>
          </p:cNvPr>
          <p:cNvSpPr txBox="1">
            <a:spLocks/>
          </p:cNvSpPr>
          <p:nvPr/>
        </p:nvSpPr>
        <p:spPr>
          <a:xfrm>
            <a:off x="1116013" y="333375"/>
            <a:ext cx="6707187" cy="547688"/>
          </a:xfrm>
          <a:prstGeom prst="rect">
            <a:avLst/>
          </a:prstGeom>
        </p:spPr>
        <p:txBody>
          <a:bodyPr anchor="ctr">
            <a:normAutofit fontScale="25000" lnSpcReduction="20000"/>
          </a:bodyPr>
          <a:lstStyle/>
          <a:p>
            <a:pPr algn="ctr" fontAlgn="auto">
              <a:spcAft>
                <a:spcPts val="0"/>
              </a:spcAft>
              <a:defRPr/>
            </a:pPr>
            <a:br>
              <a:rPr lang="sl-SI" sz="4400" b="1" dirty="0">
                <a:latin typeface="+mj-lt"/>
                <a:ea typeface="+mj-ea"/>
                <a:cs typeface="+mj-cs"/>
              </a:rPr>
            </a:br>
            <a:r>
              <a:rPr lang="sl-SI" sz="12800" b="1" dirty="0">
                <a:latin typeface="Arial Narrow" pitchFamily="34" charset="0"/>
                <a:ea typeface="+mj-ea"/>
                <a:cs typeface="+mj-cs"/>
              </a:rPr>
              <a:t>KONTRACEPCIJSKE TABLETKE</a:t>
            </a:r>
            <a:br>
              <a:rPr lang="sl-SI" sz="4400" b="1" dirty="0">
                <a:latin typeface="+mj-lt"/>
                <a:ea typeface="+mj-ea"/>
                <a:cs typeface="+mj-cs"/>
              </a:rPr>
            </a:br>
            <a:endParaRPr lang="sl-SI" sz="4400" dirty="0">
              <a:latin typeface="+mj-lt"/>
              <a:ea typeface="+mj-ea"/>
              <a:cs typeface="+mj-cs"/>
            </a:endParaRPr>
          </a:p>
        </p:txBody>
      </p:sp>
      <p:pic>
        <p:nvPicPr>
          <p:cNvPr id="7170" name="Picture 2" descr="http://topnews.ae/images/Male-Contraceptive-Pills.jpg">
            <a:extLst>
              <a:ext uri="{FF2B5EF4-FFF2-40B4-BE49-F238E27FC236}">
                <a16:creationId xmlns:a16="http://schemas.microsoft.com/office/drawing/2014/main" id="{42E54339-FA35-46BE-88A7-D2939352B409}"/>
              </a:ext>
            </a:extLst>
          </p:cNvPr>
          <p:cNvPicPr>
            <a:picLocks noChangeAspect="1" noChangeArrowheads="1"/>
          </p:cNvPicPr>
          <p:nvPr/>
        </p:nvPicPr>
        <p:blipFill>
          <a:blip r:embed="rId4" cstate="print"/>
          <a:srcRect/>
          <a:stretch>
            <a:fillRect/>
          </a:stretch>
        </p:blipFill>
        <p:spPr bwMode="auto">
          <a:xfrm>
            <a:off x="251520" y="2564904"/>
            <a:ext cx="3456384" cy="2302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7" name="PoljeZBesedilom 6">
            <a:extLst>
              <a:ext uri="{FF2B5EF4-FFF2-40B4-BE49-F238E27FC236}">
                <a16:creationId xmlns:a16="http://schemas.microsoft.com/office/drawing/2014/main" id="{07FE476F-E5E9-4732-A0AA-E4D9F289EFF2}"/>
              </a:ext>
            </a:extLst>
          </p:cNvPr>
          <p:cNvSpPr txBox="1">
            <a:spLocks noChangeArrowheads="1"/>
          </p:cNvSpPr>
          <p:nvPr/>
        </p:nvSpPr>
        <p:spPr bwMode="auto">
          <a:xfrm>
            <a:off x="179388" y="981075"/>
            <a:ext cx="885666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000" b="1">
                <a:latin typeface="Arial Narrow" panose="020B0606020202030204" pitchFamily="34" charset="0"/>
              </a:rPr>
              <a:t>KOMBINIRANE TABLETE </a:t>
            </a:r>
          </a:p>
          <a:p>
            <a:r>
              <a:rPr lang="sl-SI" altLang="sl-SI" sz="2000">
                <a:latin typeface="Arial Narrow" panose="020B0606020202030204" pitchFamily="34" charset="0"/>
              </a:rPr>
              <a:t>kombinacija estrogena in progestogena za preprečitev zorenja jajčeca in ovulacije</a:t>
            </a:r>
          </a:p>
          <a:p>
            <a:endParaRPr lang="sl-SI" altLang="sl-SI" sz="600" b="1">
              <a:latin typeface="Arial Narrow" panose="020B0606020202030204" pitchFamily="34" charset="0"/>
            </a:endParaRPr>
          </a:p>
          <a:p>
            <a:r>
              <a:rPr lang="sl-SI" altLang="sl-SI" sz="2000" b="1">
                <a:latin typeface="Arial Narrow" panose="020B0606020202030204" pitchFamily="34" charset="0"/>
              </a:rPr>
              <a:t>»MINITABLETE«</a:t>
            </a:r>
          </a:p>
          <a:p>
            <a:r>
              <a:rPr lang="sl-SI" altLang="sl-SI" sz="2000">
                <a:latin typeface="Arial Narrow" panose="020B0606020202030204" pitchFamily="34" charset="0"/>
              </a:rPr>
              <a:t>vsebujejo progestogen – ustvarjena sluz prekrije notranjost materničnega vratu</a:t>
            </a: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a:p>
            <a:endParaRPr lang="sl-SI" altLang="sl-SI">
              <a:latin typeface="Arial Narrow" panose="020B0606020202030204" pitchFamily="34" charset="0"/>
            </a:endParaRPr>
          </a:p>
        </p:txBody>
      </p:sp>
      <p:sp>
        <p:nvSpPr>
          <p:cNvPr id="3078" name="PoljeZBesedilom 5">
            <a:extLst>
              <a:ext uri="{FF2B5EF4-FFF2-40B4-BE49-F238E27FC236}">
                <a16:creationId xmlns:a16="http://schemas.microsoft.com/office/drawing/2014/main" id="{74DC0749-0105-4153-8E81-EA9C61BED777}"/>
              </a:ext>
            </a:extLst>
          </p:cNvPr>
          <p:cNvSpPr txBox="1">
            <a:spLocks noChangeArrowheads="1"/>
          </p:cNvSpPr>
          <p:nvPr/>
        </p:nvSpPr>
        <p:spPr bwMode="auto">
          <a:xfrm>
            <a:off x="3924300" y="2852738"/>
            <a:ext cx="48958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Ø"/>
            </a:pPr>
            <a:r>
              <a:rPr lang="sl-SI" altLang="sl-SI" sz="2000">
                <a:latin typeface="Arial Narrow" panose="020B0606020202030204" pitchFamily="34" charset="0"/>
              </a:rPr>
              <a:t> </a:t>
            </a:r>
            <a:r>
              <a:rPr lang="sl-SI" altLang="sl-SI" b="1" i="1">
                <a:latin typeface="Arial Narrow" panose="020B0606020202030204" pitchFamily="34" charset="0"/>
              </a:rPr>
              <a:t>prvo tableto vzamemo prvi dan menstruacije</a:t>
            </a:r>
          </a:p>
          <a:p>
            <a:pPr>
              <a:buFont typeface="Wingdings" panose="05000000000000000000" pitchFamily="2" charset="2"/>
              <a:buChar char="Ø"/>
            </a:pPr>
            <a:r>
              <a:rPr lang="sl-SI" altLang="sl-SI" sz="1600" b="1" i="1">
                <a:latin typeface="Arial Narrow" panose="020B0606020202030204" pitchFamily="34" charset="0"/>
              </a:rPr>
              <a:t> </a:t>
            </a:r>
            <a:r>
              <a:rPr lang="sl-SI" altLang="sl-SI" b="1" i="1">
                <a:latin typeface="Arial Narrow" panose="020B0606020202030204" pitchFamily="34" charset="0"/>
              </a:rPr>
              <a:t>preostalih 20 jemljemo vsak dan po eno</a:t>
            </a:r>
          </a:p>
          <a:p>
            <a:pPr>
              <a:buFont typeface="Wingdings" panose="05000000000000000000" pitchFamily="2" charset="2"/>
              <a:buChar char="Ø"/>
            </a:pPr>
            <a:r>
              <a:rPr lang="sl-SI" altLang="sl-SI" b="1" i="1">
                <a:latin typeface="Arial Narrow" panose="020B0606020202030204" pitchFamily="34" charset="0"/>
              </a:rPr>
              <a:t> sledi sedemdnevni premor (menstrualna krvavitev) </a:t>
            </a:r>
          </a:p>
          <a:p>
            <a:pPr>
              <a:buFont typeface="Wingdings" panose="05000000000000000000" pitchFamily="2" charset="2"/>
              <a:buChar char="Ø"/>
            </a:pPr>
            <a:r>
              <a:rPr lang="sl-SI" altLang="sl-SI" b="1" i="1">
                <a:latin typeface="Arial Narrow" panose="020B0606020202030204" pitchFamily="34" charset="0"/>
              </a:rPr>
              <a:t> osmi dan premora vzamemo prvo tableto iz novega zavojčka</a:t>
            </a:r>
          </a:p>
        </p:txBody>
      </p:sp>
      <p:sp>
        <p:nvSpPr>
          <p:cNvPr id="3079" name="Pravokotnik 7">
            <a:extLst>
              <a:ext uri="{FF2B5EF4-FFF2-40B4-BE49-F238E27FC236}">
                <a16:creationId xmlns:a16="http://schemas.microsoft.com/office/drawing/2014/main" id="{A1BB7987-F011-4816-86AD-899118F63A42}"/>
              </a:ext>
            </a:extLst>
          </p:cNvPr>
          <p:cNvSpPr>
            <a:spLocks noChangeArrowheads="1"/>
          </p:cNvSpPr>
          <p:nvPr/>
        </p:nvSpPr>
        <p:spPr bwMode="auto">
          <a:xfrm>
            <a:off x="179388" y="5013325"/>
            <a:ext cx="612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sl-SI" altLang="sl-SI" sz="2000">
                <a:latin typeface="Arial Narrow" panose="020B0606020202030204" pitchFamily="34" charset="0"/>
              </a:rPr>
              <a:t> ne prihaja do ovulacije</a:t>
            </a:r>
          </a:p>
          <a:p>
            <a:pPr>
              <a:buFont typeface="Arial" panose="020B0604020202020204" pitchFamily="34" charset="0"/>
              <a:buChar char="•"/>
            </a:pPr>
            <a:r>
              <a:rPr lang="sl-SI" altLang="sl-SI" sz="2000">
                <a:latin typeface="Arial Narrow" panose="020B0606020202030204" pitchFamily="34" charset="0"/>
              </a:rPr>
              <a:t> maternična sluznica  se ne razvije dovolj, oplojeno jajčece </a:t>
            </a:r>
          </a:p>
          <a:p>
            <a:r>
              <a:rPr lang="sl-SI" altLang="sl-SI" sz="2000">
                <a:latin typeface="Arial Narrow" panose="020B0606020202030204" pitchFamily="34" charset="0"/>
              </a:rPr>
              <a:t>se ne more ugnezditi</a:t>
            </a:r>
          </a:p>
          <a:p>
            <a:pPr>
              <a:buFont typeface="Arial" panose="020B0604020202020204" pitchFamily="34" charset="0"/>
              <a:buChar char="•"/>
            </a:pPr>
            <a:r>
              <a:rPr lang="sl-SI" altLang="sl-SI" sz="2000">
                <a:latin typeface="Arial Narrow" panose="020B0606020202030204" pitchFamily="34" charset="0"/>
              </a:rPr>
              <a:t> sluz v materničnem vratu postane gosto vlečljiva, neprehodna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www.yanidel.com/pictures/pantheon%20lovers%20HR.jpg">
            <a:extLst>
              <a:ext uri="{FF2B5EF4-FFF2-40B4-BE49-F238E27FC236}">
                <a16:creationId xmlns:a16="http://schemas.microsoft.com/office/drawing/2014/main" id="{78FCC17B-9BE1-4F50-A0B9-0CA385C132DA}"/>
              </a:ext>
            </a:extLst>
          </p:cNvPr>
          <p:cNvPicPr>
            <a:picLocks noChangeAspect="1" noChangeArrowheads="1"/>
          </p:cNvPicPr>
          <p:nvPr/>
        </p:nvPicPr>
        <p:blipFill>
          <a:blip r:embed="rId2">
            <a:lum bright="40000" contrast="-42000"/>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a 4">
            <a:extLst>
              <a:ext uri="{FF2B5EF4-FFF2-40B4-BE49-F238E27FC236}">
                <a16:creationId xmlns:a16="http://schemas.microsoft.com/office/drawing/2014/main" id="{EF411BB6-6D1D-42DA-8207-11577E711282}"/>
              </a:ext>
            </a:extLst>
          </p:cNvPr>
          <p:cNvGraphicFramePr>
            <a:graphicFrameLocks noGrp="1"/>
          </p:cNvGraphicFramePr>
          <p:nvPr/>
        </p:nvGraphicFramePr>
        <p:xfrm>
          <a:off x="323850" y="1989138"/>
          <a:ext cx="8208964" cy="3368676"/>
        </p:xfrm>
        <a:graphic>
          <a:graphicData uri="http://schemas.openxmlformats.org/drawingml/2006/table">
            <a:tbl>
              <a:tblPr firstRow="1" bandRow="1">
                <a:tableStyleId>{616DA210-FB5B-4158-B5E0-FEB733F419BA}</a:tableStyleId>
              </a:tblPr>
              <a:tblGrid>
                <a:gridCol w="4104482">
                  <a:extLst>
                    <a:ext uri="{9D8B030D-6E8A-4147-A177-3AD203B41FA5}">
                      <a16:colId xmlns:a16="http://schemas.microsoft.com/office/drawing/2014/main" val="20000"/>
                    </a:ext>
                  </a:extLst>
                </a:gridCol>
                <a:gridCol w="4104482">
                  <a:extLst>
                    <a:ext uri="{9D8B030D-6E8A-4147-A177-3AD203B41FA5}">
                      <a16:colId xmlns:a16="http://schemas.microsoft.com/office/drawing/2014/main" val="20001"/>
                    </a:ext>
                  </a:extLst>
                </a:gridCol>
              </a:tblGrid>
              <a:tr h="437788">
                <a:tc>
                  <a:txBody>
                    <a:bodyPr/>
                    <a:lstStyle/>
                    <a:p>
                      <a:pPr algn="ctr"/>
                      <a:r>
                        <a:rPr lang="sl-SI" sz="1800" dirty="0">
                          <a:latin typeface="Arial Narrow" pitchFamily="34" charset="0"/>
                        </a:rPr>
                        <a:t>PREDNOSTI KT</a:t>
                      </a:r>
                    </a:p>
                  </a:txBody>
                  <a:tcPr marL="91441" marR="91441" marT="45722" marB="45722"/>
                </a:tc>
                <a:tc>
                  <a:txBody>
                    <a:bodyPr/>
                    <a:lstStyle/>
                    <a:p>
                      <a:pPr algn="ctr"/>
                      <a:r>
                        <a:rPr lang="sl-SI" sz="1800" dirty="0"/>
                        <a:t>SLABOSTI KT</a:t>
                      </a:r>
                      <a:endParaRPr lang="sl-SI" sz="1800" dirty="0">
                        <a:latin typeface="Arial Narrow" pitchFamily="34" charset="0"/>
                      </a:endParaRPr>
                    </a:p>
                  </a:txBody>
                  <a:tcPr marL="91441" marR="91441" marT="45722" marB="45722"/>
                </a:tc>
                <a:extLst>
                  <a:ext uri="{0D108BD9-81ED-4DB2-BD59-A6C34878D82A}">
                    <a16:rowId xmlns:a16="http://schemas.microsoft.com/office/drawing/2014/main" val="10000"/>
                  </a:ext>
                </a:extLst>
              </a:tr>
              <a:tr h="457221">
                <a:tc>
                  <a:txBody>
                    <a:bodyPr/>
                    <a:lstStyle/>
                    <a:p>
                      <a:r>
                        <a:rPr lang="sl-SI" sz="2400" dirty="0">
                          <a:latin typeface="Arial Narrow" pitchFamily="34" charset="0"/>
                        </a:rPr>
                        <a:t>manj</a:t>
                      </a:r>
                      <a:r>
                        <a:rPr lang="sl-SI" sz="2400" baseline="0" dirty="0">
                          <a:latin typeface="Arial Narrow" pitchFamily="34" charset="0"/>
                        </a:rPr>
                        <a:t> boleče menstrualne bolečine</a:t>
                      </a:r>
                      <a:endParaRPr lang="sl-SI" sz="2400" dirty="0">
                        <a:latin typeface="Arial Narrow" pitchFamily="34" charset="0"/>
                      </a:endParaRPr>
                    </a:p>
                  </a:txBody>
                  <a:tcPr marL="91441" marR="91441" marT="45722" marB="45722"/>
                </a:tc>
                <a:tc>
                  <a:txBody>
                    <a:bodyPr/>
                    <a:lstStyle/>
                    <a:p>
                      <a:r>
                        <a:rPr lang="sl-SI" sz="1800" kern="1200" dirty="0">
                          <a:solidFill>
                            <a:schemeClr val="tx1"/>
                          </a:solidFill>
                          <a:latin typeface="Arial Narrow" pitchFamily="34" charset="0"/>
                          <a:ea typeface="+mn-ea"/>
                          <a:cs typeface="+mn-cs"/>
                        </a:rPr>
                        <a:t>nujna rednost in skrbno jemanje vsak dan</a:t>
                      </a:r>
                      <a:endParaRPr lang="sl-SI" sz="1400" b="1" dirty="0">
                        <a:latin typeface="Arial Narrow" pitchFamily="34" charset="0"/>
                      </a:endParaRPr>
                    </a:p>
                  </a:txBody>
                  <a:tcPr marL="91441" marR="91441" marT="45722" marB="45722"/>
                </a:tc>
                <a:extLst>
                  <a:ext uri="{0D108BD9-81ED-4DB2-BD59-A6C34878D82A}">
                    <a16:rowId xmlns:a16="http://schemas.microsoft.com/office/drawing/2014/main" val="10001"/>
                  </a:ext>
                </a:extLst>
              </a:tr>
              <a:tr h="365777">
                <a:tc>
                  <a:txBody>
                    <a:bodyPr/>
                    <a:lstStyle/>
                    <a:p>
                      <a:r>
                        <a:rPr lang="sl-SI" sz="1800" dirty="0">
                          <a:latin typeface="Arial Narrow" pitchFamily="34" charset="0"/>
                        </a:rPr>
                        <a:t>manjša možnost</a:t>
                      </a:r>
                      <a:r>
                        <a:rPr lang="sl-SI" sz="1800" baseline="0" dirty="0">
                          <a:latin typeface="Arial Narrow" pitchFamily="34" charset="0"/>
                        </a:rPr>
                        <a:t> vnetja rodil</a:t>
                      </a:r>
                      <a:endParaRPr lang="sl-SI" sz="1800" dirty="0">
                        <a:latin typeface="Arial Narrow" pitchFamily="34" charset="0"/>
                      </a:endParaRPr>
                    </a:p>
                  </a:txBody>
                  <a:tcPr marL="91441" marR="91441" marT="45722" marB="45722"/>
                </a:tc>
                <a:tc>
                  <a:txBody>
                    <a:bodyPr/>
                    <a:lstStyle/>
                    <a:p>
                      <a:r>
                        <a:rPr lang="sl-SI" sz="1800" dirty="0">
                          <a:latin typeface="Arial Narrow" pitchFamily="34" charset="0"/>
                        </a:rPr>
                        <a:t>lahko se poveča krvni pritisk</a:t>
                      </a:r>
                    </a:p>
                  </a:txBody>
                  <a:tcPr marL="91441" marR="91441" marT="45722" marB="45722"/>
                </a:tc>
                <a:extLst>
                  <a:ext uri="{0D108BD9-81ED-4DB2-BD59-A6C34878D82A}">
                    <a16:rowId xmlns:a16="http://schemas.microsoft.com/office/drawing/2014/main" val="10002"/>
                  </a:ext>
                </a:extLst>
              </a:tr>
              <a:tr h="335295">
                <a:tc>
                  <a:txBody>
                    <a:bodyPr/>
                    <a:lstStyle/>
                    <a:p>
                      <a:r>
                        <a:rPr lang="sl-SI" sz="1400" dirty="0">
                          <a:latin typeface="Arial Narrow" pitchFamily="34" charset="0"/>
                        </a:rPr>
                        <a:t>manjša možnost</a:t>
                      </a:r>
                      <a:r>
                        <a:rPr lang="sl-SI" sz="1400" baseline="0" dirty="0">
                          <a:latin typeface="Arial Narrow" pitchFamily="34" charset="0"/>
                        </a:rPr>
                        <a:t> razvoja raka na jajčnikih/materni sluznici</a:t>
                      </a:r>
                      <a:endParaRPr lang="sl-SI" sz="1400" dirty="0">
                        <a:latin typeface="Arial Narrow" pitchFamily="34" charset="0"/>
                      </a:endParaRPr>
                    </a:p>
                  </a:txBody>
                  <a:tcPr marL="91441" marR="91441"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kern="1200" dirty="0">
                          <a:solidFill>
                            <a:schemeClr val="tx1"/>
                          </a:solidFill>
                          <a:latin typeface="Arial Narrow" pitchFamily="34" charset="0"/>
                          <a:ea typeface="+mn-ea"/>
                          <a:cs typeface="+mn-cs"/>
                        </a:rPr>
                        <a:t>strdki v venah – zelo</a:t>
                      </a:r>
                      <a:r>
                        <a:rPr lang="sl-SI" sz="1600" kern="1200" baseline="0" dirty="0">
                          <a:solidFill>
                            <a:schemeClr val="tx1"/>
                          </a:solidFill>
                          <a:latin typeface="Arial Narrow" pitchFamily="34" charset="0"/>
                          <a:ea typeface="+mn-ea"/>
                          <a:cs typeface="+mn-cs"/>
                        </a:rPr>
                        <a:t> redki</a:t>
                      </a:r>
                      <a:endParaRPr lang="sl-SI" sz="1600" dirty="0">
                        <a:latin typeface="Arial Narrow" pitchFamily="34" charset="0"/>
                      </a:endParaRPr>
                    </a:p>
                  </a:txBody>
                  <a:tcPr marL="91441" marR="91441" marT="45722" marB="45722"/>
                </a:tc>
                <a:extLst>
                  <a:ext uri="{0D108BD9-81ED-4DB2-BD59-A6C34878D82A}">
                    <a16:rowId xmlns:a16="http://schemas.microsoft.com/office/drawing/2014/main" val="10003"/>
                  </a:ext>
                </a:extLst>
              </a:tr>
              <a:tr h="1772595">
                <a:tc>
                  <a:txBody>
                    <a:bodyPr/>
                    <a:lstStyle/>
                    <a:p>
                      <a:r>
                        <a:rPr lang="sl-SI" sz="1800" dirty="0">
                          <a:latin typeface="Arial Narrow" pitchFamily="34" charset="0"/>
                        </a:rPr>
                        <a:t>zmanjšanje pojava miomov</a:t>
                      </a:r>
                    </a:p>
                    <a:p>
                      <a:r>
                        <a:rPr lang="sl-SI" sz="1400" b="0" kern="1200" dirty="0">
                          <a:solidFill>
                            <a:schemeClr val="tx1"/>
                          </a:solidFill>
                          <a:latin typeface="Arial Narrow" pitchFamily="34" charset="0"/>
                          <a:ea typeface="+mn-ea"/>
                          <a:cs typeface="+mn-cs"/>
                        </a:rPr>
                        <a:t>benigne bule iz mišičnega in vezivnega tkiva</a:t>
                      </a:r>
                    </a:p>
                    <a:p>
                      <a:endParaRPr lang="sl-SI" sz="1400" b="0" kern="1200" dirty="0">
                        <a:solidFill>
                          <a:schemeClr val="tx1"/>
                        </a:solidFill>
                        <a:latin typeface="Arial Narrow" pitchFamily="34" charset="0"/>
                        <a:ea typeface="+mn-ea"/>
                        <a:cs typeface="+mn-cs"/>
                      </a:endParaRPr>
                    </a:p>
                    <a:p>
                      <a:endParaRPr lang="sl-SI" sz="1400" b="0" kern="1200" dirty="0">
                        <a:solidFill>
                          <a:schemeClr val="tx1"/>
                        </a:solidFill>
                        <a:latin typeface="Arial Narrow" pitchFamily="34" charset="0"/>
                        <a:ea typeface="+mn-ea"/>
                        <a:cs typeface="+mn-cs"/>
                      </a:endParaRPr>
                    </a:p>
                    <a:p>
                      <a:endParaRPr lang="sl-SI" sz="700" b="0" kern="1200" dirty="0">
                        <a:solidFill>
                          <a:schemeClr val="tx1"/>
                        </a:solidFill>
                        <a:latin typeface="Arial Narrow" pitchFamily="34" charset="0"/>
                        <a:ea typeface="+mn-ea"/>
                        <a:cs typeface="+mn-cs"/>
                      </a:endParaRPr>
                    </a:p>
                    <a:p>
                      <a:r>
                        <a:rPr lang="sl-SI" sz="1800" dirty="0">
                          <a:latin typeface="Arial Narrow" pitchFamily="34" charset="0"/>
                        </a:rPr>
                        <a:t>ohranjanje kostne mase</a:t>
                      </a:r>
                    </a:p>
                    <a:p>
                      <a:r>
                        <a:rPr lang="sl-SI" sz="1400" dirty="0">
                          <a:latin typeface="Arial Narrow" pitchFamily="34" charset="0"/>
                        </a:rPr>
                        <a:t>zmanjša</a:t>
                      </a:r>
                      <a:r>
                        <a:rPr lang="sl-SI" sz="1400" baseline="0" dirty="0">
                          <a:latin typeface="Arial Narrow" pitchFamily="34" charset="0"/>
                        </a:rPr>
                        <a:t> tveganje za nastanek osteoporoze</a:t>
                      </a:r>
                      <a:endParaRPr lang="sl-SI" sz="1400" dirty="0">
                        <a:latin typeface="Arial Narrow" pitchFamily="34" charset="0"/>
                      </a:endParaRPr>
                    </a:p>
                  </a:txBody>
                  <a:tcPr marL="91441" marR="91441"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400" b="0" dirty="0">
                          <a:latin typeface="Arial Narrow" pitchFamily="34" charset="0"/>
                        </a:rPr>
                        <a:t>nezaželeni učinki </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00" b="0" dirty="0">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dirty="0">
                          <a:latin typeface="Arial Narrow" pitchFamily="34" charset="0"/>
                        </a:rPr>
                        <a:t>glavobol,  izpadanje las, izguba</a:t>
                      </a:r>
                      <a:r>
                        <a:rPr lang="sl-SI" sz="1600" b="0" baseline="0" dirty="0">
                          <a:latin typeface="Arial Narrow" pitchFamily="34" charset="0"/>
                        </a:rPr>
                        <a:t> telesne teže, napete dojke, želodčna slabost, vmesne krvavitve</a:t>
                      </a:r>
                      <a:r>
                        <a:rPr lang="sl-SI" sz="1600" b="0" kern="1200" dirty="0">
                          <a:solidFill>
                            <a:schemeClr val="tx1"/>
                          </a:solidFill>
                          <a:latin typeface="Arial Narrow" pitchFamily="34" charset="0"/>
                          <a:ea typeface="+mn-ea"/>
                          <a:cs typeface="+mn-cs"/>
                        </a:rPr>
                        <a:t>, motnje vida, bolečine v mečih ali stegnih</a:t>
                      </a:r>
                    </a:p>
                  </a:txBody>
                  <a:tcPr marL="91441" marR="91441" marT="45722" marB="45722"/>
                </a:tc>
                <a:extLst>
                  <a:ext uri="{0D108BD9-81ED-4DB2-BD59-A6C34878D82A}">
                    <a16:rowId xmlns:a16="http://schemas.microsoft.com/office/drawing/2014/main" val="10004"/>
                  </a:ext>
                </a:extLst>
              </a:tr>
            </a:tbl>
          </a:graphicData>
        </a:graphic>
      </p:graphicFrame>
      <p:graphicFrame>
        <p:nvGraphicFramePr>
          <p:cNvPr id="6" name="Tabela 5">
            <a:extLst>
              <a:ext uri="{FF2B5EF4-FFF2-40B4-BE49-F238E27FC236}">
                <a16:creationId xmlns:a16="http://schemas.microsoft.com/office/drawing/2014/main" id="{DBD4102F-16D4-4E1B-8E87-250F9332F3A8}"/>
              </a:ext>
            </a:extLst>
          </p:cNvPr>
          <p:cNvGraphicFramePr>
            <a:graphicFrameLocks noGrp="1"/>
          </p:cNvGraphicFramePr>
          <p:nvPr/>
        </p:nvGraphicFramePr>
        <p:xfrm>
          <a:off x="323850" y="4221163"/>
          <a:ext cx="4103688" cy="431800"/>
        </p:xfrm>
        <a:graphic>
          <a:graphicData uri="http://schemas.openxmlformats.org/drawingml/2006/table">
            <a:tbl>
              <a:tblPr/>
              <a:tblGrid>
                <a:gridCol w="4103688">
                  <a:extLst>
                    <a:ext uri="{9D8B030D-6E8A-4147-A177-3AD203B41FA5}">
                      <a16:colId xmlns:a16="http://schemas.microsoft.com/office/drawing/2014/main" val="20000"/>
                    </a:ext>
                  </a:extLst>
                </a:gridCol>
              </a:tblGrid>
              <a:tr h="431800">
                <a:tc>
                  <a:txBody>
                    <a:bodyPr/>
                    <a:lstStyle/>
                    <a:p>
                      <a:r>
                        <a:rPr lang="sl-SI" sz="1600" kern="1200" dirty="0">
                          <a:solidFill>
                            <a:schemeClr val="tx1"/>
                          </a:solidFill>
                          <a:latin typeface="Arial Narrow" pitchFamily="34" charset="0"/>
                          <a:ea typeface="+mn-ea"/>
                          <a:cs typeface="+mn-cs"/>
                        </a:rPr>
                        <a:t>varuje</a:t>
                      </a:r>
                      <a:r>
                        <a:rPr lang="sl-SI" sz="1600" kern="1200" baseline="0" dirty="0">
                          <a:solidFill>
                            <a:schemeClr val="tx1"/>
                          </a:solidFill>
                          <a:latin typeface="Arial Narrow" pitchFamily="34" charset="0"/>
                          <a:ea typeface="+mn-ea"/>
                          <a:cs typeface="+mn-cs"/>
                        </a:rPr>
                        <a:t> tudi pred zunajmaternično nosečnostjo</a:t>
                      </a:r>
                      <a:endParaRPr lang="sl-SI" sz="1600" dirty="0">
                        <a:latin typeface="Arial Narrow" pitchFamily="34" charset="0"/>
                      </a:endParaRPr>
                    </a:p>
                  </a:txBody>
                  <a:tcPr marL="91423" marR="91423" marT="45694" marB="4569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7" name="Naslov 1">
            <a:extLst>
              <a:ext uri="{FF2B5EF4-FFF2-40B4-BE49-F238E27FC236}">
                <a16:creationId xmlns:a16="http://schemas.microsoft.com/office/drawing/2014/main" id="{5742D193-BC6D-452A-920A-5A9E90932C06}"/>
              </a:ext>
            </a:extLst>
          </p:cNvPr>
          <p:cNvSpPr txBox="1">
            <a:spLocks/>
          </p:cNvSpPr>
          <p:nvPr/>
        </p:nvSpPr>
        <p:spPr>
          <a:xfrm>
            <a:off x="755650" y="620713"/>
            <a:ext cx="7200900" cy="765175"/>
          </a:xfrm>
          <a:prstGeom prst="rect">
            <a:avLst/>
          </a:prstGeom>
        </p:spPr>
        <p:txBody>
          <a:bodyPr anchor="ctr">
            <a:normAutofit fontScale="25000" lnSpcReduction="20000"/>
          </a:bodyPr>
          <a:lstStyle/>
          <a:p>
            <a:pPr algn="ctr" fontAlgn="auto">
              <a:spcAft>
                <a:spcPts val="0"/>
              </a:spcAft>
              <a:defRPr/>
            </a:pPr>
            <a:br>
              <a:rPr lang="sl-SI" sz="4400" b="1" dirty="0">
                <a:latin typeface="+mj-lt"/>
                <a:ea typeface="+mj-ea"/>
                <a:cs typeface="+mj-cs"/>
              </a:rPr>
            </a:br>
            <a:r>
              <a:rPr lang="sl-SI" sz="16000" b="1" dirty="0">
                <a:latin typeface="Arial Narrow" pitchFamily="34" charset="0"/>
                <a:ea typeface="+mj-ea"/>
                <a:cs typeface="+mj-cs"/>
              </a:rPr>
              <a:t>KONTRACEPCIJSKE TABLETKE</a:t>
            </a:r>
            <a:br>
              <a:rPr lang="sl-SI" sz="4400" b="1" dirty="0">
                <a:latin typeface="+mj-lt"/>
                <a:ea typeface="+mj-ea"/>
                <a:cs typeface="+mj-cs"/>
              </a:rPr>
            </a:br>
            <a:endParaRPr lang="sl-SI" sz="4400" dirty="0">
              <a:latin typeface="+mj-lt"/>
              <a:ea typeface="+mj-ea"/>
              <a:cs typeface="+mj-cs"/>
            </a:endParaRPr>
          </a:p>
        </p:txBody>
      </p:sp>
      <p:graphicFrame>
        <p:nvGraphicFramePr>
          <p:cNvPr id="10" name="Tabela 9">
            <a:extLst>
              <a:ext uri="{FF2B5EF4-FFF2-40B4-BE49-F238E27FC236}">
                <a16:creationId xmlns:a16="http://schemas.microsoft.com/office/drawing/2014/main" id="{AC74F900-31F9-4397-9E7A-AE15EDF622E8}"/>
              </a:ext>
            </a:extLst>
          </p:cNvPr>
          <p:cNvGraphicFramePr>
            <a:graphicFrameLocks noGrp="1"/>
          </p:cNvGraphicFramePr>
          <p:nvPr/>
        </p:nvGraphicFramePr>
        <p:xfrm>
          <a:off x="4435475" y="4754563"/>
          <a:ext cx="4095750" cy="612775"/>
        </p:xfrm>
        <a:graphic>
          <a:graphicData uri="http://schemas.openxmlformats.org/drawingml/2006/table">
            <a:tbl>
              <a:tblPr/>
              <a:tblGrid>
                <a:gridCol w="4095750">
                  <a:extLst>
                    <a:ext uri="{9D8B030D-6E8A-4147-A177-3AD203B41FA5}">
                      <a16:colId xmlns:a16="http://schemas.microsoft.com/office/drawing/2014/main" val="20000"/>
                    </a:ext>
                  </a:extLst>
                </a:gridCol>
              </a:tblGrid>
              <a:tr h="612775">
                <a:tc>
                  <a:txBody>
                    <a:bodyPr/>
                    <a:lstStyle/>
                    <a:p>
                      <a:r>
                        <a:rPr lang="sl-SI" sz="1800" dirty="0">
                          <a:latin typeface="Arial Narrow" pitchFamily="34" charset="0"/>
                        </a:rPr>
                        <a:t>povišano</a:t>
                      </a:r>
                      <a:r>
                        <a:rPr lang="sl-SI" sz="1800" baseline="0" dirty="0">
                          <a:latin typeface="Arial Narrow" pitchFamily="34" charset="0"/>
                        </a:rPr>
                        <a:t> </a:t>
                      </a:r>
                      <a:r>
                        <a:rPr lang="sl-SI" sz="1800" dirty="0">
                          <a:latin typeface="Arial Narrow" pitchFamily="34" charset="0"/>
                        </a:rPr>
                        <a:t>tveganje za raka dojke</a:t>
                      </a:r>
                    </a:p>
                  </a:txBody>
                  <a:tcPr marL="91423" marR="91423" marT="45729" marB="45729">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www.yanidel.com/pictures/pantheon%20lovers%20HR.jpg">
            <a:extLst>
              <a:ext uri="{FF2B5EF4-FFF2-40B4-BE49-F238E27FC236}">
                <a16:creationId xmlns:a16="http://schemas.microsoft.com/office/drawing/2014/main" id="{451D0232-8017-4DC5-9903-09EAEC74FD51}"/>
              </a:ext>
            </a:extLst>
          </p:cNvPr>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a:extLst>
              <a:ext uri="{FF2B5EF4-FFF2-40B4-BE49-F238E27FC236}">
                <a16:creationId xmlns:a16="http://schemas.microsoft.com/office/drawing/2014/main" id="{F2F9FEC6-5767-4841-B7C5-D2750317EB84}"/>
              </a:ext>
            </a:extLst>
          </p:cNvPr>
          <p:cNvSpPr txBox="1"/>
          <p:nvPr/>
        </p:nvSpPr>
        <p:spPr>
          <a:xfrm>
            <a:off x="539750" y="333375"/>
            <a:ext cx="8064500" cy="6408738"/>
          </a:xfrm>
          <a:prstGeom prst="rect">
            <a:avLst/>
          </a:prstGeom>
          <a:noFill/>
        </p:spPr>
        <p:txBody>
          <a:bodyPr>
            <a:spAutoFit/>
          </a:bodyPr>
          <a:lstStyle/>
          <a:p>
            <a:pPr fontAlgn="auto">
              <a:spcBef>
                <a:spcPts val="0"/>
              </a:spcBef>
              <a:spcAft>
                <a:spcPts val="0"/>
              </a:spcAft>
              <a:defRPr/>
            </a:pPr>
            <a:r>
              <a:rPr lang="sl-SI" sz="2400" dirty="0">
                <a:latin typeface="Arial Narrow" pitchFamily="34" charset="0"/>
                <a:cs typeface="+mn-cs"/>
              </a:rPr>
              <a:t>KT ni primerna za ženske:</a:t>
            </a:r>
          </a:p>
          <a:p>
            <a:pPr algn="just" fontAlgn="auto">
              <a:spcBef>
                <a:spcPts val="0"/>
              </a:spcBef>
              <a:spcAft>
                <a:spcPts val="0"/>
              </a:spcAft>
              <a:buFont typeface="Arial" pitchFamily="34" charset="0"/>
              <a:buChar char="•"/>
              <a:defRPr/>
            </a:pPr>
            <a:r>
              <a:rPr lang="sl-SI" sz="2000" dirty="0">
                <a:latin typeface="Arial Narrow" pitchFamily="34" charset="0"/>
                <a:cs typeface="+mn-cs"/>
              </a:rPr>
              <a:t> z visokim krvnim pritiskom</a:t>
            </a:r>
          </a:p>
          <a:p>
            <a:pPr algn="just" fontAlgn="auto">
              <a:spcBef>
                <a:spcPts val="0"/>
              </a:spcBef>
              <a:spcAft>
                <a:spcPts val="0"/>
              </a:spcAft>
              <a:buFont typeface="Arial" pitchFamily="34" charset="0"/>
              <a:buChar char="•"/>
              <a:defRPr/>
            </a:pPr>
            <a:r>
              <a:rPr lang="sl-SI" sz="2000" dirty="0">
                <a:latin typeface="Arial Narrow" pitchFamily="34" charset="0"/>
                <a:cs typeface="+mn-cs"/>
              </a:rPr>
              <a:t> s sladkorno boleznijo</a:t>
            </a:r>
          </a:p>
          <a:p>
            <a:pPr algn="just" fontAlgn="auto">
              <a:spcBef>
                <a:spcPts val="0"/>
              </a:spcBef>
              <a:spcAft>
                <a:spcPts val="0"/>
              </a:spcAft>
              <a:buFont typeface="Arial" pitchFamily="34" charset="0"/>
              <a:buChar char="•"/>
              <a:defRPr/>
            </a:pPr>
            <a:r>
              <a:rPr lang="sl-SI" sz="2000" dirty="0">
                <a:latin typeface="Arial Narrow" pitchFamily="34" charset="0"/>
                <a:cs typeface="+mn-cs"/>
              </a:rPr>
              <a:t> z zvišano maščobo v krvi – holesterolom</a:t>
            </a:r>
          </a:p>
          <a:p>
            <a:pPr algn="just" fontAlgn="auto">
              <a:spcBef>
                <a:spcPts val="0"/>
              </a:spcBef>
              <a:spcAft>
                <a:spcPts val="0"/>
              </a:spcAft>
              <a:buFont typeface="Arial" pitchFamily="34" charset="0"/>
              <a:buChar char="•"/>
              <a:defRPr/>
            </a:pPr>
            <a:r>
              <a:rPr lang="sl-SI" sz="2000" dirty="0">
                <a:latin typeface="Arial Narrow" pitchFamily="34" charset="0"/>
                <a:cs typeface="+mn-cs"/>
              </a:rPr>
              <a:t> s preveliko telesno težo</a:t>
            </a:r>
          </a:p>
          <a:p>
            <a:pPr algn="just" fontAlgn="auto">
              <a:spcBef>
                <a:spcPts val="0"/>
              </a:spcBef>
              <a:spcAft>
                <a:spcPts val="0"/>
              </a:spcAft>
              <a:buFont typeface="Arial" pitchFamily="34" charset="0"/>
              <a:buChar char="•"/>
              <a:defRPr/>
            </a:pPr>
            <a:r>
              <a:rPr lang="sl-SI" sz="2000" dirty="0">
                <a:latin typeface="Arial Narrow" pitchFamily="34" charset="0"/>
                <a:cs typeface="+mn-cs"/>
              </a:rPr>
              <a:t> kadilke, še posebej s starostjo nad 35 let</a:t>
            </a:r>
            <a:endParaRPr lang="sl-SI" sz="2400" dirty="0">
              <a:latin typeface="Arial Narrow" pitchFamily="34" charset="0"/>
              <a:cs typeface="+mn-cs"/>
            </a:endParaRPr>
          </a:p>
          <a:p>
            <a:pPr algn="just" fontAlgn="auto">
              <a:spcBef>
                <a:spcPts val="0"/>
              </a:spcBef>
              <a:spcAft>
                <a:spcPts val="0"/>
              </a:spcAft>
              <a:buFont typeface="Arial" pitchFamily="34" charset="0"/>
              <a:buChar char="•"/>
              <a:defRPr/>
            </a:pPr>
            <a:r>
              <a:rPr lang="sl-SI" sz="2000" dirty="0">
                <a:latin typeface="+mn-lt"/>
                <a:cs typeface="+mn-cs"/>
              </a:rPr>
              <a:t> </a:t>
            </a:r>
            <a:r>
              <a:rPr lang="sl-SI" sz="2000" dirty="0">
                <a:latin typeface="Arial Narrow" pitchFamily="34" charset="0"/>
                <a:cs typeface="+mn-cs"/>
              </a:rPr>
              <a:t>z migrenami</a:t>
            </a:r>
          </a:p>
          <a:p>
            <a:pPr algn="just" fontAlgn="auto">
              <a:spcBef>
                <a:spcPts val="0"/>
              </a:spcBef>
              <a:spcAft>
                <a:spcPts val="0"/>
              </a:spcAft>
              <a:buFont typeface="Arial" pitchFamily="34" charset="0"/>
              <a:buChar char="•"/>
              <a:defRPr/>
            </a:pPr>
            <a:r>
              <a:rPr lang="sl-SI" sz="2000" dirty="0">
                <a:latin typeface="Arial Narrow" pitchFamily="34" charset="0"/>
                <a:cs typeface="+mn-cs"/>
              </a:rPr>
              <a:t> ki dojijo</a:t>
            </a:r>
          </a:p>
          <a:p>
            <a:pPr algn="just" fontAlgn="auto">
              <a:spcBef>
                <a:spcPts val="0"/>
              </a:spcBef>
              <a:spcAft>
                <a:spcPts val="0"/>
              </a:spcAft>
              <a:buFont typeface="Arial" pitchFamily="34" charset="0"/>
              <a:buChar char="•"/>
              <a:defRPr/>
            </a:pPr>
            <a:r>
              <a:rPr lang="sl-SI" sz="2000" dirty="0">
                <a:latin typeface="Arial Narrow" pitchFamily="34" charset="0"/>
                <a:cs typeface="+mn-cs"/>
              </a:rPr>
              <a:t> ki imajo ali so že imele krvne strdke  (trombozo)</a:t>
            </a:r>
          </a:p>
          <a:p>
            <a:pPr algn="just" fontAlgn="auto">
              <a:spcBef>
                <a:spcPts val="0"/>
              </a:spcBef>
              <a:spcAft>
                <a:spcPts val="0"/>
              </a:spcAft>
              <a:defRPr/>
            </a:pPr>
            <a:endParaRPr lang="sl-SI" sz="1050" dirty="0">
              <a:latin typeface="+mn-lt"/>
              <a:cs typeface="+mn-cs"/>
            </a:endParaRPr>
          </a:p>
          <a:p>
            <a:pPr algn="just" fontAlgn="auto">
              <a:spcBef>
                <a:spcPts val="0"/>
              </a:spcBef>
              <a:spcAft>
                <a:spcPts val="0"/>
              </a:spcAft>
              <a:defRPr/>
            </a:pPr>
            <a:endParaRPr lang="sl-SI" sz="1050" dirty="0">
              <a:latin typeface="+mn-lt"/>
              <a:cs typeface="+mn-cs"/>
            </a:endParaRPr>
          </a:p>
          <a:p>
            <a:pPr fontAlgn="auto">
              <a:spcBef>
                <a:spcPts val="0"/>
              </a:spcBef>
              <a:spcAft>
                <a:spcPts val="0"/>
              </a:spcAft>
              <a:defRPr/>
            </a:pPr>
            <a:r>
              <a:rPr lang="sl-SI" sz="2400" dirty="0">
                <a:latin typeface="Arial Narrow" pitchFamily="34" charset="0"/>
                <a:cs typeface="+mn-cs"/>
              </a:rPr>
              <a:t>Za mlado dekle je KT primerna, če:</a:t>
            </a:r>
          </a:p>
          <a:p>
            <a:pPr fontAlgn="auto">
              <a:spcBef>
                <a:spcPts val="0"/>
              </a:spcBef>
              <a:spcAft>
                <a:spcPts val="0"/>
              </a:spcAft>
              <a:buFont typeface="Arial" pitchFamily="34" charset="0"/>
              <a:buChar char="•"/>
              <a:defRPr/>
            </a:pPr>
            <a:r>
              <a:rPr lang="sl-SI" sz="2000" dirty="0">
                <a:latin typeface="Arial Narrow" pitchFamily="34" charset="0"/>
                <a:cs typeface="+mn-cs"/>
              </a:rPr>
              <a:t> že ima menstruacijo; </a:t>
            </a:r>
          </a:p>
          <a:p>
            <a:pPr fontAlgn="auto">
              <a:spcBef>
                <a:spcPts val="0"/>
              </a:spcBef>
              <a:spcAft>
                <a:spcPts val="0"/>
              </a:spcAft>
              <a:buFont typeface="Arial" pitchFamily="34" charset="0"/>
              <a:buChar char="•"/>
              <a:defRPr/>
            </a:pPr>
            <a:r>
              <a:rPr lang="sl-SI" sz="2000" dirty="0">
                <a:latin typeface="Arial Narrow" pitchFamily="34" charset="0"/>
                <a:cs typeface="+mn-cs"/>
              </a:rPr>
              <a:t> je razvoj telesa končan,(dojke, poraščenost, telesna teža, višina)</a:t>
            </a:r>
          </a:p>
          <a:p>
            <a:pPr fontAlgn="auto">
              <a:spcBef>
                <a:spcPts val="0"/>
              </a:spcBef>
              <a:spcAft>
                <a:spcPts val="0"/>
              </a:spcAft>
              <a:buFont typeface="Arial" pitchFamily="34" charset="0"/>
              <a:buChar char="•"/>
              <a:defRPr/>
            </a:pPr>
            <a:r>
              <a:rPr lang="sl-SI" sz="2000" dirty="0">
                <a:latin typeface="Arial Narrow" pitchFamily="34" charset="0"/>
                <a:cs typeface="+mn-cs"/>
              </a:rPr>
              <a:t> tovrstno zaščito res potrebuje - glede na pogostnost spolnih odnosov </a:t>
            </a:r>
          </a:p>
          <a:p>
            <a:pPr algn="just" fontAlgn="auto">
              <a:spcBef>
                <a:spcPts val="0"/>
              </a:spcBef>
              <a:spcAft>
                <a:spcPts val="0"/>
              </a:spcAft>
              <a:defRPr/>
            </a:pPr>
            <a:endParaRPr lang="sl-SI" sz="1600" dirty="0">
              <a:latin typeface="Arial Narrow" pitchFamily="34" charset="0"/>
              <a:cs typeface="+mn-cs"/>
            </a:endParaRPr>
          </a:p>
          <a:p>
            <a:pPr fontAlgn="auto">
              <a:spcBef>
                <a:spcPts val="0"/>
              </a:spcBef>
              <a:spcAft>
                <a:spcPts val="0"/>
              </a:spcAft>
              <a:defRPr/>
            </a:pPr>
            <a:r>
              <a:rPr lang="sl-SI" sz="2400" dirty="0">
                <a:latin typeface="Arial Narrow" pitchFamily="34" charset="0"/>
                <a:cs typeface="+mn-cs"/>
              </a:rPr>
              <a:t>Po 40. letu je dovoljeno jemati HKC le, če ženska</a:t>
            </a:r>
          </a:p>
          <a:p>
            <a:pPr fontAlgn="auto">
              <a:spcBef>
                <a:spcPts val="0"/>
              </a:spcBef>
              <a:spcAft>
                <a:spcPts val="0"/>
              </a:spcAft>
              <a:buFont typeface="Arial" pitchFamily="34" charset="0"/>
              <a:buChar char="•"/>
              <a:defRPr/>
            </a:pPr>
            <a:r>
              <a:rPr lang="sl-SI" sz="2000" dirty="0">
                <a:latin typeface="Arial Narrow" pitchFamily="34" charset="0"/>
                <a:cs typeface="+mn-cs"/>
              </a:rPr>
              <a:t> nima prav nobenih dejavnikov tveganja za žilne bolezni; </a:t>
            </a:r>
          </a:p>
          <a:p>
            <a:pPr fontAlgn="auto">
              <a:spcBef>
                <a:spcPts val="0"/>
              </a:spcBef>
              <a:spcAft>
                <a:spcPts val="0"/>
              </a:spcAft>
              <a:buFont typeface="Arial" pitchFamily="34" charset="0"/>
              <a:buChar char="•"/>
              <a:defRPr/>
            </a:pPr>
            <a:r>
              <a:rPr lang="sl-SI" sz="2000" dirty="0">
                <a:latin typeface="Arial Narrow" pitchFamily="34" charset="0"/>
                <a:cs typeface="+mn-cs"/>
              </a:rPr>
              <a:t> ima zdrave dojke</a:t>
            </a:r>
          </a:p>
          <a:p>
            <a:pPr fontAlgn="auto">
              <a:spcBef>
                <a:spcPts val="0"/>
              </a:spcBef>
              <a:spcAft>
                <a:spcPts val="0"/>
              </a:spcAft>
              <a:buFont typeface="Arial" pitchFamily="34" charset="0"/>
              <a:buChar char="•"/>
              <a:defRPr/>
            </a:pPr>
            <a:r>
              <a:rPr lang="sl-SI" sz="2000" dirty="0">
                <a:latin typeface="Arial Narrow" pitchFamily="34" charset="0"/>
                <a:cs typeface="+mn-cs"/>
              </a:rPr>
              <a:t> ni kadilka</a:t>
            </a:r>
          </a:p>
          <a:p>
            <a:pPr algn="just" fontAlgn="auto">
              <a:spcBef>
                <a:spcPts val="0"/>
              </a:spcBef>
              <a:spcAft>
                <a:spcPts val="0"/>
              </a:spcAft>
              <a:buFont typeface="Arial" pitchFamily="34" charset="0"/>
              <a:buChar char="•"/>
              <a:defRPr/>
            </a:pPr>
            <a:endParaRPr lang="sl-SI" sz="2400"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yanidel.com/pictures/day%20misery%20couple%20paris%20HR.jpg">
            <a:extLst>
              <a:ext uri="{FF2B5EF4-FFF2-40B4-BE49-F238E27FC236}">
                <a16:creationId xmlns:a16="http://schemas.microsoft.com/office/drawing/2014/main" id="{7D4F131A-75A3-43CD-B73B-88DEC577D833}"/>
              </a:ext>
            </a:extLst>
          </p:cNvPr>
          <p:cNvPicPr>
            <a:picLocks noChangeAspect="1" noChangeArrowheads="1"/>
          </p:cNvPicPr>
          <p:nvPr/>
        </p:nvPicPr>
        <p:blipFill>
          <a:blip r:embed="rId2">
            <a:lum bright="3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slov 1">
            <a:extLst>
              <a:ext uri="{FF2B5EF4-FFF2-40B4-BE49-F238E27FC236}">
                <a16:creationId xmlns:a16="http://schemas.microsoft.com/office/drawing/2014/main" id="{792FCCEF-5AD6-4E2A-8279-E6C401131C56}"/>
              </a:ext>
            </a:extLst>
          </p:cNvPr>
          <p:cNvSpPr txBox="1">
            <a:spLocks/>
          </p:cNvSpPr>
          <p:nvPr/>
        </p:nvSpPr>
        <p:spPr>
          <a:xfrm>
            <a:off x="179388" y="188913"/>
            <a:ext cx="5040312" cy="547687"/>
          </a:xfrm>
          <a:prstGeom prst="rect">
            <a:avLst/>
          </a:prstGeom>
        </p:spPr>
        <p:txBody>
          <a:bodyPr anchor="ctr">
            <a:normAutofit fontScale="25000" lnSpcReduction="20000"/>
          </a:bodyPr>
          <a:lstStyle/>
          <a:p>
            <a:pPr algn="ctr" fontAlgn="auto">
              <a:spcAft>
                <a:spcPts val="0"/>
              </a:spcAft>
              <a:defRPr/>
            </a:pPr>
            <a:r>
              <a:rPr lang="sl-SI" sz="12800" b="1" dirty="0">
                <a:latin typeface="Arial Narrow" pitchFamily="34" charset="0"/>
                <a:ea typeface="+mj-ea"/>
                <a:cs typeface="+mj-cs"/>
              </a:rPr>
              <a:t>KONTRACEPCIJSKI OBLIŽI</a:t>
            </a:r>
            <a:br>
              <a:rPr lang="sl-SI" sz="4400" b="1" dirty="0">
                <a:latin typeface="+mj-lt"/>
                <a:ea typeface="+mj-ea"/>
                <a:cs typeface="+mj-cs"/>
              </a:rPr>
            </a:br>
            <a:endParaRPr lang="sl-SI" sz="4400" dirty="0">
              <a:latin typeface="+mj-lt"/>
              <a:ea typeface="+mj-ea"/>
              <a:cs typeface="+mj-cs"/>
            </a:endParaRPr>
          </a:p>
        </p:txBody>
      </p:sp>
      <p:sp>
        <p:nvSpPr>
          <p:cNvPr id="6148" name="PoljeZBesedilom 5">
            <a:extLst>
              <a:ext uri="{FF2B5EF4-FFF2-40B4-BE49-F238E27FC236}">
                <a16:creationId xmlns:a16="http://schemas.microsoft.com/office/drawing/2014/main" id="{D7AEDEAB-F674-444E-ADB1-C5B84A03B989}"/>
              </a:ext>
            </a:extLst>
          </p:cNvPr>
          <p:cNvSpPr txBox="1">
            <a:spLocks noChangeArrowheads="1"/>
          </p:cNvSpPr>
          <p:nvPr/>
        </p:nvSpPr>
        <p:spPr bwMode="auto">
          <a:xfrm>
            <a:off x="179388" y="476250"/>
            <a:ext cx="792162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sz="500" b="1">
              <a:latin typeface="Arial Narrow" panose="020B0606020202030204" pitchFamily="34" charset="0"/>
            </a:endParaRPr>
          </a:p>
          <a:p>
            <a:pPr>
              <a:buFont typeface="Wingdings" panose="05000000000000000000" pitchFamily="2" charset="2"/>
              <a:buChar char="§"/>
            </a:pPr>
            <a:r>
              <a:rPr lang="sl-SI" altLang="sl-SI">
                <a:latin typeface="Arial Narrow" panose="020B0606020202030204" pitchFamily="34" charset="0"/>
              </a:rPr>
              <a:t> vnašanje hormonov skozi kožo </a:t>
            </a:r>
          </a:p>
          <a:p>
            <a:pPr>
              <a:buFont typeface="Wingdings" panose="05000000000000000000" pitchFamily="2" charset="2"/>
              <a:buChar char="§"/>
            </a:pPr>
            <a:r>
              <a:rPr lang="sl-SI" altLang="sl-SI">
                <a:latin typeface="Arial Narrow" panose="020B0606020202030204" pitchFamily="34" charset="0"/>
              </a:rPr>
              <a:t> prednosti in slabosti podobne kot pri tabletkah</a:t>
            </a:r>
          </a:p>
          <a:p>
            <a:endParaRPr lang="sl-SI" altLang="sl-SI" sz="1100">
              <a:latin typeface="Arial Narrow" panose="020B0606020202030204" pitchFamily="34" charset="0"/>
            </a:endParaRPr>
          </a:p>
          <a:p>
            <a:pPr>
              <a:buFont typeface="Wingdings" panose="05000000000000000000" pitchFamily="2" charset="2"/>
              <a:buChar char="Ø"/>
            </a:pPr>
            <a:r>
              <a:rPr lang="sl-SI" altLang="sl-SI" sz="1400" b="1" i="1">
                <a:latin typeface="Arial Narrow" panose="020B0606020202030204" pitchFamily="34" charset="0"/>
              </a:rPr>
              <a:t> PRVI – SEDMI DAN </a:t>
            </a:r>
          </a:p>
          <a:p>
            <a:r>
              <a:rPr lang="sl-SI" altLang="sl-SI" sz="1400" b="1" i="1">
                <a:latin typeface="Arial Narrow" panose="020B0606020202030204" pitchFamily="34" charset="0"/>
              </a:rPr>
              <a:t>(obliž na koži trebuha ali zadnjice, na zunanji stran nadlahti ali zgornjega dela trupa)</a:t>
            </a:r>
          </a:p>
          <a:p>
            <a:pPr>
              <a:buFont typeface="Wingdings" panose="05000000000000000000" pitchFamily="2" charset="2"/>
              <a:buChar char="Ø"/>
            </a:pPr>
            <a:r>
              <a:rPr lang="sl-SI" altLang="sl-SI" sz="1400" b="1" i="1">
                <a:latin typeface="Arial Narrow" panose="020B0606020202030204" pitchFamily="34" charset="0"/>
              </a:rPr>
              <a:t> OSMI – ŠTIRINAJSTI DAN</a:t>
            </a:r>
          </a:p>
          <a:p>
            <a:r>
              <a:rPr lang="sl-SI" altLang="sl-SI" sz="1400" b="1" i="1">
                <a:latin typeface="Arial Narrow" panose="020B0606020202030204" pitchFamily="34" charset="0"/>
              </a:rPr>
              <a:t>(nov obliž na drugem mestu kot prvi)</a:t>
            </a:r>
          </a:p>
          <a:p>
            <a:pPr>
              <a:buFont typeface="Wingdings" panose="05000000000000000000" pitchFamily="2" charset="2"/>
              <a:buChar char="Ø"/>
            </a:pPr>
            <a:r>
              <a:rPr lang="sl-SI" altLang="sl-SI" sz="1400" b="1" i="1">
                <a:latin typeface="Arial Narrow" panose="020B0606020202030204" pitchFamily="34" charset="0"/>
              </a:rPr>
              <a:t> PETNAJSTI – ENAINDVAJSETI DAN</a:t>
            </a:r>
          </a:p>
          <a:p>
            <a:pPr>
              <a:buFont typeface="Wingdings" panose="05000000000000000000" pitchFamily="2" charset="2"/>
              <a:buChar char="Ø"/>
            </a:pPr>
            <a:r>
              <a:rPr lang="sl-SI" altLang="sl-SI" sz="1400" b="1" i="1">
                <a:latin typeface="Arial Narrow" panose="020B0606020202030204" pitchFamily="34" charset="0"/>
              </a:rPr>
              <a:t> SEDEMDNEVNI PREMOR </a:t>
            </a:r>
          </a:p>
          <a:p>
            <a:r>
              <a:rPr lang="sl-SI" altLang="sl-SI" sz="1400" b="1" i="1">
                <a:latin typeface="Arial Narrow" panose="020B0606020202030204" pitchFamily="34" charset="0"/>
              </a:rPr>
              <a:t>(menstrualna krvavitev)</a:t>
            </a:r>
          </a:p>
          <a:p>
            <a:r>
              <a:rPr lang="sl-SI" altLang="sl-SI" sz="1400" b="1" i="1">
                <a:latin typeface="Arial Narrow" panose="020B0606020202030204" pitchFamily="34" charset="0"/>
              </a:rPr>
              <a:t>…..</a:t>
            </a:r>
          </a:p>
          <a:p>
            <a:endParaRPr lang="sl-SI" altLang="sl-SI" sz="800" b="1"/>
          </a:p>
          <a:p>
            <a:endParaRPr lang="sl-SI" altLang="sl-SI" sz="800" b="1"/>
          </a:p>
          <a:p>
            <a:br>
              <a:rPr lang="sl-SI" altLang="sl-SI" sz="800" b="1"/>
            </a:br>
            <a:endParaRPr lang="sl-SI" altLang="sl-SI" sz="2800" b="1" i="1">
              <a:latin typeface="Arial Narrow" panose="020B0606020202030204" pitchFamily="34" charset="0"/>
            </a:endParaRPr>
          </a:p>
          <a:p>
            <a:endParaRPr lang="sl-SI" altLang="sl-SI">
              <a:latin typeface="Arial Narrow" panose="020B0606020202030204" pitchFamily="34" charset="0"/>
            </a:endParaRPr>
          </a:p>
          <a:p>
            <a:endParaRPr lang="sl-SI" altLang="sl-SI" sz="3200" b="1">
              <a:latin typeface="Arial Narrow" panose="020B0606020202030204" pitchFamily="34" charset="0"/>
            </a:endParaRPr>
          </a:p>
          <a:p>
            <a:endParaRPr lang="sl-SI" altLang="sl-SI" sz="3200" b="1">
              <a:latin typeface="Arial Narrow" panose="020B0606020202030204" pitchFamily="34" charset="0"/>
            </a:endParaRPr>
          </a:p>
          <a:p>
            <a:endParaRPr lang="sl-SI" altLang="sl-SI" sz="1400" b="1" i="1">
              <a:latin typeface="Arial Narrow" panose="020B0606020202030204" pitchFamily="34" charset="0"/>
            </a:endParaRPr>
          </a:p>
          <a:p>
            <a:endParaRPr lang="sl-SI" altLang="sl-SI" sz="1400" b="1" i="1">
              <a:latin typeface="Arial Narrow" panose="020B0606020202030204" pitchFamily="34" charset="0"/>
            </a:endParaRPr>
          </a:p>
          <a:p>
            <a:endParaRPr lang="sl-SI" altLang="sl-SI" sz="1400" b="1" i="1">
              <a:latin typeface="Arial Narrow" panose="020B0606020202030204" pitchFamily="34" charset="0"/>
            </a:endParaRPr>
          </a:p>
          <a:p>
            <a:endParaRPr lang="sl-SI" altLang="sl-SI" sz="1400" b="1" i="1">
              <a:latin typeface="Arial Narrow" panose="020B0606020202030204" pitchFamily="34" charset="0"/>
            </a:endParaRPr>
          </a:p>
          <a:p>
            <a:r>
              <a:rPr lang="sl-SI" altLang="sl-SI">
                <a:latin typeface="Arial Narrow" panose="020B0606020202030204" pitchFamily="34" charset="0"/>
              </a:rPr>
              <a:t> </a:t>
            </a:r>
          </a:p>
        </p:txBody>
      </p:sp>
      <p:pic>
        <p:nvPicPr>
          <p:cNvPr id="13316" name="Picture 4" descr="http://www.methodsofhealing.com/files/2010/03/birth-control-patch-side-effects.jpg">
            <a:extLst>
              <a:ext uri="{FF2B5EF4-FFF2-40B4-BE49-F238E27FC236}">
                <a16:creationId xmlns:a16="http://schemas.microsoft.com/office/drawing/2014/main" id="{6ED9931F-71C4-46C7-BC7B-4B35BCF86A48}"/>
              </a:ext>
            </a:extLst>
          </p:cNvPr>
          <p:cNvPicPr>
            <a:picLocks noChangeAspect="1" noChangeArrowheads="1"/>
          </p:cNvPicPr>
          <p:nvPr/>
        </p:nvPicPr>
        <p:blipFill>
          <a:blip r:embed="rId3" cstate="print"/>
          <a:srcRect/>
          <a:stretch>
            <a:fillRect/>
          </a:stretch>
        </p:blipFill>
        <p:spPr bwMode="auto">
          <a:xfrm>
            <a:off x="1475656" y="4653136"/>
            <a:ext cx="2088232" cy="1622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descr="http://contraception.info/images/birth_control_patch.gif">
            <a:extLst>
              <a:ext uri="{FF2B5EF4-FFF2-40B4-BE49-F238E27FC236}">
                <a16:creationId xmlns:a16="http://schemas.microsoft.com/office/drawing/2014/main" id="{C2DDA3C2-CD0B-4A9E-8F92-D9FE2EAA8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88913"/>
            <a:ext cx="1581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d2eosjbgw49cu5.cloudfront.net/straightfromthedoc.com/imgname--overweight_women_are_at_high_risk_of_developing_blood_clots_from_ortho_evraa_birth_control_patch---50226711--images--ortho_evra_patch_2.jpg">
            <a:extLst>
              <a:ext uri="{FF2B5EF4-FFF2-40B4-BE49-F238E27FC236}">
                <a16:creationId xmlns:a16="http://schemas.microsoft.com/office/drawing/2014/main" id="{49C22F84-214A-4437-BA9A-6E0A6852F3B6}"/>
              </a:ext>
            </a:extLst>
          </p:cNvPr>
          <p:cNvPicPr>
            <a:picLocks noChangeAspect="1" noChangeArrowheads="1"/>
          </p:cNvPicPr>
          <p:nvPr/>
        </p:nvPicPr>
        <p:blipFill>
          <a:blip r:embed="rId5" cstate="print"/>
          <a:srcRect/>
          <a:stretch>
            <a:fillRect/>
          </a:stretch>
        </p:blipFill>
        <p:spPr bwMode="auto">
          <a:xfrm>
            <a:off x="179512" y="3284984"/>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Naslov 1">
            <a:extLst>
              <a:ext uri="{FF2B5EF4-FFF2-40B4-BE49-F238E27FC236}">
                <a16:creationId xmlns:a16="http://schemas.microsoft.com/office/drawing/2014/main" id="{83ABF9D8-983C-4751-987E-EAD7A299659C}"/>
              </a:ext>
            </a:extLst>
          </p:cNvPr>
          <p:cNvSpPr txBox="1">
            <a:spLocks/>
          </p:cNvSpPr>
          <p:nvPr/>
        </p:nvSpPr>
        <p:spPr>
          <a:xfrm>
            <a:off x="3708400" y="3284538"/>
            <a:ext cx="5184775" cy="693737"/>
          </a:xfrm>
          <a:prstGeom prst="rect">
            <a:avLst/>
          </a:prstGeom>
        </p:spPr>
        <p:txBody>
          <a:bodyPr anchor="ctr">
            <a:normAutofit fontScale="25000" lnSpcReduction="20000"/>
          </a:bodyPr>
          <a:lstStyle/>
          <a:p>
            <a:pPr algn="ctr" fontAlgn="auto">
              <a:spcAft>
                <a:spcPts val="0"/>
              </a:spcAft>
              <a:defRPr/>
            </a:pPr>
            <a:r>
              <a:rPr lang="sl-SI" sz="12800" b="1" dirty="0">
                <a:latin typeface="Arial Narrow" pitchFamily="34" charset="0"/>
                <a:ea typeface="+mj-ea"/>
                <a:cs typeface="+mj-cs"/>
              </a:rPr>
              <a:t>TRIMESEČNE INJEKCIJE</a:t>
            </a:r>
            <a:br>
              <a:rPr lang="sl-SI" sz="4400" b="1" dirty="0">
                <a:latin typeface="+mj-lt"/>
                <a:ea typeface="+mj-ea"/>
                <a:cs typeface="+mj-cs"/>
              </a:rPr>
            </a:br>
            <a:endParaRPr lang="sl-SI" sz="4400" dirty="0">
              <a:latin typeface="+mj-lt"/>
              <a:ea typeface="+mj-ea"/>
              <a:cs typeface="+mj-cs"/>
            </a:endParaRPr>
          </a:p>
        </p:txBody>
      </p:sp>
      <p:sp>
        <p:nvSpPr>
          <p:cNvPr id="6153" name="PoljeZBesedilom 8">
            <a:extLst>
              <a:ext uri="{FF2B5EF4-FFF2-40B4-BE49-F238E27FC236}">
                <a16:creationId xmlns:a16="http://schemas.microsoft.com/office/drawing/2014/main" id="{443939CF-D442-45A7-8F9D-9B86F5F21822}"/>
              </a:ext>
            </a:extLst>
          </p:cNvPr>
          <p:cNvSpPr txBox="1">
            <a:spLocks noChangeArrowheads="1"/>
          </p:cNvSpPr>
          <p:nvPr/>
        </p:nvSpPr>
        <p:spPr bwMode="auto">
          <a:xfrm>
            <a:off x="4211638" y="3644900"/>
            <a:ext cx="5076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sl-SI" altLang="sl-SI">
                <a:latin typeface="Arial Narrow" panose="020B0606020202030204" pitchFamily="34" charset="0"/>
              </a:rPr>
              <a:t> vsebujejo samo progestogen</a:t>
            </a:r>
          </a:p>
          <a:p>
            <a:pPr>
              <a:buFont typeface="Wingdings" panose="05000000000000000000" pitchFamily="2" charset="2"/>
              <a:buChar char="§"/>
            </a:pPr>
            <a:r>
              <a:rPr lang="sl-SI" altLang="sl-SI">
                <a:latin typeface="Arial Narrow" panose="020B0606020202030204" pitchFamily="34" charset="0"/>
              </a:rPr>
              <a:t> niso primerne za ženske, ki si kmalu še želijo otrok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yanidel.com/pictures/day%20misery%20couple%20paris%20HR.jpg">
            <a:extLst>
              <a:ext uri="{FF2B5EF4-FFF2-40B4-BE49-F238E27FC236}">
                <a16:creationId xmlns:a16="http://schemas.microsoft.com/office/drawing/2014/main" id="{530205AE-DCF2-4E40-8F63-27AC99237C8B}"/>
              </a:ext>
            </a:extLst>
          </p:cNvPr>
          <p:cNvPicPr>
            <a:picLocks noChangeAspect="1" noChangeArrowheads="1"/>
          </p:cNvPicPr>
          <p:nvPr/>
        </p:nvPicPr>
        <p:blipFill>
          <a:blip r:embed="rId2">
            <a:lum bright="3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Pravokotnik 4">
            <a:extLst>
              <a:ext uri="{FF2B5EF4-FFF2-40B4-BE49-F238E27FC236}">
                <a16:creationId xmlns:a16="http://schemas.microsoft.com/office/drawing/2014/main" id="{279A18F0-9C45-4FEF-8C00-C273D302584E}"/>
              </a:ext>
            </a:extLst>
          </p:cNvPr>
          <p:cNvSpPr>
            <a:spLocks noChangeArrowheads="1"/>
          </p:cNvSpPr>
          <p:nvPr/>
        </p:nvSpPr>
        <p:spPr bwMode="auto">
          <a:xfrm>
            <a:off x="323850" y="188913"/>
            <a:ext cx="88201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3200" b="1">
                <a:latin typeface="Arial Narrow" panose="020B0606020202030204" pitchFamily="34" charset="0"/>
              </a:rPr>
              <a:t>KONTRACEPCIJSKI PODKOŽNI VSADKI</a:t>
            </a:r>
          </a:p>
          <a:p>
            <a:pPr>
              <a:buFont typeface="Wingdings" panose="05000000000000000000" pitchFamily="2" charset="2"/>
              <a:buChar char="§"/>
            </a:pPr>
            <a:r>
              <a:rPr lang="sl-SI" altLang="sl-SI" sz="2000">
                <a:latin typeface="Arial Narrow" panose="020B0606020202030204" pitchFamily="34" charset="0"/>
              </a:rPr>
              <a:t> majhna plastična paličica prepojena s progestogenom</a:t>
            </a:r>
          </a:p>
          <a:p>
            <a:pPr>
              <a:buFont typeface="Wingdings" panose="05000000000000000000" pitchFamily="2" charset="2"/>
              <a:buChar char="§"/>
            </a:pPr>
            <a:r>
              <a:rPr lang="sl-SI" altLang="sl-SI" sz="2000">
                <a:latin typeface="Arial Narrow" panose="020B0606020202030204" pitchFamily="34" charset="0"/>
              </a:rPr>
              <a:t> zdravniški poseg med menstruacijo</a:t>
            </a:r>
          </a:p>
          <a:p>
            <a:pPr>
              <a:buFont typeface="Wingdings" panose="05000000000000000000" pitchFamily="2" charset="2"/>
              <a:buChar char="§"/>
            </a:pPr>
            <a:r>
              <a:rPr lang="sl-SI" altLang="sl-SI" sz="2000">
                <a:latin typeface="Arial Narrow" panose="020B0606020202030204" pitchFamily="34" charset="0"/>
              </a:rPr>
              <a:t> dnevno sproščanje hormona prepreči ovulacijo</a:t>
            </a:r>
          </a:p>
          <a:p>
            <a:pPr>
              <a:buFont typeface="Wingdings" panose="05000000000000000000" pitchFamily="2" charset="2"/>
              <a:buChar char="§"/>
            </a:pPr>
            <a:r>
              <a:rPr lang="sl-SI" altLang="sl-SI" sz="2000">
                <a:latin typeface="Arial Narrow" panose="020B0606020202030204" pitchFamily="34" charset="0"/>
              </a:rPr>
              <a:t> 99% učinkovitost kontracepcije, zanositev preprečuje tri leta</a:t>
            </a: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endParaRPr lang="sl-SI" altLang="sl-SI" sz="800">
              <a:latin typeface="Arial Narrow" panose="020B0606020202030204" pitchFamily="34" charset="0"/>
            </a:endParaRPr>
          </a:p>
          <a:p>
            <a:r>
              <a:rPr lang="sl-SI" altLang="sl-SI" sz="3200" b="1">
                <a:latin typeface="Arial Narrow" panose="020B0606020202030204" pitchFamily="34" charset="0"/>
              </a:rPr>
              <a:t>NOŽNIČNI PRSTAN</a:t>
            </a:r>
          </a:p>
          <a:p>
            <a:pPr>
              <a:buFont typeface="Wingdings" panose="05000000000000000000" pitchFamily="2" charset="2"/>
              <a:buChar char="§"/>
            </a:pPr>
            <a:r>
              <a:rPr lang="sl-SI" altLang="sl-SI" sz="2000">
                <a:latin typeface="Arial Narrow" panose="020B0606020202030204" pitchFamily="34" charset="0"/>
              </a:rPr>
              <a:t> iz silikona</a:t>
            </a:r>
          </a:p>
          <a:p>
            <a:pPr>
              <a:buFont typeface="Wingdings" panose="05000000000000000000" pitchFamily="2" charset="2"/>
              <a:buChar char="§"/>
            </a:pPr>
            <a:r>
              <a:rPr lang="sl-SI" altLang="sl-SI" sz="2000">
                <a:latin typeface="Arial Narrow" panose="020B0606020202030204" pitchFamily="34" charset="0"/>
              </a:rPr>
              <a:t> vstavljen prvi dan menstruacije (trije tedni)</a:t>
            </a:r>
          </a:p>
        </p:txBody>
      </p:sp>
      <p:pic>
        <p:nvPicPr>
          <p:cNvPr id="7" name="Picture 6" descr="implanon">
            <a:extLst>
              <a:ext uri="{FF2B5EF4-FFF2-40B4-BE49-F238E27FC236}">
                <a16:creationId xmlns:a16="http://schemas.microsoft.com/office/drawing/2014/main" id="{42F8AF28-3642-4AF7-A084-8F94D6241CBA}"/>
              </a:ext>
            </a:extLst>
          </p:cNvPr>
          <p:cNvPicPr>
            <a:picLocks noChangeAspect="1" noChangeArrowheads="1"/>
          </p:cNvPicPr>
          <p:nvPr/>
        </p:nvPicPr>
        <p:blipFill>
          <a:blip r:embed="rId3" cstate="print">
            <a:grayscl/>
            <a:lum bright="10000"/>
          </a:blip>
          <a:srcRect l="18900" t="7895" r="10541" b="5255"/>
          <a:stretch>
            <a:fillRect/>
          </a:stretch>
        </p:blipFill>
        <p:spPr bwMode="auto">
          <a:xfrm>
            <a:off x="467544" y="2204864"/>
            <a:ext cx="3096345"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3" name="PoljeZBesedilom 5">
            <a:extLst>
              <a:ext uri="{FF2B5EF4-FFF2-40B4-BE49-F238E27FC236}">
                <a16:creationId xmlns:a16="http://schemas.microsoft.com/office/drawing/2014/main" id="{E596B708-B861-4F1F-A35F-BE9F1FAA6D57}"/>
              </a:ext>
            </a:extLst>
          </p:cNvPr>
          <p:cNvSpPr txBox="1">
            <a:spLocks noChangeArrowheads="1"/>
          </p:cNvSpPr>
          <p:nvPr/>
        </p:nvSpPr>
        <p:spPr bwMode="auto">
          <a:xfrm>
            <a:off x="3708400" y="2133600"/>
            <a:ext cx="59261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sl-SI" altLang="sl-SI" sz="2000">
                <a:latin typeface="Arial Narrow" panose="020B0606020202030204" pitchFamily="34" charset="0"/>
              </a:rPr>
              <a:t> Nezaželeni učinki: prve mesece neredne krvavitve </a:t>
            </a:r>
          </a:p>
          <a:p>
            <a:r>
              <a:rPr lang="sl-SI" altLang="sl-SI" sz="2000">
                <a:latin typeface="Arial Narrow" panose="020B0606020202030204" pitchFamily="34" charset="0"/>
              </a:rPr>
              <a:t>glavobol, akne, povečanje teže, občutek napetosti v prsih</a:t>
            </a:r>
          </a:p>
          <a:p>
            <a:pPr>
              <a:buFont typeface="Wingdings" panose="05000000000000000000" pitchFamily="2" charset="2"/>
              <a:buChar char="§"/>
            </a:pPr>
            <a:r>
              <a:rPr lang="sl-SI" altLang="sl-SI" sz="2000">
                <a:latin typeface="Arial Narrow" panose="020B0606020202030204" pitchFamily="34" charset="0"/>
              </a:rPr>
              <a:t> takoj po odstranitvi je ženska enako plodna kot prej</a:t>
            </a:r>
          </a:p>
          <a:p>
            <a:pPr>
              <a:buFont typeface="Wingdings" panose="05000000000000000000" pitchFamily="2" charset="2"/>
              <a:buChar char="§"/>
            </a:pPr>
            <a:r>
              <a:rPr lang="sl-SI" altLang="sl-SI" sz="2000">
                <a:latin typeface="Arial Narrow" panose="020B0606020202030204" pitchFamily="34" charset="0"/>
              </a:rPr>
              <a:t> progesteron se v telesu ne kopiči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yanidel.com/pictures/so%20smart%20bridge%20HR.jpg">
            <a:extLst>
              <a:ext uri="{FF2B5EF4-FFF2-40B4-BE49-F238E27FC236}">
                <a16:creationId xmlns:a16="http://schemas.microsoft.com/office/drawing/2014/main" id="{1E71FF99-ED83-4969-A8EB-1D1DD3D14FB0}"/>
              </a:ext>
            </a:extLst>
          </p:cNvPr>
          <p:cNvPicPr>
            <a:picLocks noChangeAspect="1" noChangeArrowheads="1"/>
          </p:cNvPicPr>
          <p:nvPr/>
        </p:nvPicPr>
        <p:blipFill>
          <a:blip r:embed="rId3">
            <a:lum bright="34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Naslov 1">
            <a:extLst>
              <a:ext uri="{FF2B5EF4-FFF2-40B4-BE49-F238E27FC236}">
                <a16:creationId xmlns:a16="http://schemas.microsoft.com/office/drawing/2014/main" id="{A5CF4068-5DDD-47CD-92D6-825D8BE4E4B4}"/>
              </a:ext>
            </a:extLst>
          </p:cNvPr>
          <p:cNvSpPr>
            <a:spLocks noGrp="1"/>
          </p:cNvSpPr>
          <p:nvPr>
            <p:ph type="title"/>
          </p:nvPr>
        </p:nvSpPr>
        <p:spPr>
          <a:xfrm>
            <a:off x="179388" y="0"/>
            <a:ext cx="8785225" cy="692150"/>
          </a:xfrm>
        </p:spPr>
        <p:txBody>
          <a:bodyPr/>
          <a:lstStyle/>
          <a:p>
            <a:pPr algn="l"/>
            <a:r>
              <a:rPr lang="sl-SI" altLang="sl-SI" b="1">
                <a:latin typeface="Arial Narrow" panose="020B0606020202030204" pitchFamily="34" charset="0"/>
              </a:rPr>
              <a:t>MATERNIČNI VLOŽEK</a:t>
            </a:r>
            <a:endParaRPr lang="sl-SI" altLang="sl-SI" sz="1400" b="1">
              <a:latin typeface="Arial Narrow" panose="020B0606020202030204" pitchFamily="34" charset="0"/>
            </a:endParaRPr>
          </a:p>
        </p:txBody>
      </p:sp>
      <p:sp>
        <p:nvSpPr>
          <p:cNvPr id="8196" name="PoljeZBesedilom 3">
            <a:extLst>
              <a:ext uri="{FF2B5EF4-FFF2-40B4-BE49-F238E27FC236}">
                <a16:creationId xmlns:a16="http://schemas.microsoft.com/office/drawing/2014/main" id="{D25DC4D0-A510-4D55-83CB-8EC987F007BF}"/>
              </a:ext>
            </a:extLst>
          </p:cNvPr>
          <p:cNvSpPr txBox="1">
            <a:spLocks noChangeArrowheads="1"/>
          </p:cNvSpPr>
          <p:nvPr/>
        </p:nvSpPr>
        <p:spPr bwMode="auto">
          <a:xfrm>
            <a:off x="179388" y="620713"/>
            <a:ext cx="8785225"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sz="500" b="1">
              <a:latin typeface="Arial Narrow" panose="020B0606020202030204" pitchFamily="34" charset="0"/>
            </a:endParaRPr>
          </a:p>
          <a:p>
            <a:r>
              <a:rPr lang="sl-SI" altLang="sl-SI" b="1">
                <a:latin typeface="Arial Narrow" panose="020B0606020202030204" pitchFamily="34" charset="0"/>
              </a:rPr>
              <a:t>Z BAKROM</a:t>
            </a:r>
          </a:p>
          <a:p>
            <a:pPr>
              <a:buFont typeface="Wingdings" panose="05000000000000000000" pitchFamily="2" charset="2"/>
              <a:buChar char="§"/>
            </a:pPr>
            <a:r>
              <a:rPr lang="sl-SI" altLang="sl-SI">
                <a:latin typeface="Arial Narrow" panose="020B0606020202030204" pitchFamily="34" charset="0"/>
              </a:rPr>
              <a:t> ovira gibanje semenčic</a:t>
            </a:r>
          </a:p>
          <a:p>
            <a:pPr>
              <a:buFont typeface="Wingdings" panose="05000000000000000000" pitchFamily="2" charset="2"/>
              <a:buChar char="§"/>
            </a:pPr>
            <a:r>
              <a:rPr lang="sl-SI" altLang="sl-SI">
                <a:latin typeface="Arial Narrow" panose="020B0606020202030204" pitchFamily="34" charset="0"/>
              </a:rPr>
              <a:t> ginekološki poseg v času menstruacije</a:t>
            </a:r>
          </a:p>
          <a:p>
            <a:pPr>
              <a:buFont typeface="Wingdings" panose="05000000000000000000" pitchFamily="2" charset="2"/>
              <a:buChar char="§"/>
            </a:pPr>
            <a:r>
              <a:rPr lang="sl-SI" altLang="sl-SI">
                <a:latin typeface="Arial Narrow" panose="020B0606020202030204" pitchFamily="34" charset="0"/>
              </a:rPr>
              <a:t> nitka iz najlona za kontrolo vložka</a:t>
            </a:r>
          </a:p>
          <a:p>
            <a:pPr>
              <a:buFont typeface="Wingdings" panose="05000000000000000000" pitchFamily="2" charset="2"/>
              <a:buChar char="§"/>
            </a:pPr>
            <a:r>
              <a:rPr lang="sl-SI" altLang="sl-SI">
                <a:latin typeface="Arial Narrow" panose="020B0606020202030204" pitchFamily="34" charset="0"/>
              </a:rPr>
              <a:t> deluje od 5 do 8 let</a:t>
            </a:r>
          </a:p>
          <a:p>
            <a:pPr>
              <a:buFont typeface="Wingdings" panose="05000000000000000000" pitchFamily="2" charset="2"/>
              <a:buChar char="§"/>
            </a:pPr>
            <a:r>
              <a:rPr lang="sl-SI" altLang="sl-SI">
                <a:latin typeface="Arial Narrow" panose="020B0606020202030204" pitchFamily="34" charset="0"/>
              </a:rPr>
              <a:t>  telo ga lahko zazna kot tujek – krči</a:t>
            </a:r>
          </a:p>
          <a:p>
            <a:pPr>
              <a:buFont typeface="Wingdings" panose="05000000000000000000" pitchFamily="2" charset="2"/>
              <a:buChar char="§"/>
            </a:pPr>
            <a:r>
              <a:rPr lang="sl-SI" altLang="sl-SI">
                <a:latin typeface="Arial Narrow" panose="020B0606020202030204" pitchFamily="34" charset="0"/>
              </a:rPr>
              <a:t> poveča se tveganje za okužbe notranjih spolnih organov</a:t>
            </a:r>
          </a:p>
          <a:p>
            <a:endParaRPr lang="sl-SI" altLang="sl-SI" sz="1200">
              <a:latin typeface="Arial Narrow" panose="020B0606020202030204" pitchFamily="34" charset="0"/>
            </a:endParaRPr>
          </a:p>
          <a:p>
            <a:r>
              <a:rPr lang="sl-SI" altLang="sl-SI" b="1">
                <a:latin typeface="Arial Narrow" panose="020B0606020202030204" pitchFamily="34" charset="0"/>
              </a:rPr>
              <a:t>S HORMONOM</a:t>
            </a:r>
          </a:p>
          <a:p>
            <a:pPr>
              <a:buFont typeface="Wingdings" panose="05000000000000000000" pitchFamily="2" charset="2"/>
              <a:buChar char="§"/>
            </a:pPr>
            <a:r>
              <a:rPr lang="sl-SI" altLang="sl-SI">
                <a:latin typeface="Arial Narrow" panose="020B0606020202030204" pitchFamily="34" charset="0"/>
              </a:rPr>
              <a:t> plastičen nosilec progestogena v obliki črke T</a:t>
            </a:r>
          </a:p>
          <a:p>
            <a:pPr>
              <a:buFont typeface="Wingdings" panose="05000000000000000000" pitchFamily="2" charset="2"/>
              <a:buChar char="§"/>
            </a:pPr>
            <a:r>
              <a:rPr lang="sl-SI" altLang="sl-SI">
                <a:latin typeface="Arial Narrow" panose="020B0606020202030204" pitchFamily="34" charset="0"/>
              </a:rPr>
              <a:t> ginekološki poseg v času menstruacije – zložen se s pomočjo tanke cevke vstavi v maternico</a:t>
            </a:r>
          </a:p>
          <a:p>
            <a:pPr>
              <a:buFont typeface="Wingdings" panose="05000000000000000000" pitchFamily="2" charset="2"/>
              <a:buChar char="§"/>
            </a:pPr>
            <a:r>
              <a:rPr lang="sl-SI" altLang="sl-SI">
                <a:latin typeface="Arial Narrow" panose="020B0606020202030204" pitchFamily="34" charset="0"/>
              </a:rPr>
              <a:t> učinkovitost 5 let</a:t>
            </a:r>
          </a:p>
          <a:p>
            <a:pPr>
              <a:buFont typeface="Wingdings" panose="05000000000000000000" pitchFamily="2" charset="2"/>
              <a:buChar char="§"/>
            </a:pPr>
            <a:r>
              <a:rPr lang="sl-SI" altLang="sl-SI">
                <a:latin typeface="Arial Narrow" panose="020B0606020202030204" pitchFamily="34" charset="0"/>
              </a:rPr>
              <a:t> 99,9% zaščita</a:t>
            </a:r>
          </a:p>
          <a:p>
            <a:pPr>
              <a:buFont typeface="Wingdings" panose="05000000000000000000" pitchFamily="2" charset="2"/>
              <a:buChar char="§"/>
            </a:pPr>
            <a:r>
              <a:rPr lang="sl-SI" altLang="sl-SI">
                <a:latin typeface="Arial Narrow" panose="020B0606020202030204" pitchFamily="34" charset="0"/>
              </a:rPr>
              <a:t> zmanjšuje menstrualne bolečine – menstruacija lahko celo izostane</a:t>
            </a:r>
          </a:p>
          <a:p>
            <a:endParaRPr lang="sl-SI" altLang="sl-SI" sz="1600">
              <a:latin typeface="Arial Narrow" panose="020B0606020202030204" pitchFamily="34" charset="0"/>
            </a:endParaRPr>
          </a:p>
          <a:p>
            <a:pPr>
              <a:buFont typeface="Wingdings" panose="05000000000000000000" pitchFamily="2" charset="2"/>
              <a:buChar char="§"/>
            </a:pPr>
            <a:endParaRPr lang="sl-SI" altLang="sl-SI" b="1">
              <a:latin typeface="Arial Narrow" panose="020B0606020202030204" pitchFamily="34" charset="0"/>
            </a:endParaRPr>
          </a:p>
        </p:txBody>
      </p:sp>
      <p:pic>
        <p:nvPicPr>
          <p:cNvPr id="7" name="Picture 3">
            <a:extLst>
              <a:ext uri="{FF2B5EF4-FFF2-40B4-BE49-F238E27FC236}">
                <a16:creationId xmlns:a16="http://schemas.microsoft.com/office/drawing/2014/main" id="{349F524A-5F3E-447A-8FDF-79BBBD2B9C45}"/>
              </a:ext>
            </a:extLst>
          </p:cNvPr>
          <p:cNvPicPr>
            <a:picLocks noChangeAspect="1" noChangeArrowheads="1"/>
          </p:cNvPicPr>
          <p:nvPr/>
        </p:nvPicPr>
        <p:blipFill>
          <a:blip r:embed="rId4" cstate="print"/>
          <a:srcRect/>
          <a:stretch>
            <a:fillRect/>
          </a:stretch>
        </p:blipFill>
        <p:spPr bwMode="auto">
          <a:xfrm>
            <a:off x="251520" y="4645162"/>
            <a:ext cx="3312368" cy="1984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185B891A-DCFE-42B1-8BF0-25A9304ADB2D}"/>
              </a:ext>
            </a:extLst>
          </p:cNvPr>
          <p:cNvSpPr>
            <a:spLocks noGrp="1"/>
          </p:cNvSpPr>
          <p:nvPr>
            <p:ph type="title"/>
          </p:nvPr>
        </p:nvSpPr>
        <p:spPr/>
        <p:txBody>
          <a:bodyPr/>
          <a:lstStyle/>
          <a:p>
            <a:endParaRPr lang="sl-SI" altLang="sl-SI"/>
          </a:p>
        </p:txBody>
      </p:sp>
      <p:sp>
        <p:nvSpPr>
          <p:cNvPr id="9219" name="Ograda vsebine 2">
            <a:extLst>
              <a:ext uri="{FF2B5EF4-FFF2-40B4-BE49-F238E27FC236}">
                <a16:creationId xmlns:a16="http://schemas.microsoft.com/office/drawing/2014/main" id="{2D658B2E-F1FE-4A7E-B225-8CA99B1AFA6C}"/>
              </a:ext>
            </a:extLst>
          </p:cNvPr>
          <p:cNvSpPr>
            <a:spLocks noGrp="1"/>
          </p:cNvSpPr>
          <p:nvPr>
            <p:ph idx="1"/>
          </p:nvPr>
        </p:nvSpPr>
        <p:spPr/>
        <p:txBody>
          <a:bodyPr/>
          <a:lstStyle/>
          <a:p>
            <a:endParaRPr lang="sl-SI" altLang="sl-SI"/>
          </a:p>
        </p:txBody>
      </p:sp>
      <p:pic>
        <p:nvPicPr>
          <p:cNvPr id="9220" name="Picture 2" descr="http://www.yanidel.com/pictures/so%20smart%20bridge%20HR.jpg">
            <a:extLst>
              <a:ext uri="{FF2B5EF4-FFF2-40B4-BE49-F238E27FC236}">
                <a16:creationId xmlns:a16="http://schemas.microsoft.com/office/drawing/2014/main" id="{14DB346F-D1B2-4655-BB3F-3408A34B5853}"/>
              </a:ext>
            </a:extLst>
          </p:cNvPr>
          <p:cNvPicPr>
            <a:picLocks noChangeAspect="1" noChangeArrowheads="1"/>
          </p:cNvPicPr>
          <p:nvPr/>
        </p:nvPicPr>
        <p:blipFill>
          <a:blip r:embed="rId2">
            <a:lum bright="42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slov 1">
            <a:extLst>
              <a:ext uri="{FF2B5EF4-FFF2-40B4-BE49-F238E27FC236}">
                <a16:creationId xmlns:a16="http://schemas.microsoft.com/office/drawing/2014/main" id="{10F011D4-B267-43E6-B8E2-D04A684AA789}"/>
              </a:ext>
            </a:extLst>
          </p:cNvPr>
          <p:cNvSpPr txBox="1">
            <a:spLocks/>
          </p:cNvSpPr>
          <p:nvPr/>
        </p:nvSpPr>
        <p:spPr>
          <a:xfrm>
            <a:off x="179388" y="0"/>
            <a:ext cx="8785225" cy="692150"/>
          </a:xfrm>
          <a:prstGeom prst="rect">
            <a:avLst/>
          </a:prstGeom>
        </p:spPr>
        <p:txBody>
          <a:bodyPr anchor="ctr"/>
          <a:lstStyle/>
          <a:p>
            <a:pPr algn="ctr" fontAlgn="auto">
              <a:spcAft>
                <a:spcPts val="0"/>
              </a:spcAft>
              <a:defRPr/>
            </a:pPr>
            <a:r>
              <a:rPr lang="sl-SI" sz="4400" b="1">
                <a:latin typeface="Arial Narrow" pitchFamily="34" charset="0"/>
                <a:ea typeface="+mj-ea"/>
                <a:cs typeface="+mj-cs"/>
              </a:rPr>
              <a:t>MATERNIČNI VLOŽEK</a:t>
            </a:r>
            <a:endParaRPr lang="sl-SI" sz="1400" b="1" dirty="0">
              <a:latin typeface="Arial Narrow" pitchFamily="34" charset="0"/>
              <a:ea typeface="+mj-ea"/>
              <a:cs typeface="+mj-cs"/>
            </a:endParaRPr>
          </a:p>
        </p:txBody>
      </p:sp>
      <p:pic>
        <p:nvPicPr>
          <p:cNvPr id="10" name="Picture 4" descr="http://www.metaloplast.si/images/ginetik_01_velika.jpg">
            <a:extLst>
              <a:ext uri="{FF2B5EF4-FFF2-40B4-BE49-F238E27FC236}">
                <a16:creationId xmlns:a16="http://schemas.microsoft.com/office/drawing/2014/main" id="{161B303C-2C26-4AE4-A37B-ED66461CB296}"/>
              </a:ext>
            </a:extLst>
          </p:cNvPr>
          <p:cNvPicPr>
            <a:picLocks noChangeAspect="1" noChangeArrowheads="1"/>
          </p:cNvPicPr>
          <p:nvPr/>
        </p:nvPicPr>
        <p:blipFill>
          <a:blip r:embed="rId3" cstate="print"/>
          <a:srcRect/>
          <a:stretch>
            <a:fillRect/>
          </a:stretch>
        </p:blipFill>
        <p:spPr bwMode="auto">
          <a:xfrm>
            <a:off x="899592" y="2204864"/>
            <a:ext cx="2160240" cy="162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http://www.metaloplast.si/images/ginetik_02_velika.jpg">
            <a:extLst>
              <a:ext uri="{FF2B5EF4-FFF2-40B4-BE49-F238E27FC236}">
                <a16:creationId xmlns:a16="http://schemas.microsoft.com/office/drawing/2014/main" id="{3999762D-A78D-450B-B45C-8DDF977ED829}"/>
              </a:ext>
            </a:extLst>
          </p:cNvPr>
          <p:cNvPicPr>
            <a:picLocks noChangeAspect="1" noChangeArrowheads="1"/>
          </p:cNvPicPr>
          <p:nvPr/>
        </p:nvPicPr>
        <p:blipFill>
          <a:blip r:embed="rId4" cstate="print"/>
          <a:srcRect/>
          <a:stretch>
            <a:fillRect/>
          </a:stretch>
        </p:blipFill>
        <p:spPr bwMode="auto">
          <a:xfrm>
            <a:off x="395536" y="1052736"/>
            <a:ext cx="1800200" cy="1496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4" name="PoljeZBesedilom 10">
            <a:extLst>
              <a:ext uri="{FF2B5EF4-FFF2-40B4-BE49-F238E27FC236}">
                <a16:creationId xmlns:a16="http://schemas.microsoft.com/office/drawing/2014/main" id="{ABB8ABA9-C078-4CCA-8E96-099351E2652C}"/>
              </a:ext>
            </a:extLst>
          </p:cNvPr>
          <p:cNvSpPr txBox="1">
            <a:spLocks noChangeArrowheads="1"/>
          </p:cNvSpPr>
          <p:nvPr/>
        </p:nvSpPr>
        <p:spPr bwMode="auto">
          <a:xfrm>
            <a:off x="250825" y="3789363"/>
            <a:ext cx="87137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a:latin typeface="Arial Narrow" panose="020B0606020202030204" pitchFamily="34" charset="0"/>
              </a:rPr>
              <a:t>Pred uporabo morajo biti izključene mnoge KONTRAINDIKCIJE :</a:t>
            </a:r>
          </a:p>
          <a:p>
            <a:pPr>
              <a:buFont typeface="Wingdings" panose="05000000000000000000" pitchFamily="2" charset="2"/>
              <a:buChar char="§"/>
            </a:pPr>
            <a:r>
              <a:rPr lang="sl-SI" altLang="sl-SI" sz="2000">
                <a:latin typeface="Arial Narrow" panose="020B0606020202030204" pitchFamily="34" charset="0"/>
              </a:rPr>
              <a:t> nosečnost – z vložkom mogoča a z visokim tveganjem za splav</a:t>
            </a:r>
          </a:p>
          <a:p>
            <a:pPr>
              <a:buFont typeface="Wingdings" panose="05000000000000000000" pitchFamily="2" charset="2"/>
              <a:buChar char="§"/>
            </a:pPr>
            <a:r>
              <a:rPr lang="sl-SI" altLang="sl-SI" sz="2000">
                <a:latin typeface="Arial Narrow" panose="020B0606020202030204" pitchFamily="34" charset="0"/>
              </a:rPr>
              <a:t> deformacije maternice – izrazito majhna ali velika </a:t>
            </a:r>
          </a:p>
          <a:p>
            <a:pPr>
              <a:buFont typeface="Wingdings" panose="05000000000000000000" pitchFamily="2" charset="2"/>
              <a:buChar char="§"/>
            </a:pPr>
            <a:r>
              <a:rPr lang="sl-SI" altLang="sl-SI" sz="2000">
                <a:latin typeface="Arial Narrow" panose="020B0606020202030204" pitchFamily="34" charset="0"/>
              </a:rPr>
              <a:t> miomi</a:t>
            </a:r>
          </a:p>
          <a:p>
            <a:pPr>
              <a:buFont typeface="Wingdings" panose="05000000000000000000" pitchFamily="2" charset="2"/>
              <a:buChar char="§"/>
            </a:pPr>
            <a:r>
              <a:rPr lang="sl-SI" altLang="sl-SI" sz="2000">
                <a:latin typeface="Arial Narrow" panose="020B0606020202030204" pitchFamily="34" charset="0"/>
              </a:rPr>
              <a:t> akutna okužba spolovil</a:t>
            </a:r>
          </a:p>
          <a:p>
            <a:pPr>
              <a:buFont typeface="Wingdings" panose="05000000000000000000" pitchFamily="2" charset="2"/>
              <a:buChar char="§"/>
            </a:pPr>
            <a:r>
              <a:rPr lang="sl-SI" altLang="sl-SI" sz="2000">
                <a:latin typeface="Arial Narrow" panose="020B0606020202030204" pitchFamily="34" charset="0"/>
              </a:rPr>
              <a:t> boleče in močne mesečne krvavitve (samo za bakrene)</a:t>
            </a:r>
          </a:p>
          <a:p>
            <a:pPr>
              <a:buFont typeface="Wingdings" panose="05000000000000000000" pitchFamily="2" charset="2"/>
              <a:buChar char="§"/>
            </a:pPr>
            <a:r>
              <a:rPr lang="sl-SI" altLang="sl-SI" sz="2000">
                <a:latin typeface="Arial Narrow" panose="020B0606020202030204" pitchFamily="34" charset="0"/>
              </a:rPr>
              <a:t> sum na rakasta obolenja spolovil</a:t>
            </a:r>
          </a:p>
          <a:p>
            <a:pPr>
              <a:buFont typeface="Wingdings" panose="05000000000000000000" pitchFamily="2" charset="2"/>
              <a:buChar char="§"/>
            </a:pPr>
            <a:r>
              <a:rPr lang="sl-SI" altLang="sl-SI" sz="2000">
                <a:latin typeface="Arial Narrow" panose="020B0606020202030204" pitchFamily="34" charset="0"/>
              </a:rPr>
              <a:t> alergija na baker (samo za bakrene)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yanidel.com/pictures/montmartre%20lovers%20catch%20HR.jpg">
            <a:extLst>
              <a:ext uri="{FF2B5EF4-FFF2-40B4-BE49-F238E27FC236}">
                <a16:creationId xmlns:a16="http://schemas.microsoft.com/office/drawing/2014/main" id="{B98CB144-2ABF-4301-9098-F91D9B89A026}"/>
              </a:ext>
            </a:extLst>
          </p:cNvPr>
          <p:cNvPicPr>
            <a:picLocks noChangeAspect="1" noChangeArrowheads="1"/>
          </p:cNvPicPr>
          <p:nvPr/>
        </p:nvPicPr>
        <p:blipFill>
          <a:blip r:embed="rId2">
            <a:lum bright="28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40099A6-8129-46D0-8B2D-009AD15AD090}"/>
              </a:ext>
            </a:extLst>
          </p:cNvPr>
          <p:cNvSpPr>
            <a:spLocks noGrp="1"/>
          </p:cNvSpPr>
          <p:nvPr>
            <p:ph type="title"/>
          </p:nvPr>
        </p:nvSpPr>
        <p:spPr>
          <a:xfrm>
            <a:off x="395288" y="404813"/>
            <a:ext cx="8229600" cy="417512"/>
          </a:xfrm>
        </p:spPr>
        <p:txBody>
          <a:bodyPr rtlCol="0">
            <a:normAutofit fontScale="90000"/>
          </a:bodyPr>
          <a:lstStyle/>
          <a:p>
            <a:pPr algn="r" fontAlgn="auto">
              <a:spcAft>
                <a:spcPts val="0"/>
              </a:spcAft>
              <a:defRPr/>
            </a:pPr>
            <a:r>
              <a:rPr lang="sl-SI" sz="3600" b="1" dirty="0">
                <a:latin typeface="Arial Narrow" pitchFamily="34" charset="0"/>
              </a:rPr>
              <a:t>DIAFRAGMA</a:t>
            </a:r>
          </a:p>
        </p:txBody>
      </p:sp>
      <p:sp>
        <p:nvSpPr>
          <p:cNvPr id="10244" name="PoljeZBesedilom 4">
            <a:extLst>
              <a:ext uri="{FF2B5EF4-FFF2-40B4-BE49-F238E27FC236}">
                <a16:creationId xmlns:a16="http://schemas.microsoft.com/office/drawing/2014/main" id="{1EC0836B-A805-4914-A7E4-487046EA3E9D}"/>
              </a:ext>
            </a:extLst>
          </p:cNvPr>
          <p:cNvSpPr txBox="1">
            <a:spLocks noChangeArrowheads="1"/>
          </p:cNvSpPr>
          <p:nvPr/>
        </p:nvSpPr>
        <p:spPr bwMode="auto">
          <a:xfrm>
            <a:off x="4211638" y="981075"/>
            <a:ext cx="47482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sl-SI" altLang="sl-SI" sz="2000">
                <a:latin typeface="Arial Narrow" panose="020B0606020202030204" pitchFamily="34" charset="0"/>
              </a:rPr>
              <a:t> na jeklenem obroču napeta gumijasta kapica</a:t>
            </a:r>
          </a:p>
          <a:p>
            <a:pPr>
              <a:buFont typeface="Wingdings" panose="05000000000000000000" pitchFamily="2" charset="2"/>
              <a:buChar char="§"/>
            </a:pPr>
            <a:r>
              <a:rPr lang="sl-SI" altLang="sl-SI" sz="2000">
                <a:latin typeface="Arial Narrow" panose="020B0606020202030204" pitchFamily="34" charset="0"/>
              </a:rPr>
              <a:t> prekrije maternični vrat</a:t>
            </a:r>
          </a:p>
          <a:p>
            <a:pPr>
              <a:buFont typeface="Wingdings" panose="05000000000000000000" pitchFamily="2" charset="2"/>
              <a:buChar char="§"/>
            </a:pPr>
            <a:r>
              <a:rPr lang="sl-SI" altLang="sl-SI" sz="2000">
                <a:latin typeface="Arial Narrow" panose="020B0606020202030204" pitchFamily="34" charset="0"/>
              </a:rPr>
              <a:t>uporaba s spermicidi = večja zanesljivost</a:t>
            </a:r>
          </a:p>
          <a:p>
            <a:pPr>
              <a:buFont typeface="Wingdings" panose="05000000000000000000" pitchFamily="2" charset="2"/>
              <a:buChar char="§"/>
            </a:pPr>
            <a:r>
              <a:rPr lang="sl-SI" altLang="sl-SI" sz="2000">
                <a:latin typeface="Arial Narrow" panose="020B0606020202030204" pitchFamily="34" charset="0"/>
              </a:rPr>
              <a:t>vstavimo 2 uri pred spolnim odnosom </a:t>
            </a:r>
          </a:p>
          <a:p>
            <a:pPr>
              <a:buFont typeface="Wingdings" panose="05000000000000000000" pitchFamily="2" charset="2"/>
              <a:buChar char="§"/>
            </a:pPr>
            <a:r>
              <a:rPr lang="sl-SI" altLang="sl-SI" sz="2000">
                <a:latin typeface="Arial Narrow" panose="020B0606020202030204" pitchFamily="34" charset="0"/>
              </a:rPr>
              <a:t>odstranimo po 6-8 urah</a:t>
            </a:r>
          </a:p>
          <a:p>
            <a:pPr>
              <a:buFont typeface="Wingdings" panose="05000000000000000000" pitchFamily="2" charset="2"/>
              <a:buChar char="§"/>
            </a:pPr>
            <a:r>
              <a:rPr lang="sl-SI" altLang="sl-SI" sz="2000">
                <a:latin typeface="Arial Narrow" panose="020B0606020202030204" pitchFamily="34" charset="0"/>
              </a:rPr>
              <a:t>82% učinkovita</a:t>
            </a:r>
          </a:p>
        </p:txBody>
      </p:sp>
      <p:pic>
        <p:nvPicPr>
          <p:cNvPr id="9218" name="Picture 2" descr="http://www.marieclaire.com/cm/marieclaire/images/diaphram-med-77061598.jpg">
            <a:extLst>
              <a:ext uri="{FF2B5EF4-FFF2-40B4-BE49-F238E27FC236}">
                <a16:creationId xmlns:a16="http://schemas.microsoft.com/office/drawing/2014/main" id="{4BEF5E0A-8E7C-477F-8C74-58C2688A7E35}"/>
              </a:ext>
            </a:extLst>
          </p:cNvPr>
          <p:cNvPicPr>
            <a:picLocks noChangeAspect="1" noChangeArrowheads="1"/>
          </p:cNvPicPr>
          <p:nvPr/>
        </p:nvPicPr>
        <p:blipFill>
          <a:blip r:embed="rId3" cstate="print"/>
          <a:srcRect/>
          <a:stretch>
            <a:fillRect/>
          </a:stretch>
        </p:blipFill>
        <p:spPr bwMode="auto">
          <a:xfrm>
            <a:off x="6660232" y="2708920"/>
            <a:ext cx="2286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1307</Words>
  <Application>Microsoft Office PowerPoint</Application>
  <PresentationFormat>On-screen Show (4:3)</PresentationFormat>
  <Paragraphs>239</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Wingdings</vt:lpstr>
      <vt:lpstr>Officeova tema</vt:lpstr>
      <vt:lpstr>PowerPoint Presentation</vt:lpstr>
      <vt:lpstr>PowerPoint Presentation</vt:lpstr>
      <vt:lpstr>PowerPoint Presentation</vt:lpstr>
      <vt:lpstr>PowerPoint Presentation</vt:lpstr>
      <vt:lpstr>PowerPoint Presentation</vt:lpstr>
      <vt:lpstr>PowerPoint Presentation</vt:lpstr>
      <vt:lpstr>MATERNIČNI VLOŽEK</vt:lpstr>
      <vt:lpstr>PowerPoint Presentation</vt:lpstr>
      <vt:lpstr>DIAFRAGMA</vt:lpstr>
      <vt:lpstr>  NARAVNE METODE  </vt:lpstr>
      <vt:lpstr>  NARAVNE METODE  </vt:lpstr>
      <vt:lpstr>KONDOMI</vt:lpstr>
      <vt:lpstr>STERILIZACIJA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2019-05-30T09:36:36Z</dcterms:created>
  <dcterms:modified xsi:type="dcterms:W3CDTF">2019-05-30T09:36:36Z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