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CC00"/>
    <a:srgbClr val="00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89" autoAdjust="0"/>
  </p:normalViewPr>
  <p:slideViewPr>
    <p:cSldViewPr>
      <p:cViewPr varScale="1">
        <p:scale>
          <a:sx n="106" d="100"/>
          <a:sy n="106" d="100"/>
        </p:scale>
        <p:origin x="13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534DCC6-53ED-468E-A1B1-520465B6A7E8}"/>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47107" name="Rectangle 3">
            <a:extLst>
              <a:ext uri="{FF2B5EF4-FFF2-40B4-BE49-F238E27FC236}">
                <a16:creationId xmlns:a16="http://schemas.microsoft.com/office/drawing/2014/main" id="{4997E06A-AFAC-4D7C-8659-CE92B71A1C44}"/>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47108" name="Freeform 4">
            <a:extLst>
              <a:ext uri="{FF2B5EF4-FFF2-40B4-BE49-F238E27FC236}">
                <a16:creationId xmlns:a16="http://schemas.microsoft.com/office/drawing/2014/main" id="{C9BBCD9A-66FE-432E-A980-8D7E3F9B1073}"/>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7109" name="Rectangle 5">
            <a:extLst>
              <a:ext uri="{FF2B5EF4-FFF2-40B4-BE49-F238E27FC236}">
                <a16:creationId xmlns:a16="http://schemas.microsoft.com/office/drawing/2014/main" id="{5210E9CA-ABBA-4CE6-A82D-55799833B148}"/>
              </a:ext>
            </a:extLst>
          </p:cNvPr>
          <p:cNvSpPr>
            <a:spLocks noGrp="1" noChangeArrowheads="1"/>
          </p:cNvSpPr>
          <p:nvPr>
            <p:ph type="ftr" sz="quarter" idx="3"/>
          </p:nvPr>
        </p:nvSpPr>
        <p:spPr/>
        <p:txBody>
          <a:bodyPr/>
          <a:lstStyle>
            <a:lvl1pPr>
              <a:defRPr/>
            </a:lvl1pPr>
          </a:lstStyle>
          <a:p>
            <a:endParaRPr lang="sl-SI" altLang="sl-SI"/>
          </a:p>
        </p:txBody>
      </p:sp>
      <p:sp>
        <p:nvSpPr>
          <p:cNvPr id="47110" name="Rectangle 6">
            <a:extLst>
              <a:ext uri="{FF2B5EF4-FFF2-40B4-BE49-F238E27FC236}">
                <a16:creationId xmlns:a16="http://schemas.microsoft.com/office/drawing/2014/main" id="{6F672358-4B09-446B-BB1C-C80CE36B14DB}"/>
              </a:ext>
            </a:extLst>
          </p:cNvPr>
          <p:cNvSpPr>
            <a:spLocks noGrp="1" noChangeArrowheads="1"/>
          </p:cNvSpPr>
          <p:nvPr>
            <p:ph type="sldNum" sz="quarter" idx="4"/>
          </p:nvPr>
        </p:nvSpPr>
        <p:spPr/>
        <p:txBody>
          <a:bodyPr/>
          <a:lstStyle>
            <a:lvl1pPr>
              <a:defRPr/>
            </a:lvl1pPr>
          </a:lstStyle>
          <a:p>
            <a:fld id="{CB7BA48C-3C69-4151-8E1C-ED9F936479C6}" type="slidenum">
              <a:rPr lang="sl-SI" altLang="sl-SI"/>
              <a:pPr/>
              <a:t>‹#›</a:t>
            </a:fld>
            <a:endParaRPr lang="sl-SI" altLang="sl-SI"/>
          </a:p>
        </p:txBody>
      </p:sp>
      <p:sp>
        <p:nvSpPr>
          <p:cNvPr id="47111" name="Rectangle 7">
            <a:extLst>
              <a:ext uri="{FF2B5EF4-FFF2-40B4-BE49-F238E27FC236}">
                <a16:creationId xmlns:a16="http://schemas.microsoft.com/office/drawing/2014/main" id="{5D32FF11-8FFD-45B6-87A0-F6B3AA07AEC1}"/>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transition spd="slow" advTm="20000">
    <p:wheel spokes="8"/>
    <p:sndAc>
      <p:stSnd>
        <p:snd r:embed="rId1" name="push.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8504-7597-4CE2-9D8A-08519DA3A56A}"/>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AE2196E-2C50-4443-A81A-DAAA8E21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A1FAE27-0B2B-4620-9F81-3E8E8A6BA21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E087B51-4115-4073-8BE9-636F335920D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089CC6C-F496-4614-B0F7-018262C30DA3}"/>
              </a:ext>
            </a:extLst>
          </p:cNvPr>
          <p:cNvSpPr>
            <a:spLocks noGrp="1"/>
          </p:cNvSpPr>
          <p:nvPr>
            <p:ph type="sldNum" sz="quarter" idx="12"/>
          </p:nvPr>
        </p:nvSpPr>
        <p:spPr/>
        <p:txBody>
          <a:bodyPr/>
          <a:lstStyle>
            <a:lvl1pPr>
              <a:defRPr/>
            </a:lvl1pPr>
          </a:lstStyle>
          <a:p>
            <a:fld id="{343377BE-CEB8-42C2-B46F-C33453B3BE98}" type="slidenum">
              <a:rPr lang="sl-SI" altLang="sl-SI"/>
              <a:pPr/>
              <a:t>‹#›</a:t>
            </a:fld>
            <a:endParaRPr lang="sl-SI" altLang="sl-SI"/>
          </a:p>
        </p:txBody>
      </p:sp>
    </p:spTree>
    <p:extLst>
      <p:ext uri="{BB962C8B-B14F-4D97-AF65-F5344CB8AC3E}">
        <p14:creationId xmlns:p14="http://schemas.microsoft.com/office/powerpoint/2010/main" val="941583116"/>
      </p:ext>
    </p:extLst>
  </p:cSld>
  <p:clrMapOvr>
    <a:masterClrMapping/>
  </p:clrMapOvr>
  <p:transition spd="slow" advTm="20000">
    <p:wheel spokes="8"/>
    <p:sndAc>
      <p:stSnd>
        <p:snd r:embed="rId1" name="push.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B7EBD-0CEA-48BC-841D-61445A2B93D1}"/>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791C9F83-B64A-445B-9965-E411BDC0E36B}"/>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5751236-1483-42E7-B2AA-91A278C41BC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8ADEB8A-24CC-47E8-A578-062F4DAE24D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988A575-B640-4E54-A14D-43614C3FEAE3}"/>
              </a:ext>
            </a:extLst>
          </p:cNvPr>
          <p:cNvSpPr>
            <a:spLocks noGrp="1"/>
          </p:cNvSpPr>
          <p:nvPr>
            <p:ph type="sldNum" sz="quarter" idx="12"/>
          </p:nvPr>
        </p:nvSpPr>
        <p:spPr/>
        <p:txBody>
          <a:bodyPr/>
          <a:lstStyle>
            <a:lvl1pPr>
              <a:defRPr/>
            </a:lvl1pPr>
          </a:lstStyle>
          <a:p>
            <a:fld id="{003A02C8-B0C5-43FA-8FBB-C744204EBDB6}" type="slidenum">
              <a:rPr lang="sl-SI" altLang="sl-SI"/>
              <a:pPr/>
              <a:t>‹#›</a:t>
            </a:fld>
            <a:endParaRPr lang="sl-SI" altLang="sl-SI"/>
          </a:p>
        </p:txBody>
      </p:sp>
    </p:spTree>
    <p:extLst>
      <p:ext uri="{BB962C8B-B14F-4D97-AF65-F5344CB8AC3E}">
        <p14:creationId xmlns:p14="http://schemas.microsoft.com/office/powerpoint/2010/main" val="1594273144"/>
      </p:ext>
    </p:extLst>
  </p:cSld>
  <p:clrMapOvr>
    <a:masterClrMapping/>
  </p:clrMapOvr>
  <p:transition spd="slow" advTm="20000">
    <p:wheel spokes="8"/>
    <p:sndAc>
      <p:stSnd>
        <p:snd r:embed="rId1" name="push.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F8DF-644C-4CF9-B6E7-E9C174B03974}"/>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BCE7FE6-13C4-4606-89AF-676336EA14D5}"/>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893BBBB-C06A-4C96-8546-212F4D8FFD8E}"/>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8D0F0782-5380-478F-B271-F06988C904A5}"/>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F9FB4E7-AE69-4A96-94D1-60B44AECC3C1}"/>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800C53B-2883-4229-84CA-860AFD30F162}"/>
              </a:ext>
            </a:extLst>
          </p:cNvPr>
          <p:cNvSpPr>
            <a:spLocks noGrp="1"/>
          </p:cNvSpPr>
          <p:nvPr>
            <p:ph type="sldNum" sz="quarter" idx="12"/>
          </p:nvPr>
        </p:nvSpPr>
        <p:spPr>
          <a:xfrm>
            <a:off x="6553200" y="6245225"/>
            <a:ext cx="2133600" cy="476250"/>
          </a:xfrm>
        </p:spPr>
        <p:txBody>
          <a:bodyPr/>
          <a:lstStyle>
            <a:lvl1pPr>
              <a:defRPr/>
            </a:lvl1pPr>
          </a:lstStyle>
          <a:p>
            <a:fld id="{5640232D-C420-4AFA-B3C7-9D865EBD209B}" type="slidenum">
              <a:rPr lang="sl-SI" altLang="sl-SI"/>
              <a:pPr/>
              <a:t>‹#›</a:t>
            </a:fld>
            <a:endParaRPr lang="sl-SI" altLang="sl-SI"/>
          </a:p>
        </p:txBody>
      </p:sp>
    </p:spTree>
    <p:extLst>
      <p:ext uri="{BB962C8B-B14F-4D97-AF65-F5344CB8AC3E}">
        <p14:creationId xmlns:p14="http://schemas.microsoft.com/office/powerpoint/2010/main" val="3567658913"/>
      </p:ext>
    </p:extLst>
  </p:cSld>
  <p:clrMapOvr>
    <a:masterClrMapping/>
  </p:clrMapOvr>
  <p:transition spd="slow" advTm="20000">
    <p:wheel spokes="8"/>
    <p:sndAc>
      <p:stSnd>
        <p:snd r:embed="rId1" name="push.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E55A-AEB9-49CC-893A-72C325CCF139}"/>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18366DDE-83CC-46D4-9BF3-E159FE7F3970}"/>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CED6C95-78EB-43FE-806C-15A05AAE1618}"/>
              </a:ext>
            </a:extLst>
          </p:cNvPr>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E7C367E3-867C-4370-9280-F314D7B21598}"/>
              </a:ext>
            </a:extLst>
          </p:cNvPr>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03A12353-1175-437E-BC65-A6019A7118CC}"/>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09B18621-AD21-4AC8-87A3-7406B0A8648E}"/>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B6E2C96A-7EF1-4A42-B7BB-A751DABD554E}"/>
              </a:ext>
            </a:extLst>
          </p:cNvPr>
          <p:cNvSpPr>
            <a:spLocks noGrp="1"/>
          </p:cNvSpPr>
          <p:nvPr>
            <p:ph type="sldNum" sz="quarter" idx="12"/>
          </p:nvPr>
        </p:nvSpPr>
        <p:spPr>
          <a:xfrm>
            <a:off x="6553200" y="6245225"/>
            <a:ext cx="2133600" cy="476250"/>
          </a:xfrm>
        </p:spPr>
        <p:txBody>
          <a:bodyPr/>
          <a:lstStyle>
            <a:lvl1pPr>
              <a:defRPr/>
            </a:lvl1pPr>
          </a:lstStyle>
          <a:p>
            <a:fld id="{2825FD35-85FA-4196-B0CB-D08D3F92F15D}" type="slidenum">
              <a:rPr lang="sl-SI" altLang="sl-SI"/>
              <a:pPr/>
              <a:t>‹#›</a:t>
            </a:fld>
            <a:endParaRPr lang="sl-SI" altLang="sl-SI"/>
          </a:p>
        </p:txBody>
      </p:sp>
    </p:spTree>
    <p:extLst>
      <p:ext uri="{BB962C8B-B14F-4D97-AF65-F5344CB8AC3E}">
        <p14:creationId xmlns:p14="http://schemas.microsoft.com/office/powerpoint/2010/main" val="1400294990"/>
      </p:ext>
    </p:extLst>
  </p:cSld>
  <p:clrMapOvr>
    <a:masterClrMapping/>
  </p:clrMapOvr>
  <p:transition spd="slow" advTm="20000">
    <p:wheel spokes="8"/>
    <p:sndAc>
      <p:stSnd>
        <p:snd r:embed="rId1" name="push.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4D7E-B844-4E33-B88E-747B078179A1}"/>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DF6B019-3107-482D-B907-1E39DB608586}"/>
              </a:ext>
            </a:extLst>
          </p:cNvPr>
          <p:cNvSpPr>
            <a:spLocks noGrp="1"/>
          </p:cNvSpPr>
          <p:nvPr>
            <p:ph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696BA49-E16A-4B84-83A8-F5074273EF0E}"/>
              </a:ext>
            </a:extLst>
          </p:cNvPr>
          <p:cNvSpPr>
            <a:spLocks noGrp="1"/>
          </p:cNvSpPr>
          <p:nvPr>
            <p:ph type="body"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D122821-8FCE-45C7-A6D7-8E4A4A102BB1}"/>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C96689A-F67E-46F9-BD16-5DD67DCEEC30}"/>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420DC3C-3396-44B1-A7B1-324AC0E8C67A}"/>
              </a:ext>
            </a:extLst>
          </p:cNvPr>
          <p:cNvSpPr>
            <a:spLocks noGrp="1"/>
          </p:cNvSpPr>
          <p:nvPr>
            <p:ph type="sldNum" sz="quarter" idx="12"/>
          </p:nvPr>
        </p:nvSpPr>
        <p:spPr>
          <a:xfrm>
            <a:off x="6553200" y="6245225"/>
            <a:ext cx="2133600" cy="476250"/>
          </a:xfrm>
        </p:spPr>
        <p:txBody>
          <a:bodyPr/>
          <a:lstStyle>
            <a:lvl1pPr>
              <a:defRPr/>
            </a:lvl1pPr>
          </a:lstStyle>
          <a:p>
            <a:fld id="{971D9F1D-0610-4740-9710-EC180B16D961}" type="slidenum">
              <a:rPr lang="sl-SI" altLang="sl-SI"/>
              <a:pPr/>
              <a:t>‹#›</a:t>
            </a:fld>
            <a:endParaRPr lang="sl-SI" altLang="sl-SI"/>
          </a:p>
        </p:txBody>
      </p:sp>
    </p:spTree>
    <p:extLst>
      <p:ext uri="{BB962C8B-B14F-4D97-AF65-F5344CB8AC3E}">
        <p14:creationId xmlns:p14="http://schemas.microsoft.com/office/powerpoint/2010/main" val="2300778803"/>
      </p:ext>
    </p:extLst>
  </p:cSld>
  <p:clrMapOvr>
    <a:masterClrMapping/>
  </p:clrMapOvr>
  <p:transition spd="slow" advTm="20000">
    <p:wheel spokes="8"/>
    <p:sndAc>
      <p:stSnd>
        <p:snd r:embed="rId1" name="push.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E140-E89E-4393-B433-880D1808A381}"/>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D5572B7-4753-4589-A919-FB3E2991F802}"/>
              </a:ext>
            </a:extLst>
          </p:cNvPr>
          <p:cNvSpPr>
            <a:spLocks noGrp="1"/>
          </p:cNvSpPr>
          <p:nvPr>
            <p:ph type="body"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0E9DA93-D520-4EAD-8221-9CFE4D3F076B}"/>
              </a:ext>
            </a:extLst>
          </p:cNvPr>
          <p:cNvSpPr>
            <a:spLocks noGrp="1"/>
          </p:cNvSpPr>
          <p:nvPr>
            <p:ph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AF66E83-AFA6-4DBB-8B89-F2E8FAD68ADC}"/>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0AD63C5-E01D-483A-AB4C-49EFEE1745CE}"/>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7362F0D-8160-4E8A-9737-1621A41020D2}"/>
              </a:ext>
            </a:extLst>
          </p:cNvPr>
          <p:cNvSpPr>
            <a:spLocks noGrp="1"/>
          </p:cNvSpPr>
          <p:nvPr>
            <p:ph type="sldNum" sz="quarter" idx="12"/>
          </p:nvPr>
        </p:nvSpPr>
        <p:spPr>
          <a:xfrm>
            <a:off x="6553200" y="6245225"/>
            <a:ext cx="2133600" cy="476250"/>
          </a:xfrm>
        </p:spPr>
        <p:txBody>
          <a:bodyPr/>
          <a:lstStyle>
            <a:lvl1pPr>
              <a:defRPr/>
            </a:lvl1pPr>
          </a:lstStyle>
          <a:p>
            <a:fld id="{E3BBED2F-438F-476B-A13E-F93DC2272AD0}" type="slidenum">
              <a:rPr lang="sl-SI" altLang="sl-SI"/>
              <a:pPr/>
              <a:t>‹#›</a:t>
            </a:fld>
            <a:endParaRPr lang="sl-SI" altLang="sl-SI"/>
          </a:p>
        </p:txBody>
      </p:sp>
    </p:spTree>
    <p:extLst>
      <p:ext uri="{BB962C8B-B14F-4D97-AF65-F5344CB8AC3E}">
        <p14:creationId xmlns:p14="http://schemas.microsoft.com/office/powerpoint/2010/main" val="3764682994"/>
      </p:ext>
    </p:extLst>
  </p:cSld>
  <p:clrMapOvr>
    <a:masterClrMapping/>
  </p:clrMapOvr>
  <p:transition spd="slow" advTm="20000">
    <p:wheel spokes="8"/>
    <p:sndAc>
      <p:stSnd>
        <p:snd r:embed="rId1" name="pu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A105-12C6-4EFB-9881-847C294D90B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BD400A9-C1FF-43F1-B5A4-1D70DAC03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ABEB45F-594B-45D1-9BDD-4C9076A5C37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4AB9A07-5C33-4951-8821-18D8A76AE95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170D8E8-A87D-4938-B05D-1B040EE8B0FD}"/>
              </a:ext>
            </a:extLst>
          </p:cNvPr>
          <p:cNvSpPr>
            <a:spLocks noGrp="1"/>
          </p:cNvSpPr>
          <p:nvPr>
            <p:ph type="sldNum" sz="quarter" idx="12"/>
          </p:nvPr>
        </p:nvSpPr>
        <p:spPr/>
        <p:txBody>
          <a:bodyPr/>
          <a:lstStyle>
            <a:lvl1pPr>
              <a:defRPr/>
            </a:lvl1pPr>
          </a:lstStyle>
          <a:p>
            <a:fld id="{BBA97C7C-1DAE-4B0A-B14F-83AE82AFD76E}" type="slidenum">
              <a:rPr lang="sl-SI" altLang="sl-SI"/>
              <a:pPr/>
              <a:t>‹#›</a:t>
            </a:fld>
            <a:endParaRPr lang="sl-SI" altLang="sl-SI"/>
          </a:p>
        </p:txBody>
      </p:sp>
    </p:spTree>
    <p:extLst>
      <p:ext uri="{BB962C8B-B14F-4D97-AF65-F5344CB8AC3E}">
        <p14:creationId xmlns:p14="http://schemas.microsoft.com/office/powerpoint/2010/main" val="2521527919"/>
      </p:ext>
    </p:extLst>
  </p:cSld>
  <p:clrMapOvr>
    <a:masterClrMapping/>
  </p:clrMapOvr>
  <p:transition spd="slow" advTm="20000">
    <p:wheel spokes="8"/>
    <p:sndAc>
      <p:stSnd>
        <p:snd r:embed="rId1" name="push.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051E-28F5-407D-8FD9-94933AEDA1F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DBEB9911-B9F0-4806-8F14-058172F8B23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85AC3A4-F16B-4103-A47B-D4E150EDBBC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FEC47DB-E981-44B1-9B35-0EDD9FD9D19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29ACEB4-77DF-4903-A61B-736A0E9EDF9A}"/>
              </a:ext>
            </a:extLst>
          </p:cNvPr>
          <p:cNvSpPr>
            <a:spLocks noGrp="1"/>
          </p:cNvSpPr>
          <p:nvPr>
            <p:ph type="sldNum" sz="quarter" idx="12"/>
          </p:nvPr>
        </p:nvSpPr>
        <p:spPr/>
        <p:txBody>
          <a:bodyPr/>
          <a:lstStyle>
            <a:lvl1pPr>
              <a:defRPr/>
            </a:lvl1pPr>
          </a:lstStyle>
          <a:p>
            <a:fld id="{437193D6-7243-4464-BEE8-44791B5ACC86}" type="slidenum">
              <a:rPr lang="sl-SI" altLang="sl-SI"/>
              <a:pPr/>
              <a:t>‹#›</a:t>
            </a:fld>
            <a:endParaRPr lang="sl-SI" altLang="sl-SI"/>
          </a:p>
        </p:txBody>
      </p:sp>
    </p:spTree>
    <p:extLst>
      <p:ext uri="{BB962C8B-B14F-4D97-AF65-F5344CB8AC3E}">
        <p14:creationId xmlns:p14="http://schemas.microsoft.com/office/powerpoint/2010/main" val="742948117"/>
      </p:ext>
    </p:extLst>
  </p:cSld>
  <p:clrMapOvr>
    <a:masterClrMapping/>
  </p:clrMapOvr>
  <p:transition spd="slow" advTm="20000">
    <p:wheel spokes="8"/>
    <p:sndAc>
      <p:stSnd>
        <p:snd r:embed="rId1" name="push.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11AD-6FA7-4BFC-BE21-1DD1388D969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B2498E9-1921-4789-A717-9EC209856311}"/>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137C2CB-C069-428D-A946-AFBE13B9C927}"/>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09112153-8951-453F-8417-82701031632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11E3C52-24E3-41A7-A57D-E0C1FC2471A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4DBA214-C064-4ADF-939E-110CFFC636C8}"/>
              </a:ext>
            </a:extLst>
          </p:cNvPr>
          <p:cNvSpPr>
            <a:spLocks noGrp="1"/>
          </p:cNvSpPr>
          <p:nvPr>
            <p:ph type="sldNum" sz="quarter" idx="12"/>
          </p:nvPr>
        </p:nvSpPr>
        <p:spPr/>
        <p:txBody>
          <a:bodyPr/>
          <a:lstStyle>
            <a:lvl1pPr>
              <a:defRPr/>
            </a:lvl1pPr>
          </a:lstStyle>
          <a:p>
            <a:fld id="{DCD0EEB4-CA7A-4670-8A44-4AAF364220D9}" type="slidenum">
              <a:rPr lang="sl-SI" altLang="sl-SI"/>
              <a:pPr/>
              <a:t>‹#›</a:t>
            </a:fld>
            <a:endParaRPr lang="sl-SI" altLang="sl-SI"/>
          </a:p>
        </p:txBody>
      </p:sp>
    </p:spTree>
    <p:extLst>
      <p:ext uri="{BB962C8B-B14F-4D97-AF65-F5344CB8AC3E}">
        <p14:creationId xmlns:p14="http://schemas.microsoft.com/office/powerpoint/2010/main" val="3973411410"/>
      </p:ext>
    </p:extLst>
  </p:cSld>
  <p:clrMapOvr>
    <a:masterClrMapping/>
  </p:clrMapOvr>
  <p:transition spd="slow" advTm="20000">
    <p:wheel spokes="8"/>
    <p:sndAc>
      <p:stSnd>
        <p:snd r:embed="rId1" name="push.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3E97-80AA-4568-AD9F-C75B467084B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65AC210-6FCD-49F4-9C5F-10D9E5987B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F27BE-6AA2-4D44-92F5-AE9790CB148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9A35D38-62AB-44A0-BE16-6BD8FFEB9F2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2D235-33FB-4ACD-959A-05D10FF269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1E84AEF-86A6-4F12-95CC-752F588463D9}"/>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A29B75C0-5E86-4E47-B1AD-BFF42D292CC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547E789-3B75-4851-A805-6472FEF34E53}"/>
              </a:ext>
            </a:extLst>
          </p:cNvPr>
          <p:cNvSpPr>
            <a:spLocks noGrp="1"/>
          </p:cNvSpPr>
          <p:nvPr>
            <p:ph type="sldNum" sz="quarter" idx="12"/>
          </p:nvPr>
        </p:nvSpPr>
        <p:spPr/>
        <p:txBody>
          <a:bodyPr/>
          <a:lstStyle>
            <a:lvl1pPr>
              <a:defRPr/>
            </a:lvl1pPr>
          </a:lstStyle>
          <a:p>
            <a:fld id="{98D4AB41-1EFD-4589-9407-6298BE65A098}" type="slidenum">
              <a:rPr lang="sl-SI" altLang="sl-SI"/>
              <a:pPr/>
              <a:t>‹#›</a:t>
            </a:fld>
            <a:endParaRPr lang="sl-SI" altLang="sl-SI"/>
          </a:p>
        </p:txBody>
      </p:sp>
    </p:spTree>
    <p:extLst>
      <p:ext uri="{BB962C8B-B14F-4D97-AF65-F5344CB8AC3E}">
        <p14:creationId xmlns:p14="http://schemas.microsoft.com/office/powerpoint/2010/main" val="833557353"/>
      </p:ext>
    </p:extLst>
  </p:cSld>
  <p:clrMapOvr>
    <a:masterClrMapping/>
  </p:clrMapOvr>
  <p:transition spd="slow" advTm="20000">
    <p:wheel spokes="8"/>
    <p:sndAc>
      <p:stSnd>
        <p:snd r:embed="rId1" name="push.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0ECA-B210-443A-81BF-70A2AE880C6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9A1A2770-66F1-4964-A26F-11569AC7510B}"/>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5815F07-81C7-461D-94C7-478FC54AA66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D048F37C-ABBA-4290-BCAD-B9956B71590F}"/>
              </a:ext>
            </a:extLst>
          </p:cNvPr>
          <p:cNvSpPr>
            <a:spLocks noGrp="1"/>
          </p:cNvSpPr>
          <p:nvPr>
            <p:ph type="sldNum" sz="quarter" idx="12"/>
          </p:nvPr>
        </p:nvSpPr>
        <p:spPr/>
        <p:txBody>
          <a:bodyPr/>
          <a:lstStyle>
            <a:lvl1pPr>
              <a:defRPr/>
            </a:lvl1pPr>
          </a:lstStyle>
          <a:p>
            <a:fld id="{D46F40DA-F927-49F3-BF77-02D4EFB9F29B}" type="slidenum">
              <a:rPr lang="sl-SI" altLang="sl-SI"/>
              <a:pPr/>
              <a:t>‹#›</a:t>
            </a:fld>
            <a:endParaRPr lang="sl-SI" altLang="sl-SI"/>
          </a:p>
        </p:txBody>
      </p:sp>
    </p:spTree>
    <p:extLst>
      <p:ext uri="{BB962C8B-B14F-4D97-AF65-F5344CB8AC3E}">
        <p14:creationId xmlns:p14="http://schemas.microsoft.com/office/powerpoint/2010/main" val="3866557989"/>
      </p:ext>
    </p:extLst>
  </p:cSld>
  <p:clrMapOvr>
    <a:masterClrMapping/>
  </p:clrMapOvr>
  <p:transition spd="slow" advTm="20000">
    <p:wheel spokes="8"/>
    <p:sndAc>
      <p:stSnd>
        <p:snd r:embed="rId1" name="push.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A56545-FC5F-47F2-8E55-BB548B75BE2E}"/>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4823FEE4-879E-4A13-9546-F499E890385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946A8932-EFDB-4363-9E91-D228235EEBF7}"/>
              </a:ext>
            </a:extLst>
          </p:cNvPr>
          <p:cNvSpPr>
            <a:spLocks noGrp="1"/>
          </p:cNvSpPr>
          <p:nvPr>
            <p:ph type="sldNum" sz="quarter" idx="12"/>
          </p:nvPr>
        </p:nvSpPr>
        <p:spPr/>
        <p:txBody>
          <a:bodyPr/>
          <a:lstStyle>
            <a:lvl1pPr>
              <a:defRPr/>
            </a:lvl1pPr>
          </a:lstStyle>
          <a:p>
            <a:fld id="{20810518-8715-4981-BF47-460F1653E86F}" type="slidenum">
              <a:rPr lang="sl-SI" altLang="sl-SI"/>
              <a:pPr/>
              <a:t>‹#›</a:t>
            </a:fld>
            <a:endParaRPr lang="sl-SI" altLang="sl-SI"/>
          </a:p>
        </p:txBody>
      </p:sp>
    </p:spTree>
    <p:extLst>
      <p:ext uri="{BB962C8B-B14F-4D97-AF65-F5344CB8AC3E}">
        <p14:creationId xmlns:p14="http://schemas.microsoft.com/office/powerpoint/2010/main" val="3294318113"/>
      </p:ext>
    </p:extLst>
  </p:cSld>
  <p:clrMapOvr>
    <a:masterClrMapping/>
  </p:clrMapOvr>
  <p:transition spd="slow" advTm="20000">
    <p:wheel spokes="8"/>
    <p:sndAc>
      <p:stSnd>
        <p:snd r:embed="rId1" name="push.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EEDC-6D0B-461C-9D6B-B88C7A194B7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75BF819-8157-4D90-B880-E093A47FC3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970EADE-B5F8-4F72-997B-E47B71E134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7678A-0DB5-4B0F-B276-C845F015F3F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A293A9F-B8B1-4EA5-8079-BA531C8224C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7D39853-784E-4CF4-8811-30208B2EE619}"/>
              </a:ext>
            </a:extLst>
          </p:cNvPr>
          <p:cNvSpPr>
            <a:spLocks noGrp="1"/>
          </p:cNvSpPr>
          <p:nvPr>
            <p:ph type="sldNum" sz="quarter" idx="12"/>
          </p:nvPr>
        </p:nvSpPr>
        <p:spPr/>
        <p:txBody>
          <a:bodyPr/>
          <a:lstStyle>
            <a:lvl1pPr>
              <a:defRPr/>
            </a:lvl1pPr>
          </a:lstStyle>
          <a:p>
            <a:fld id="{88D9F501-CD0D-4F56-9C85-0D36147C0605}" type="slidenum">
              <a:rPr lang="sl-SI" altLang="sl-SI"/>
              <a:pPr/>
              <a:t>‹#›</a:t>
            </a:fld>
            <a:endParaRPr lang="sl-SI" altLang="sl-SI"/>
          </a:p>
        </p:txBody>
      </p:sp>
    </p:spTree>
    <p:extLst>
      <p:ext uri="{BB962C8B-B14F-4D97-AF65-F5344CB8AC3E}">
        <p14:creationId xmlns:p14="http://schemas.microsoft.com/office/powerpoint/2010/main" val="1335751162"/>
      </p:ext>
    </p:extLst>
  </p:cSld>
  <p:clrMapOvr>
    <a:masterClrMapping/>
  </p:clrMapOvr>
  <p:transition spd="slow" advTm="20000">
    <p:wheel spokes="8"/>
    <p:sndAc>
      <p:stSnd>
        <p:snd r:embed="rId1" name="push.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F663-FB1C-4087-ADD7-7C3CC0200B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3668F0CA-C330-4F62-8CE1-C43698182FC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C2466997-46DC-4094-9C54-1F1E2E7667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FBEDB-9D77-410B-AA84-B1942239399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C9B544C-27BC-4DFC-955D-E6848673CA72}"/>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37491D4-8534-4CC3-B648-43AFF3AF9448}"/>
              </a:ext>
            </a:extLst>
          </p:cNvPr>
          <p:cNvSpPr>
            <a:spLocks noGrp="1"/>
          </p:cNvSpPr>
          <p:nvPr>
            <p:ph type="sldNum" sz="quarter" idx="12"/>
          </p:nvPr>
        </p:nvSpPr>
        <p:spPr/>
        <p:txBody>
          <a:bodyPr/>
          <a:lstStyle>
            <a:lvl1pPr>
              <a:defRPr/>
            </a:lvl1pPr>
          </a:lstStyle>
          <a:p>
            <a:fld id="{9D1B3699-007B-4324-9B29-429F8FF559DD}" type="slidenum">
              <a:rPr lang="sl-SI" altLang="sl-SI"/>
              <a:pPr/>
              <a:t>‹#›</a:t>
            </a:fld>
            <a:endParaRPr lang="sl-SI" altLang="sl-SI"/>
          </a:p>
        </p:txBody>
      </p:sp>
    </p:spTree>
    <p:extLst>
      <p:ext uri="{BB962C8B-B14F-4D97-AF65-F5344CB8AC3E}">
        <p14:creationId xmlns:p14="http://schemas.microsoft.com/office/powerpoint/2010/main" val="1677930979"/>
      </p:ext>
    </p:extLst>
  </p:cSld>
  <p:clrMapOvr>
    <a:masterClrMapping/>
  </p:clrMapOvr>
  <p:transition spd="slow" advTm="20000">
    <p:wheel spokes="8"/>
    <p:sndAc>
      <p:stSnd>
        <p:snd r:embed="rId1" name="push.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2DB58D7-58FC-4AC0-9440-0481A3538936}"/>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46083" name="Rectangle 3">
            <a:extLst>
              <a:ext uri="{FF2B5EF4-FFF2-40B4-BE49-F238E27FC236}">
                <a16:creationId xmlns:a16="http://schemas.microsoft.com/office/drawing/2014/main" id="{13C99BC0-A86C-4660-8FF6-88E28ED57D3B}"/>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6084" name="Rectangle 4">
            <a:extLst>
              <a:ext uri="{FF2B5EF4-FFF2-40B4-BE49-F238E27FC236}">
                <a16:creationId xmlns:a16="http://schemas.microsoft.com/office/drawing/2014/main" id="{DB9FBA07-6E57-4936-809E-A21CCDEAD1E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46085" name="Rectangle 5">
            <a:extLst>
              <a:ext uri="{FF2B5EF4-FFF2-40B4-BE49-F238E27FC236}">
                <a16:creationId xmlns:a16="http://schemas.microsoft.com/office/drawing/2014/main" id="{A8291BCB-7AAE-4304-94A0-AE95801561B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46086" name="Rectangle 6">
            <a:extLst>
              <a:ext uri="{FF2B5EF4-FFF2-40B4-BE49-F238E27FC236}">
                <a16:creationId xmlns:a16="http://schemas.microsoft.com/office/drawing/2014/main" id="{B5EF9B44-1166-4EA2-BC4F-02EFD453E93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DE9F4EA-2747-441D-BEF5-0CBCBD26DAE1}"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transition spd="slow" advTm="20000">
    <p:wheel spokes="8"/>
    <p:sndAc>
      <p:stSnd>
        <p:snd r:embed="rId17" name="push.wav"/>
      </p:stSnd>
    </p:sndAc>
  </p:transition>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8AA6308-FC83-4F40-8010-187EA6343614}"/>
              </a:ext>
            </a:extLst>
          </p:cNvPr>
          <p:cNvSpPr>
            <a:spLocks noGrp="1" noChangeArrowheads="1"/>
          </p:cNvSpPr>
          <p:nvPr>
            <p:ph type="ctrTitle"/>
          </p:nvPr>
        </p:nvSpPr>
        <p:spPr>
          <a:xfrm>
            <a:off x="684213" y="620713"/>
            <a:ext cx="7772400" cy="1470025"/>
          </a:xfrm>
        </p:spPr>
        <p:txBody>
          <a:bodyPr/>
          <a:lstStyle/>
          <a:p>
            <a:br>
              <a:rPr lang="sl-SI" altLang="sl-SI"/>
            </a:br>
            <a:endParaRPr lang="sl-SI" altLang="sl-SI"/>
          </a:p>
        </p:txBody>
      </p:sp>
      <p:sp>
        <p:nvSpPr>
          <p:cNvPr id="2051" name="Rectangle 3">
            <a:extLst>
              <a:ext uri="{FF2B5EF4-FFF2-40B4-BE49-F238E27FC236}">
                <a16:creationId xmlns:a16="http://schemas.microsoft.com/office/drawing/2014/main" id="{ABAADAE3-733E-4B93-9B8B-B5D56197EDF2}"/>
              </a:ext>
            </a:extLst>
          </p:cNvPr>
          <p:cNvSpPr>
            <a:spLocks noGrp="1" noChangeArrowheads="1"/>
          </p:cNvSpPr>
          <p:nvPr>
            <p:ph type="subTitle" idx="1"/>
          </p:nvPr>
        </p:nvSpPr>
        <p:spPr>
          <a:xfrm>
            <a:off x="2743200" y="5105400"/>
            <a:ext cx="6400800" cy="1752600"/>
          </a:xfrm>
        </p:spPr>
        <p:txBody>
          <a:bodyPr/>
          <a:lstStyle/>
          <a:p>
            <a:pPr algn="r"/>
            <a:endParaRPr lang="sl-SI" altLang="sl-SI"/>
          </a:p>
          <a:p>
            <a:pPr algn="r"/>
            <a:r>
              <a:rPr lang="sl-SI" altLang="sl-SI"/>
              <a:t>NAREDIL: ŽAN TURK</a:t>
            </a:r>
          </a:p>
        </p:txBody>
      </p:sp>
      <p:sp>
        <p:nvSpPr>
          <p:cNvPr id="2053" name="WordArt 5">
            <a:extLst>
              <a:ext uri="{FF2B5EF4-FFF2-40B4-BE49-F238E27FC236}">
                <a16:creationId xmlns:a16="http://schemas.microsoft.com/office/drawing/2014/main" id="{D6459EB0-6AC4-4140-90BA-FBDEA1F7C738}"/>
              </a:ext>
            </a:extLst>
          </p:cNvPr>
          <p:cNvSpPr>
            <a:spLocks noChangeArrowheads="1" noChangeShapeType="1" noTextEdit="1"/>
          </p:cNvSpPr>
          <p:nvPr/>
        </p:nvSpPr>
        <p:spPr bwMode="auto">
          <a:xfrm>
            <a:off x="539750" y="188913"/>
            <a:ext cx="8208963" cy="2160587"/>
          </a:xfrm>
          <a:prstGeom prst="rect">
            <a:avLst/>
          </a:prstGeom>
        </p:spPr>
        <p:txBody>
          <a:bodyPr wrap="none" fromWordArt="1">
            <a:prstTxWarp prst="textDoubleWave1">
              <a:avLst>
                <a:gd name="adj1" fmla="val 6500"/>
                <a:gd name="adj2" fmla="val 0"/>
              </a:avLst>
            </a:prstTxWarp>
          </a:bodyPr>
          <a:lstStyle/>
          <a:p>
            <a:pPr algn="ctr"/>
            <a:r>
              <a:rPr lang="sl-SI"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VELIKI BELI MORSKI PES</a:t>
            </a:r>
          </a:p>
        </p:txBody>
      </p:sp>
      <p:pic>
        <p:nvPicPr>
          <p:cNvPr id="2055" name="Picture 7">
            <a:extLst>
              <a:ext uri="{FF2B5EF4-FFF2-40B4-BE49-F238E27FC236}">
                <a16:creationId xmlns:a16="http://schemas.microsoft.com/office/drawing/2014/main" id="{F995C3B1-585C-4ABD-ABC0-E8821D408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91440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A1EB437-96E8-4366-B769-08172D8B70DF}"/>
              </a:ext>
            </a:extLst>
          </p:cNvPr>
          <p:cNvSpPr>
            <a:spLocks noGrp="1" noChangeArrowheads="1"/>
          </p:cNvSpPr>
          <p:nvPr>
            <p:ph type="title"/>
          </p:nvPr>
        </p:nvSpPr>
        <p:spPr/>
        <p:txBody>
          <a:bodyPr/>
          <a:lstStyle/>
          <a:p>
            <a:r>
              <a:rPr lang="sl-SI" altLang="sl-SI"/>
              <a:t>KONEC</a:t>
            </a:r>
          </a:p>
        </p:txBody>
      </p:sp>
      <p:sp>
        <p:nvSpPr>
          <p:cNvPr id="50179" name="Rectangle 3">
            <a:extLst>
              <a:ext uri="{FF2B5EF4-FFF2-40B4-BE49-F238E27FC236}">
                <a16:creationId xmlns:a16="http://schemas.microsoft.com/office/drawing/2014/main" id="{6C597265-6382-4ABA-A8AC-B1157AEA0F80}"/>
              </a:ext>
            </a:extLst>
          </p:cNvPr>
          <p:cNvSpPr>
            <a:spLocks noGrp="1" noChangeArrowheads="1"/>
          </p:cNvSpPr>
          <p:nvPr>
            <p:ph type="body" idx="1"/>
          </p:nvPr>
        </p:nvSpPr>
        <p:spPr/>
        <p:txBody>
          <a:bodyPr/>
          <a:lstStyle/>
          <a:p>
            <a:pPr marL="0" indent="0">
              <a:buNone/>
            </a:pPr>
            <a:endParaRPr lang="sl-SI" altLang="sl-SI" dirty="0"/>
          </a:p>
        </p:txBody>
      </p:sp>
    </p:spTree>
  </p:cSld>
  <p:clrMapOvr>
    <a:masterClrMapping/>
  </p:clrMapOvr>
  <p:transition spd="slow" advTm="20000">
    <p:wheel spokes="8"/>
    <p:sndAc>
      <p:stSnd>
        <p:snd r:embed="rId2" name="push.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EEF3952-04B5-4B3B-AD7B-45792E2F6276}"/>
              </a:ext>
            </a:extLst>
          </p:cNvPr>
          <p:cNvSpPr>
            <a:spLocks noGrp="1" noChangeArrowheads="1"/>
          </p:cNvSpPr>
          <p:nvPr>
            <p:ph type="title"/>
          </p:nvPr>
        </p:nvSpPr>
        <p:spPr/>
        <p:txBody>
          <a:bodyPr/>
          <a:lstStyle/>
          <a:p>
            <a:r>
              <a:rPr lang="sl-SI" altLang="sl-SI" b="1">
                <a:solidFill>
                  <a:srgbClr val="CC3300"/>
                </a:solidFill>
              </a:rPr>
              <a:t>SPLOŠNO O MORSKIH PSIH</a:t>
            </a:r>
            <a:r>
              <a:rPr lang="sl-SI" altLang="sl-SI"/>
              <a:t> </a:t>
            </a:r>
          </a:p>
        </p:txBody>
      </p:sp>
      <p:sp>
        <p:nvSpPr>
          <p:cNvPr id="3076" name="Rectangle 4">
            <a:extLst>
              <a:ext uri="{FF2B5EF4-FFF2-40B4-BE49-F238E27FC236}">
                <a16:creationId xmlns:a16="http://schemas.microsoft.com/office/drawing/2014/main" id="{83164736-E282-4D6D-BE8A-26A9577A984C}"/>
              </a:ext>
            </a:extLst>
          </p:cNvPr>
          <p:cNvSpPr>
            <a:spLocks noGrp="1" noChangeArrowheads="1"/>
          </p:cNvSpPr>
          <p:nvPr>
            <p:ph type="body" sz="half" idx="1"/>
          </p:nvPr>
        </p:nvSpPr>
        <p:spPr>
          <a:xfrm>
            <a:off x="457200" y="1905000"/>
            <a:ext cx="4040188" cy="4114800"/>
          </a:xfrm>
        </p:spPr>
        <p:txBody>
          <a:bodyPr/>
          <a:lstStyle/>
          <a:p>
            <a:pPr>
              <a:lnSpc>
                <a:spcPct val="80000"/>
              </a:lnSpc>
            </a:pPr>
            <a:r>
              <a:rPr lang="sl-SI" altLang="sl-SI" sz="1600"/>
              <a:t>Morski psov je več kot 350 vrst, razširjeni pa so domala v vseh morjih sveta, nekatere vrste npr. morski bik pa so sposobne celo življenja v sladki vodi. </a:t>
            </a:r>
          </a:p>
          <a:p>
            <a:pPr>
              <a:lnSpc>
                <a:spcPct val="80000"/>
              </a:lnSpc>
            </a:pPr>
            <a:r>
              <a:rPr lang="sl-SI" altLang="sl-SI" sz="1600"/>
              <a:t>Morski psi so še starejši od dinozavrov, saj obstajajo že več kot 400 milijonov let, v vseh teh letih pa niso doživeli veliko sprememb. </a:t>
            </a:r>
          </a:p>
          <a:p>
            <a:pPr>
              <a:lnSpc>
                <a:spcPct val="80000"/>
              </a:lnSpc>
            </a:pPr>
            <a:r>
              <a:rPr lang="sl-SI" altLang="sl-SI" sz="1600"/>
              <a:t>Te vrste so si med seboj lahko zelo različne saj npr. najmanjši morski pes bodikasti pritlikavec zraste le do 20 cm, največji kitovec pa zraste do 20 metrov. Naj omenim le še izumrlo vrsto morskega psa – megalodona, ki je bil eden največjih morskih plenilcev vseh časov saj je meril čez 20 metrov. Nekateri menijo, da ga je nasledil ravno morski pes, o katerem bo sedaj tekla beseda, to je MEGALODON.</a:t>
            </a:r>
          </a:p>
          <a:p>
            <a:pPr>
              <a:lnSpc>
                <a:spcPct val="80000"/>
              </a:lnSpc>
            </a:pPr>
            <a:endParaRPr lang="sl-SI" altLang="sl-SI" sz="1600"/>
          </a:p>
        </p:txBody>
      </p:sp>
      <p:pic>
        <p:nvPicPr>
          <p:cNvPr id="3077" name="Picture 5">
            <a:extLst>
              <a:ext uri="{FF2B5EF4-FFF2-40B4-BE49-F238E27FC236}">
                <a16:creationId xmlns:a16="http://schemas.microsoft.com/office/drawing/2014/main" id="{3512B52F-9950-471E-B901-07BBDD58D31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6613" y="1905000"/>
            <a:ext cx="4040187" cy="4114800"/>
          </a:xfrm>
        </p:spPr>
      </p:pic>
    </p:spTree>
  </p:cSld>
  <p:clrMapOvr>
    <a:masterClrMapping/>
  </p:clrMapOvr>
  <p:transition spd="slow" advTm="20000">
    <p:wheel spokes="8"/>
    <p:sndAc>
      <p:stSnd>
        <p:snd r:embed="rId2" name="push.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A9F1E69-011B-4494-A8E5-9007ACD2110A}"/>
              </a:ext>
            </a:extLst>
          </p:cNvPr>
          <p:cNvSpPr>
            <a:spLocks noGrp="1" noChangeArrowheads="1"/>
          </p:cNvSpPr>
          <p:nvPr>
            <p:ph type="title"/>
          </p:nvPr>
        </p:nvSpPr>
        <p:spPr/>
        <p:txBody>
          <a:bodyPr/>
          <a:lstStyle/>
          <a:p>
            <a:r>
              <a:rPr lang="sl-SI" altLang="sl-SI" sz="8000" b="1">
                <a:solidFill>
                  <a:schemeClr val="bg2"/>
                </a:solidFill>
              </a:rPr>
              <a:t>IZGLED</a:t>
            </a:r>
            <a:r>
              <a:rPr lang="sl-SI" altLang="sl-SI" sz="8000" b="1"/>
              <a:t> </a:t>
            </a:r>
            <a:br>
              <a:rPr lang="sl-SI" altLang="sl-SI" sz="8000"/>
            </a:br>
            <a:endParaRPr lang="sl-SI" altLang="sl-SI" sz="8000"/>
          </a:p>
        </p:txBody>
      </p:sp>
      <p:sp>
        <p:nvSpPr>
          <p:cNvPr id="5124" name="Rectangle 4">
            <a:extLst>
              <a:ext uri="{FF2B5EF4-FFF2-40B4-BE49-F238E27FC236}">
                <a16:creationId xmlns:a16="http://schemas.microsoft.com/office/drawing/2014/main" id="{087B8044-9E2B-44C0-A081-A75E139A414F}"/>
              </a:ext>
            </a:extLst>
          </p:cNvPr>
          <p:cNvSpPr>
            <a:spLocks noGrp="1" noChangeArrowheads="1"/>
          </p:cNvSpPr>
          <p:nvPr>
            <p:ph type="body" sz="half" idx="1"/>
          </p:nvPr>
        </p:nvSpPr>
        <p:spPr>
          <a:xfrm>
            <a:off x="457200" y="1905000"/>
            <a:ext cx="4040188" cy="4114800"/>
          </a:xfrm>
        </p:spPr>
        <p:txBody>
          <a:bodyPr/>
          <a:lstStyle/>
          <a:p>
            <a:pPr>
              <a:lnSpc>
                <a:spcPct val="80000"/>
              </a:lnSpc>
            </a:pPr>
            <a:r>
              <a:rPr lang="sl-SI" altLang="sl-SI" sz="1600"/>
              <a:t>Veliki beli morski pes je ena največjih vrst morskega psa, saj zraste do 8 metrov , težek pa je lahko čez 3 tone. </a:t>
            </a:r>
          </a:p>
          <a:p>
            <a:pPr>
              <a:lnSpc>
                <a:spcPct val="80000"/>
              </a:lnSpc>
            </a:pPr>
            <a:r>
              <a:rPr lang="sl-SI" altLang="sl-SI" sz="1600"/>
              <a:t>Je odličen plavalec, telo pa ima obliko torpeda s koničastim gobcem. </a:t>
            </a:r>
          </a:p>
          <a:p>
            <a:pPr>
              <a:lnSpc>
                <a:spcPct val="80000"/>
              </a:lnSpc>
            </a:pPr>
            <a:r>
              <a:rPr lang="sl-SI" altLang="sl-SI" sz="1600"/>
              <a:t>Na zgornji strani telesa je sivomodre barve, na spodnji pa bele. </a:t>
            </a:r>
          </a:p>
          <a:p>
            <a:pPr>
              <a:lnSpc>
                <a:spcPct val="80000"/>
              </a:lnSpc>
            </a:pPr>
            <a:r>
              <a:rPr lang="sl-SI" altLang="sl-SI" sz="1600"/>
              <a:t>Ima približno 3000 zob dolgih 6 centimetrov, razporejenih v več vrst. Prvi dve vrsti zob služita za grabljenje in trganje plena, medtem ko zadnje vrste služijo za rezervo, če se sprednji zobje npr. zlomijo. Zobje so trikotne oblike, nazobčani na robu. </a:t>
            </a:r>
          </a:p>
          <a:p>
            <a:pPr>
              <a:lnSpc>
                <a:spcPct val="80000"/>
              </a:lnSpc>
            </a:pPr>
            <a:r>
              <a:rPr lang="sl-SI" altLang="sl-SI" sz="1600"/>
              <a:t>Veliki beli morski pes ima tri glavne plavuti: hrbtno, ter dve prsni. Rep je srpaste oblike. Veliki beli morski pes ima 5 škrg. </a:t>
            </a:r>
          </a:p>
        </p:txBody>
      </p:sp>
      <p:pic>
        <p:nvPicPr>
          <p:cNvPr id="5126" name="Picture 6">
            <a:extLst>
              <a:ext uri="{FF2B5EF4-FFF2-40B4-BE49-F238E27FC236}">
                <a16:creationId xmlns:a16="http://schemas.microsoft.com/office/drawing/2014/main" id="{C9E8665B-BFD0-4989-8BFB-AEBE61769504}"/>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46613" y="1905000"/>
            <a:ext cx="4040187" cy="1987550"/>
          </a:xfrm>
        </p:spPr>
      </p:pic>
      <p:pic>
        <p:nvPicPr>
          <p:cNvPr id="5127" name="Picture 7">
            <a:extLst>
              <a:ext uri="{FF2B5EF4-FFF2-40B4-BE49-F238E27FC236}">
                <a16:creationId xmlns:a16="http://schemas.microsoft.com/office/drawing/2014/main" id="{BB878715-5B25-4F6D-85F1-9DBCFE7DF8D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6613" y="4029075"/>
            <a:ext cx="4040187" cy="1990725"/>
          </a:xfrm>
        </p:spPr>
      </p:pic>
    </p:spTree>
  </p:cSld>
  <p:clrMapOvr>
    <a:masterClrMapping/>
  </p:clrMapOvr>
  <p:transition spd="slow" advTm="20000">
    <p:wheel spokes="8"/>
    <p:sndAc>
      <p:stSnd>
        <p:snd r:embed="rId2" name="push.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F5C24D-BD8D-4537-B7FC-6C168B4A2E29}"/>
              </a:ext>
            </a:extLst>
          </p:cNvPr>
          <p:cNvSpPr>
            <a:spLocks noGrp="1" noChangeArrowheads="1"/>
          </p:cNvSpPr>
          <p:nvPr>
            <p:ph type="title"/>
          </p:nvPr>
        </p:nvSpPr>
        <p:spPr/>
        <p:txBody>
          <a:bodyPr/>
          <a:lstStyle/>
          <a:p>
            <a:r>
              <a:rPr lang="sl-SI" altLang="sl-SI" sz="4000" b="1">
                <a:solidFill>
                  <a:schemeClr val="accent2"/>
                </a:solidFill>
              </a:rPr>
              <a:t>SPOSOBNOSTI VELIKEGA BELEGA MORSKEGA PSA</a:t>
            </a:r>
            <a:br>
              <a:rPr lang="sl-SI" altLang="sl-SI" sz="4000">
                <a:solidFill>
                  <a:schemeClr val="accent2"/>
                </a:solidFill>
              </a:rPr>
            </a:br>
            <a:endParaRPr lang="sl-SI" altLang="sl-SI" sz="4000">
              <a:solidFill>
                <a:schemeClr val="accent2"/>
              </a:solidFill>
            </a:endParaRPr>
          </a:p>
        </p:txBody>
      </p:sp>
      <p:sp>
        <p:nvSpPr>
          <p:cNvPr id="8196" name="Rectangle 4">
            <a:extLst>
              <a:ext uri="{FF2B5EF4-FFF2-40B4-BE49-F238E27FC236}">
                <a16:creationId xmlns:a16="http://schemas.microsoft.com/office/drawing/2014/main" id="{CCC462B9-69CE-4E2D-A4F8-54CF8EB20820}"/>
              </a:ext>
            </a:extLst>
          </p:cNvPr>
          <p:cNvSpPr>
            <a:spLocks noGrp="1" noChangeArrowheads="1"/>
          </p:cNvSpPr>
          <p:nvPr>
            <p:ph type="body" sz="half" idx="1"/>
          </p:nvPr>
        </p:nvSpPr>
        <p:spPr>
          <a:xfrm>
            <a:off x="457200" y="1905000"/>
            <a:ext cx="4040188" cy="4114800"/>
          </a:xfrm>
        </p:spPr>
        <p:txBody>
          <a:bodyPr/>
          <a:lstStyle/>
          <a:p>
            <a:pPr>
              <a:lnSpc>
                <a:spcPct val="80000"/>
              </a:lnSpc>
            </a:pPr>
            <a:r>
              <a:rPr lang="sl-SI" altLang="sl-SI" sz="1400"/>
              <a:t>Veliki beli morski pes lahko plava s hitrostjo 69 kilometrov na uro, kar je približno 8.5 krat več od najboljših olimpijskih plavalcev. Znanstveniki v Kaliforniji pa so zabeležili morskega psa, ki je preplaval vso pot do Havajev (3862 kilometrov) v le 40 dneh. </a:t>
            </a:r>
          </a:p>
          <a:p>
            <a:pPr>
              <a:lnSpc>
                <a:spcPct val="80000"/>
              </a:lnSpc>
            </a:pPr>
            <a:r>
              <a:rPr lang="sl-SI" altLang="sl-SI" sz="1400"/>
              <a:t>Poleg tega, da izredno hitro plavajo imajo tudi izredno razvite čute. Vonj je izredno razvit, saj lahko vonja neznatne količine v vodi raztopljene snovi (deset milijon krat razredčeno) na razdaljo preko 400 m. Celo določi lahko, v katero nosnico je prišel močnejši vonj in s tem tudi smer, v kateri je njegov izvor. Tudi vid je iztreddno dober, tako na blizu kot na daleč, beli morski pes pa lahko gleda vcelo ven iz vode in tako pregleduje površino morja za morebitnim plenom. Morski psi imajo tudi čutni organ, ki ga nima nobena druga žival. To je organ, ki se razteza na obeh bokih živali in poteka od oči do vrha repne plavuti. </a:t>
            </a:r>
          </a:p>
        </p:txBody>
      </p:sp>
      <p:pic>
        <p:nvPicPr>
          <p:cNvPr id="8197" name="Picture 5">
            <a:extLst>
              <a:ext uri="{FF2B5EF4-FFF2-40B4-BE49-F238E27FC236}">
                <a16:creationId xmlns:a16="http://schemas.microsoft.com/office/drawing/2014/main" id="{30035800-7548-44A8-9693-EC240D28A6C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6613" y="1905000"/>
            <a:ext cx="4040187" cy="4114800"/>
          </a:xfrm>
        </p:spPr>
      </p:pic>
    </p:spTree>
  </p:cSld>
  <p:clrMapOvr>
    <a:masterClrMapping/>
  </p:clrMapOvr>
  <p:transition spd="slow" advTm="32000">
    <p:wheel spokes="8"/>
    <p:sndAc>
      <p:stSnd>
        <p:snd r:embed="rId2" name="push.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A8195E3-B895-4E1C-BB33-4CC21A181DFC}"/>
              </a:ext>
            </a:extLst>
          </p:cNvPr>
          <p:cNvSpPr>
            <a:spLocks noGrp="1" noChangeArrowheads="1"/>
          </p:cNvSpPr>
          <p:nvPr>
            <p:ph type="title"/>
          </p:nvPr>
        </p:nvSpPr>
        <p:spPr/>
        <p:txBody>
          <a:bodyPr/>
          <a:lstStyle/>
          <a:p>
            <a:r>
              <a:rPr lang="sl-SI" altLang="sl-SI" sz="4000" b="1">
                <a:solidFill>
                  <a:schemeClr val="hlink"/>
                </a:solidFill>
              </a:rPr>
              <a:t>RAZMNOŽEVANJE IN ODRAŠČANJE</a:t>
            </a:r>
            <a:r>
              <a:rPr lang="sl-SI" altLang="sl-SI" sz="4000"/>
              <a:t> </a:t>
            </a:r>
          </a:p>
        </p:txBody>
      </p:sp>
      <p:sp>
        <p:nvSpPr>
          <p:cNvPr id="10244" name="Rectangle 4">
            <a:extLst>
              <a:ext uri="{FF2B5EF4-FFF2-40B4-BE49-F238E27FC236}">
                <a16:creationId xmlns:a16="http://schemas.microsoft.com/office/drawing/2014/main" id="{1F789B9D-B38F-456B-B350-F6A86DB145EE}"/>
              </a:ext>
            </a:extLst>
          </p:cNvPr>
          <p:cNvSpPr>
            <a:spLocks noGrp="1" noChangeArrowheads="1"/>
          </p:cNvSpPr>
          <p:nvPr>
            <p:ph type="body" sz="half" idx="1"/>
          </p:nvPr>
        </p:nvSpPr>
        <p:spPr>
          <a:xfrm>
            <a:off x="457200" y="1905000"/>
            <a:ext cx="4040188" cy="4114800"/>
          </a:xfrm>
        </p:spPr>
        <p:txBody>
          <a:bodyPr/>
          <a:lstStyle/>
          <a:p>
            <a:pPr>
              <a:lnSpc>
                <a:spcPct val="80000"/>
              </a:lnSpc>
            </a:pPr>
            <a:r>
              <a:rPr lang="sl-SI" altLang="sl-SI" sz="1600"/>
              <a:t>Veliki beli morski pes se razmnožuje vivoparno brez placente, samica, ki je breja od 12-14 (kalkulacije) mesecev pa naenkrat skoti 5 – 14 mladičev, ki že ob rojstvu merijo okoli 1,5 metra in so težki okoli 22 kg. </a:t>
            </a:r>
          </a:p>
          <a:p>
            <a:pPr>
              <a:lnSpc>
                <a:spcPct val="80000"/>
              </a:lnSpc>
            </a:pPr>
            <a:r>
              <a:rPr lang="sl-SI" altLang="sl-SI" sz="1600"/>
              <a:t>Mladiči so takoj po skotitvi samostojni in se ločijo od matere. </a:t>
            </a:r>
          </a:p>
          <a:p>
            <a:pPr>
              <a:lnSpc>
                <a:spcPct val="80000"/>
              </a:lnSpc>
            </a:pPr>
            <a:r>
              <a:rPr lang="sl-SI" altLang="sl-SI" sz="1600"/>
              <a:t>Prehranjujejo se večinoma z ribami, ko pa zrastejo postanejo njihova glavna hrana tjulnji in morski levi. (zanimivost: hrane ne žvečijo, marveč odtrgajo kose in jih cele požrejo) Glavna nevarnost preti mladičem v prvem letu življenja, tudi od drugih morskih psov, samice pa spolno dozorijo praviloma pri 12 letih. </a:t>
            </a:r>
          </a:p>
        </p:txBody>
      </p:sp>
      <p:pic>
        <p:nvPicPr>
          <p:cNvPr id="10245" name="Picture 5">
            <a:extLst>
              <a:ext uri="{FF2B5EF4-FFF2-40B4-BE49-F238E27FC236}">
                <a16:creationId xmlns:a16="http://schemas.microsoft.com/office/drawing/2014/main" id="{912265A5-3072-460D-8B06-8AA6628F4B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6613" y="1905000"/>
            <a:ext cx="4040187" cy="4114800"/>
          </a:xfrm>
        </p:spPr>
      </p:pic>
    </p:spTree>
  </p:cSld>
  <p:clrMapOvr>
    <a:masterClrMapping/>
  </p:clrMapOvr>
  <p:transition spd="slow" advTm="20000">
    <p:wheel spokes="8"/>
    <p:sndAc>
      <p:stSnd>
        <p:snd r:embed="rId2" name="push.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BD9AB31-3572-460A-94A7-EA805E0E936B}"/>
              </a:ext>
            </a:extLst>
          </p:cNvPr>
          <p:cNvSpPr>
            <a:spLocks noGrp="1" noChangeArrowheads="1"/>
          </p:cNvSpPr>
          <p:nvPr>
            <p:ph type="title"/>
          </p:nvPr>
        </p:nvSpPr>
        <p:spPr/>
        <p:txBody>
          <a:bodyPr/>
          <a:lstStyle/>
          <a:p>
            <a:r>
              <a:rPr lang="sl-SI" altLang="sl-SI" b="1">
                <a:solidFill>
                  <a:schemeClr val="folHlink"/>
                </a:solidFill>
              </a:rPr>
              <a:t>KJE GA NAJDEMO?</a:t>
            </a:r>
            <a:r>
              <a:rPr lang="sl-SI" altLang="sl-SI"/>
              <a:t> </a:t>
            </a:r>
          </a:p>
        </p:txBody>
      </p:sp>
      <p:sp>
        <p:nvSpPr>
          <p:cNvPr id="12292" name="Rectangle 4">
            <a:extLst>
              <a:ext uri="{FF2B5EF4-FFF2-40B4-BE49-F238E27FC236}">
                <a16:creationId xmlns:a16="http://schemas.microsoft.com/office/drawing/2014/main" id="{0979F472-B36A-4EB1-8937-41FC133971EB}"/>
              </a:ext>
            </a:extLst>
          </p:cNvPr>
          <p:cNvSpPr>
            <a:spLocks noGrp="1" noChangeArrowheads="1"/>
          </p:cNvSpPr>
          <p:nvPr>
            <p:ph sz="half" idx="1"/>
          </p:nvPr>
        </p:nvSpPr>
        <p:spPr>
          <a:xfrm>
            <a:off x="457200" y="1905000"/>
            <a:ext cx="8229600" cy="1987550"/>
          </a:xfrm>
        </p:spPr>
        <p:txBody>
          <a:bodyPr/>
          <a:lstStyle/>
          <a:p>
            <a:endParaRPr lang="sl-SI" altLang="sl-SI" sz="2800"/>
          </a:p>
        </p:txBody>
      </p:sp>
      <p:sp>
        <p:nvSpPr>
          <p:cNvPr id="12293" name="Rectangle 5">
            <a:extLst>
              <a:ext uri="{FF2B5EF4-FFF2-40B4-BE49-F238E27FC236}">
                <a16:creationId xmlns:a16="http://schemas.microsoft.com/office/drawing/2014/main" id="{0DEAAF49-5CD8-45A3-AC7B-C6DB33CD6976}"/>
              </a:ext>
            </a:extLst>
          </p:cNvPr>
          <p:cNvSpPr>
            <a:spLocks noGrp="1" noChangeArrowheads="1"/>
          </p:cNvSpPr>
          <p:nvPr>
            <p:ph type="body" sz="half" idx="2"/>
          </p:nvPr>
        </p:nvSpPr>
        <p:spPr>
          <a:xfrm>
            <a:off x="457200" y="4029075"/>
            <a:ext cx="8229600" cy="1990725"/>
          </a:xfrm>
        </p:spPr>
        <p:txBody>
          <a:bodyPr/>
          <a:lstStyle/>
          <a:p>
            <a:r>
              <a:rPr lang="sl-SI" altLang="sl-SI" sz="2800" i="1"/>
              <a:t>Označena so območja, kjer je največ velikih belih morskih psov.</a:t>
            </a:r>
            <a:br>
              <a:rPr lang="sl-SI" altLang="sl-SI" sz="2800"/>
            </a:br>
            <a:endParaRPr lang="sl-SI" altLang="sl-SI" sz="2800"/>
          </a:p>
        </p:txBody>
      </p:sp>
      <p:pic>
        <p:nvPicPr>
          <p:cNvPr id="12294" name="Picture 6">
            <a:extLst>
              <a:ext uri="{FF2B5EF4-FFF2-40B4-BE49-F238E27FC236}">
                <a16:creationId xmlns:a16="http://schemas.microsoft.com/office/drawing/2014/main" id="{4FB6C83F-EA30-450F-A8EC-CF591DD61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9225"/>
            <a:ext cx="9144000" cy="543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20000">
    <p:wheel spokes="8"/>
    <p:sndAc>
      <p:stSnd>
        <p:snd r:embed="rId2" name="push.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41BA3-B428-4543-A57F-A860B9C9E94A}"/>
              </a:ext>
            </a:extLst>
          </p:cNvPr>
          <p:cNvSpPr>
            <a:spLocks noGrp="1" noChangeArrowheads="1"/>
          </p:cNvSpPr>
          <p:nvPr>
            <p:ph type="title"/>
          </p:nvPr>
        </p:nvSpPr>
        <p:spPr/>
        <p:txBody>
          <a:bodyPr/>
          <a:lstStyle/>
          <a:p>
            <a:r>
              <a:rPr lang="sl-SI" altLang="sl-SI" sz="4000" b="1">
                <a:solidFill>
                  <a:srgbClr val="00CC00"/>
                </a:solidFill>
              </a:rPr>
              <a:t>NAPAD VELIKEGA BELEGA MORSKEGA PSA</a:t>
            </a:r>
            <a:r>
              <a:rPr lang="sl-SI" altLang="sl-SI" sz="4000"/>
              <a:t> </a:t>
            </a:r>
          </a:p>
        </p:txBody>
      </p:sp>
      <p:sp>
        <p:nvSpPr>
          <p:cNvPr id="14340" name="Rectangle 4">
            <a:extLst>
              <a:ext uri="{FF2B5EF4-FFF2-40B4-BE49-F238E27FC236}">
                <a16:creationId xmlns:a16="http://schemas.microsoft.com/office/drawing/2014/main" id="{67E74AAF-538C-49ED-A962-C37F2B99DEF4}"/>
              </a:ext>
            </a:extLst>
          </p:cNvPr>
          <p:cNvSpPr>
            <a:spLocks noGrp="1" noChangeArrowheads="1"/>
          </p:cNvSpPr>
          <p:nvPr>
            <p:ph type="body" sz="half" idx="1"/>
          </p:nvPr>
        </p:nvSpPr>
        <p:spPr>
          <a:xfrm>
            <a:off x="457200" y="1905000"/>
            <a:ext cx="4040188" cy="4114800"/>
          </a:xfrm>
        </p:spPr>
        <p:txBody>
          <a:bodyPr/>
          <a:lstStyle/>
          <a:p>
            <a:pPr>
              <a:lnSpc>
                <a:spcPct val="80000"/>
              </a:lnSpc>
            </a:pPr>
            <a:r>
              <a:rPr lang="sl-SI" altLang="sl-SI" sz="1600"/>
              <a:t>Velika prednost velikega belega morskega psa v primerjavi z drugimi morskimi psi je, da lahko da glavo iz vode ter se ˝razgleda po površini˝. Ko zagleda plen igra na karto presenečenja. Zaplava pod njim in nato hitro napade iz globine s široko razprtim gobcem, pri tem pa si oči zaščiti s posebno mreno. </a:t>
            </a:r>
          </a:p>
          <a:p>
            <a:pPr>
              <a:lnSpc>
                <a:spcPct val="80000"/>
              </a:lnSpc>
            </a:pPr>
            <a:r>
              <a:rPr lang="sl-SI" altLang="sl-SI" sz="1600"/>
              <a:t>Morski psi navadno ljudi napadejo le radi provokacije ali pa zato, ker surferje zamenjajo za njihovo običajno hrano – tjulnje. Še nekaj statistike: več ljudi umre radi čebeljih ali kačji pikov ali radi ugrizov navadnih psov kot radi napadov morskih psov. Od leta 1867 je veliki beli morski pes ubil 148 ljudi. </a:t>
            </a:r>
          </a:p>
        </p:txBody>
      </p:sp>
      <p:pic>
        <p:nvPicPr>
          <p:cNvPr id="14341" name="Picture 5">
            <a:extLst>
              <a:ext uri="{FF2B5EF4-FFF2-40B4-BE49-F238E27FC236}">
                <a16:creationId xmlns:a16="http://schemas.microsoft.com/office/drawing/2014/main" id="{387F7D30-D6EA-44E9-A9C1-0B14BEC3B26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6613" y="1905000"/>
            <a:ext cx="4040187" cy="4114800"/>
          </a:xfrm>
        </p:spPr>
      </p:pic>
    </p:spTree>
  </p:cSld>
  <p:clrMapOvr>
    <a:masterClrMapping/>
  </p:clrMapOvr>
  <p:transition spd="slow" advTm="20000">
    <p:wheel spokes="8"/>
    <p:sndAc>
      <p:stSnd>
        <p:snd r:embed="rId2" name="push.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E18EFCE-D877-4374-B1E8-296326583DB9}"/>
              </a:ext>
            </a:extLst>
          </p:cNvPr>
          <p:cNvSpPr>
            <a:spLocks noGrp="1" noChangeArrowheads="1"/>
          </p:cNvSpPr>
          <p:nvPr>
            <p:ph type="title"/>
          </p:nvPr>
        </p:nvSpPr>
        <p:spPr/>
        <p:txBody>
          <a:bodyPr/>
          <a:lstStyle/>
          <a:p>
            <a:r>
              <a:rPr lang="sl-SI" altLang="sl-SI" sz="4000" b="1">
                <a:solidFill>
                  <a:srgbClr val="CCCC00"/>
                </a:solidFill>
              </a:rPr>
              <a:t>KAKO SE IZOGNITI NAPADU?</a:t>
            </a:r>
            <a:r>
              <a:rPr lang="sl-SI" altLang="sl-SI" sz="4000"/>
              <a:t> </a:t>
            </a:r>
          </a:p>
        </p:txBody>
      </p:sp>
      <p:sp>
        <p:nvSpPr>
          <p:cNvPr id="16390" name="Rectangle 6">
            <a:extLst>
              <a:ext uri="{FF2B5EF4-FFF2-40B4-BE49-F238E27FC236}">
                <a16:creationId xmlns:a16="http://schemas.microsoft.com/office/drawing/2014/main" id="{B26978D0-D9E1-407F-B3FE-EF08CC6EEBA8}"/>
              </a:ext>
            </a:extLst>
          </p:cNvPr>
          <p:cNvSpPr>
            <a:spLocks noGrp="1" noChangeArrowheads="1"/>
          </p:cNvSpPr>
          <p:nvPr>
            <p:ph type="body" sz="half" idx="1"/>
          </p:nvPr>
        </p:nvSpPr>
        <p:spPr>
          <a:xfrm>
            <a:off x="457200" y="1905000"/>
            <a:ext cx="8229600" cy="1987550"/>
          </a:xfrm>
        </p:spPr>
        <p:txBody>
          <a:bodyPr/>
          <a:lstStyle/>
          <a:p>
            <a:pPr>
              <a:lnSpc>
                <a:spcPct val="80000"/>
              </a:lnSpc>
            </a:pPr>
            <a:r>
              <a:rPr lang="sl-SI" altLang="sl-SI" sz="900"/>
              <a:t>Še nekaj nasvetov ki sem jih poiskal na internetu, kako se izogniti napadu?</a:t>
            </a:r>
          </a:p>
          <a:p>
            <a:pPr>
              <a:lnSpc>
                <a:spcPct val="80000"/>
              </a:lnSpc>
              <a:buFontTx/>
              <a:buNone/>
            </a:pPr>
            <a:endParaRPr lang="sl-SI" altLang="sl-SI" sz="900"/>
          </a:p>
          <a:p>
            <a:pPr>
              <a:lnSpc>
                <a:spcPct val="80000"/>
              </a:lnSpc>
              <a:buFontTx/>
              <a:buNone/>
            </a:pPr>
            <a:r>
              <a:rPr lang="sl-SI" altLang="sl-SI" sz="900"/>
              <a:t>          1. Plavaj v skupini, morski psi največkrat napadejo samotne plavalce</a:t>
            </a:r>
            <a:br>
              <a:rPr lang="sl-SI" altLang="sl-SI" sz="900"/>
            </a:br>
            <a:r>
              <a:rPr lang="sl-SI" altLang="sl-SI" sz="900"/>
              <a:t>2. Ne oddaljuj se preveč od obale</a:t>
            </a:r>
            <a:br>
              <a:rPr lang="sl-SI" altLang="sl-SI" sz="900"/>
            </a:br>
            <a:r>
              <a:rPr lang="sl-SI" altLang="sl-SI" sz="900"/>
              <a:t>3. Ne plavaj ponoči, v mraku ali ob zori, saj je mnogo morskih psov takrat najbolj aktivnih</a:t>
            </a:r>
            <a:br>
              <a:rPr lang="sl-SI" altLang="sl-SI" sz="900"/>
            </a:br>
            <a:r>
              <a:rPr lang="sl-SI" altLang="sl-SI" sz="900"/>
              <a:t>4. Če krvaviš, spravi svojo rit iz vode</a:t>
            </a:r>
            <a:br>
              <a:rPr lang="sl-SI" altLang="sl-SI" sz="900"/>
            </a:br>
            <a:r>
              <a:rPr lang="sl-SI" altLang="sl-SI" sz="900"/>
              <a:t>5. Takisto naredi, če zapaziš morskega psa</a:t>
            </a:r>
            <a:br>
              <a:rPr lang="sl-SI" altLang="sl-SI" sz="900"/>
            </a:br>
            <a:r>
              <a:rPr lang="sl-SI" altLang="sl-SI" sz="900"/>
              <a:t>6. Ne nosi bleščečega nakita</a:t>
            </a:r>
            <a:br>
              <a:rPr lang="sl-SI" altLang="sl-SI" sz="900"/>
            </a:br>
            <a:r>
              <a:rPr lang="sl-SI" altLang="sl-SI" sz="900"/>
              <a:t>7. Ne hodi v ˝odplakasto˝ vodo.</a:t>
            </a:r>
            <a:br>
              <a:rPr lang="sl-SI" altLang="sl-SI" sz="900"/>
            </a:br>
            <a:r>
              <a:rPr lang="sl-SI" altLang="sl-SI" sz="900"/>
              <a:t>8. Ne plavaj v vodi, kjer je veliko rib.</a:t>
            </a:r>
            <a:br>
              <a:rPr lang="sl-SI" altLang="sl-SI" sz="900"/>
            </a:br>
            <a:r>
              <a:rPr lang="sl-SI" altLang="sl-SI" sz="900"/>
              <a:t>9. Ne nosi svetlečega blaga</a:t>
            </a:r>
            <a:br>
              <a:rPr lang="sl-SI" altLang="sl-SI" sz="900"/>
            </a:br>
            <a:r>
              <a:rPr lang="sl-SI" altLang="sl-SI" sz="900"/>
              <a:t>10. Ne škropi in ne imej raznih ljubljenčkov (psov…) v vodi</a:t>
            </a:r>
            <a:br>
              <a:rPr lang="sl-SI" altLang="sl-SI" sz="900"/>
            </a:br>
            <a:r>
              <a:rPr lang="sl-SI" altLang="sl-SI" sz="900"/>
              <a:t>11. Pazi se krajev kjer se radi zadržujejo morski psi</a:t>
            </a:r>
            <a:br>
              <a:rPr lang="sl-SI" altLang="sl-SI" sz="900"/>
            </a:br>
            <a:r>
              <a:rPr lang="sl-SI" altLang="sl-SI" sz="900"/>
              <a:t>12. Ne sprosti se, če vidiš v bližini delfina. To še ne pomeni, da tam ni morskih psov. Mnogokrat oboji skupaj jedo isto hrano</a:t>
            </a:r>
            <a:br>
              <a:rPr lang="sl-SI" altLang="sl-SI" sz="900"/>
            </a:br>
            <a:r>
              <a:rPr lang="sl-SI" altLang="sl-SI" sz="900"/>
              <a:t>13. Ne poskušaj se dotakniti morskega psa, če ga vidiš</a:t>
            </a:r>
            <a:br>
              <a:rPr lang="sl-SI" altLang="sl-SI" sz="900"/>
            </a:br>
            <a:r>
              <a:rPr lang="sl-SI" altLang="sl-SI" sz="900"/>
              <a:t>14. Če te vseeno napade, stori vse, da ga odženeš. Najbolje ga je udarjati po nosu ali očeh </a:t>
            </a:r>
          </a:p>
        </p:txBody>
      </p:sp>
      <p:pic>
        <p:nvPicPr>
          <p:cNvPr id="16391" name="Picture 7">
            <a:extLst>
              <a:ext uri="{FF2B5EF4-FFF2-40B4-BE49-F238E27FC236}">
                <a16:creationId xmlns:a16="http://schemas.microsoft.com/office/drawing/2014/main" id="{52DE8706-4DE0-42DB-9B79-787AF1B2A0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19250" y="3789363"/>
            <a:ext cx="5616575" cy="2852737"/>
          </a:xfrm>
        </p:spPr>
      </p:pic>
    </p:spTree>
  </p:cSld>
  <p:clrMapOvr>
    <a:masterClrMapping/>
  </p:clrMapOvr>
  <p:transition spd="slow" advTm="20000">
    <p:wheel spokes="8"/>
    <p:sndAc>
      <p:stSnd>
        <p:snd r:embed="rId2" name="push.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30D4E62-B3E4-4CF8-AF17-EEAA5B227C9D}"/>
              </a:ext>
            </a:extLst>
          </p:cNvPr>
          <p:cNvSpPr>
            <a:spLocks noGrp="1" noChangeArrowheads="1"/>
          </p:cNvSpPr>
          <p:nvPr>
            <p:ph type="title"/>
          </p:nvPr>
        </p:nvSpPr>
        <p:spPr/>
        <p:txBody>
          <a:bodyPr/>
          <a:lstStyle/>
          <a:p>
            <a:r>
              <a:rPr lang="sl-SI" altLang="sl-SI">
                <a:solidFill>
                  <a:srgbClr val="CCFF66"/>
                </a:solidFill>
              </a:rPr>
              <a:t>VPRAŠANJA</a:t>
            </a:r>
          </a:p>
        </p:txBody>
      </p:sp>
      <p:sp>
        <p:nvSpPr>
          <p:cNvPr id="49155" name="Rectangle 3">
            <a:extLst>
              <a:ext uri="{FF2B5EF4-FFF2-40B4-BE49-F238E27FC236}">
                <a16:creationId xmlns:a16="http://schemas.microsoft.com/office/drawing/2014/main" id="{E54BF7B1-E230-42A0-B3A4-B9AFE872581C}"/>
              </a:ext>
            </a:extLst>
          </p:cNvPr>
          <p:cNvSpPr>
            <a:spLocks noGrp="1" noChangeArrowheads="1"/>
          </p:cNvSpPr>
          <p:nvPr>
            <p:ph type="body" idx="1"/>
          </p:nvPr>
        </p:nvSpPr>
        <p:spPr/>
        <p:txBody>
          <a:bodyPr/>
          <a:lstStyle/>
          <a:p>
            <a:r>
              <a:rPr lang="sl-SI" altLang="sl-SI"/>
              <a:t>1</a:t>
            </a:r>
            <a:r>
              <a:rPr lang="sl-SI" altLang="sl-SI">
                <a:sym typeface="Wingdings" panose="05000000000000000000" pitchFamily="2" charset="2"/>
              </a:rPr>
              <a:t>.) Koliko vrst morskih psov poznamo?</a:t>
            </a:r>
          </a:p>
          <a:p>
            <a:r>
              <a:rPr lang="sl-SI" altLang="sl-SI">
                <a:sym typeface="Wingdings" panose="05000000000000000000" pitchFamily="2" charset="2"/>
              </a:rPr>
              <a:t>2.)Koliko časa že obstajajo?</a:t>
            </a:r>
          </a:p>
          <a:p>
            <a:r>
              <a:rPr lang="sl-SI" altLang="sl-SI">
                <a:sym typeface="Wingdings" panose="05000000000000000000" pitchFamily="2" charset="2"/>
              </a:rPr>
              <a:t>3.)Koliko zraste?</a:t>
            </a:r>
          </a:p>
          <a:p>
            <a:r>
              <a:rPr lang="sl-SI" altLang="sl-SI">
                <a:sym typeface="Wingdings" panose="05000000000000000000" pitchFamily="2" charset="2"/>
              </a:rPr>
              <a:t>4.)Koliko je njegova povprečna teža?</a:t>
            </a:r>
          </a:p>
          <a:p>
            <a:r>
              <a:rPr lang="sl-SI" altLang="sl-SI">
                <a:sym typeface="Wingdings" panose="05000000000000000000" pitchFamily="2" charset="2"/>
              </a:rPr>
              <a:t>5.)Kako se razmnožuje?</a:t>
            </a:r>
          </a:p>
          <a:p>
            <a:r>
              <a:rPr lang="sl-SI" altLang="sl-SI">
                <a:sym typeface="Wingdings" panose="05000000000000000000" pitchFamily="2" charset="2"/>
              </a:rPr>
              <a:t>6.)Kje ga najdemo?</a:t>
            </a:r>
          </a:p>
          <a:p>
            <a:r>
              <a:rPr lang="sl-SI" altLang="sl-SI">
                <a:sym typeface="Wingdings" panose="05000000000000000000" pitchFamily="2" charset="2"/>
              </a:rPr>
              <a:t>7.)Kako pogosti so njegovi napadi?</a:t>
            </a:r>
            <a:endParaRPr lang="sl-SI" altLang="sl-SI"/>
          </a:p>
        </p:txBody>
      </p:sp>
    </p:spTree>
  </p:cSld>
  <p:clrMapOvr>
    <a:masterClrMapping/>
  </p:clrMapOvr>
  <p:transition spd="slow" advTm="20000">
    <p:wheel spokes="8"/>
    <p:sndAc>
      <p:stSnd>
        <p:snd r:embed="rId2" name="push.wav"/>
      </p:stSnd>
    </p:sndAc>
  </p:transition>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799</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Impact</vt:lpstr>
      <vt:lpstr>Tahoma</vt:lpstr>
      <vt:lpstr>Wingdings</vt:lpstr>
      <vt:lpstr>Ocean</vt:lpstr>
      <vt:lpstr> </vt:lpstr>
      <vt:lpstr>SPLOŠNO O MORSKIH PSIH </vt:lpstr>
      <vt:lpstr>IZGLED  </vt:lpstr>
      <vt:lpstr>SPOSOBNOSTI VELIKEGA BELEGA MORSKEGA PSA </vt:lpstr>
      <vt:lpstr>RAZMNOŽEVANJE IN ODRAŠČANJE </vt:lpstr>
      <vt:lpstr>KJE GA NAJDEMO? </vt:lpstr>
      <vt:lpstr>NAPAD VELIKEGA BELEGA MORSKEGA PSA </vt:lpstr>
      <vt:lpstr>KAKO SE IZOGNITI NAPADU? </vt:lpstr>
      <vt:lpstr>VPRAŠANJA</vt:lpstr>
      <vt:lpstr>KONEC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2019-05-30T09:36:40Z</dcterms:created>
  <dcterms:modified xsi:type="dcterms:W3CDTF">2019-05-30T09:36:41Z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