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73" r:id="rId6"/>
    <p:sldId id="263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59" r:id="rId17"/>
    <p:sldId id="274" r:id="rId18"/>
    <p:sldId id="260" r:id="rId19"/>
    <p:sldId id="261" r:id="rId20"/>
    <p:sldId id="276" r:id="rId21"/>
    <p:sldId id="275" r:id="rId22"/>
    <p:sldId id="277" r:id="rId2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54E1B-0D6A-49BD-839F-18A362AB4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28B5E-6EC7-498C-9663-096612FE62BA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63C34-3F0A-4B8B-8A47-1DBF83DB6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32E1C-FB5C-4EB0-A6CA-B557DD4DD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2FB96-6622-45D5-9A4B-4D1630068FA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12151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EE788-F1C9-4BD6-B5B6-116233CD6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2A11D-D61F-490C-AA8B-E15742EF789F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C5B3C-0496-4594-AB59-C2523B8B4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B87C0-0ECF-4872-B338-1270A96A7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87403-758A-4354-90D1-96F7BB5F7EE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55931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A6C3B-E451-4C30-B0F9-225A9F350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C7107-8028-4D8B-95B8-58BAFB1BFB36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686DD-4153-46E6-8F8F-50BEEF788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0E587-72A7-4A05-B26E-3E4A070C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96C1C-0504-4D92-81EA-CB1652570A1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8688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81C1C-7F6C-45D7-81FF-2D89DFC91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BB73B-4C11-4B0A-9CC3-A41504926AEA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6DE61-0955-46F9-8478-C27A8319D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D3240-9520-45AA-8F8C-054F85D8A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6B6CF-DACB-4BE9-91B0-65B252DB8E8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94227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4B1AC-2376-441B-B321-7B628371B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E4B91-5FA0-4D13-BA89-0FDBA220781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29FC1-4B8A-4553-B309-B768E6F53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59D59-5C3A-419D-B5BB-92832F362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DCF91-5EAF-4F92-99B4-F5256B709BA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7891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DC6813E-ADDF-4591-94D2-659BF571E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CA4ED-A54C-44EE-A789-56A021CE9C2C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3F9A74-2DE3-47D4-B2ED-C36BB6F95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8713BD-3E82-4724-B0F8-CAAADA119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1053C-DEE3-4B37-BDA2-458F6EEB5C5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34770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F24D37-912A-4F99-9ECF-EBBD3ACFE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C99B2-D92F-46B1-835C-B909E2307D90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4BBF430-08B2-47E6-99EE-4052EF125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91B80DE-3C1F-47B1-AEC6-03839B456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DC0CB-4310-46E7-A5E4-BB030493D9B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71998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0BCCB10-716D-41F8-8BDB-336412C11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DEE61-BC26-42EF-90DA-EB419575D442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968BA3C-1646-4AC5-B90B-6656190FD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F9BD3CF-46CE-4452-ABE8-BD26CC3F0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33823-9839-4271-A2B8-CF3CC4D8615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6788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6061E14-38FA-4620-A486-4A74A59A3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8E3EA-50E5-4984-98E1-12A15085FDD1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F33742C-E5BA-48CF-B17B-C2F96B1AC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47014C-1C92-4B78-9C50-A003ADC04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8AC63-886E-4264-8280-E5904F2D541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39852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5EDC786-138E-4653-829D-38EC9FC16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A18D1-E0C6-497C-B6F8-D8EFA5378957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F42205-5DA4-441A-A411-3B8C9420A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17D3222-430D-4793-A752-ED8CC6420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18292-C70E-438E-A9E2-73B8703D506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46480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21A59FD-F304-41FD-B0DD-A109FB019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31BA8-A49F-48BE-8945-5DC7E3A1DED5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52842A-3CEF-4CC6-9F5C-14D529A26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212A9AB-5BDE-4947-B7DB-B03BF077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770A7-A0B1-4347-B7FA-5A0770EDCC5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88682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6923A89-4A18-4A2E-A941-81F9D0F5798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  <a:endParaRPr lang="sl-SI" altLang="sl-SI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B41B003-D645-438C-A34B-16279D1712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sl-SI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15A6D-1E1A-4AFD-96A8-E240735EB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78A2A9-FE24-4780-825F-D9652D067B0E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D7913-1F12-445C-8009-F769B74F7F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F2CB6-5594-41D6-AA41-FB12C9C0F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B64A673-B624-4B44-B423-97481131C848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Vitamin_E" TargetMode="External"/><Relationship Id="rId2" Type="http://schemas.openxmlformats.org/officeDocument/2006/relationships/hyperlink" Target="http://www.ilirija.si/sl/Slovar_pojmov/Vitamin_F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olist.eu/poglavje9.html" TargetMode="External"/><Relationship Id="rId4" Type="http://schemas.openxmlformats.org/officeDocument/2006/relationships/hyperlink" Target="http://www.pomurske-lekarne.si/si/index.cfm?id=1768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C8973DAE-8C20-4E83-8A72-2EA78F28F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650" y="620713"/>
            <a:ext cx="7772400" cy="1470025"/>
          </a:xfrm>
        </p:spPr>
        <p:txBody>
          <a:bodyPr/>
          <a:lstStyle/>
          <a:p>
            <a:pPr eaLnBrk="1" hangingPunct="1"/>
            <a:r>
              <a:rPr lang="sl-SI" altLang="sl-SI" sz="8800">
                <a:solidFill>
                  <a:srgbClr val="FFFF00"/>
                </a:solidFill>
                <a:latin typeface="Almonte Snow" pitchFamily="2" charset="0"/>
              </a:rPr>
              <a:t>VITAIN E IN 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43B191-8D3C-4C48-9AB5-11CEAFA8C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2725" y="5445125"/>
            <a:ext cx="3376613" cy="720725"/>
          </a:xfrm>
        </p:spPr>
        <p:txBody>
          <a:bodyPr/>
          <a:lstStyle/>
          <a:p>
            <a:pPr algn="r" eaLnBrk="1" hangingPunct="1"/>
            <a:r>
              <a:rPr lang="sl-SI" altLang="sl-SI">
                <a:solidFill>
                  <a:srgbClr val="FFFF00"/>
                </a:solidFill>
              </a:rPr>
              <a:t> </a:t>
            </a:r>
            <a:endParaRPr lang="sl-SI" altLang="sl-SI" dirty="0">
              <a:solidFill>
                <a:srgbClr val="FFFF00"/>
              </a:solidFill>
            </a:endParaRPr>
          </a:p>
        </p:txBody>
      </p:sp>
      <p:pic>
        <p:nvPicPr>
          <p:cNvPr id="2052" name="Picture 3" descr="vit-E.gif">
            <a:extLst>
              <a:ext uri="{FF2B5EF4-FFF2-40B4-BE49-F238E27FC236}">
                <a16:creationId xmlns:a16="http://schemas.microsoft.com/office/drawing/2014/main" id="{08600612-A83F-4E47-BB79-4AECBE2D0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97425"/>
            <a:ext cx="2700337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 descr="images.jpg">
            <a:extLst>
              <a:ext uri="{FF2B5EF4-FFF2-40B4-BE49-F238E27FC236}">
                <a16:creationId xmlns:a16="http://schemas.microsoft.com/office/drawing/2014/main" id="{FDF73DA5-3CB1-412D-85AE-D10B1EB15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492375"/>
            <a:ext cx="2170113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5" descr="vitamin-e-source.jpg">
            <a:extLst>
              <a:ext uri="{FF2B5EF4-FFF2-40B4-BE49-F238E27FC236}">
                <a16:creationId xmlns:a16="http://schemas.microsoft.com/office/drawing/2014/main" id="{234A032D-328E-4840-8F5F-08440D2245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349500"/>
            <a:ext cx="2663825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6" descr="images (1).jpg">
            <a:extLst>
              <a:ext uri="{FF2B5EF4-FFF2-40B4-BE49-F238E27FC236}">
                <a16:creationId xmlns:a16="http://schemas.microsoft.com/office/drawing/2014/main" id="{73CC59D4-3E1C-47E8-BF1A-7DBAF0DD5B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3495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4" descr="paradizniki.jpg">
            <a:extLst>
              <a:ext uri="{FF2B5EF4-FFF2-40B4-BE49-F238E27FC236}">
                <a16:creationId xmlns:a16="http://schemas.microsoft.com/office/drawing/2014/main" id="{ACCD8359-DB3E-47FA-AFCD-BFE2E376476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492375"/>
            <a:ext cx="4006850" cy="3005138"/>
          </a:xfrm>
        </p:spPr>
      </p:pic>
      <p:pic>
        <p:nvPicPr>
          <p:cNvPr id="11267" name="Content Placeholder 5" descr="buča.jpg">
            <a:extLst>
              <a:ext uri="{FF2B5EF4-FFF2-40B4-BE49-F238E27FC236}">
                <a16:creationId xmlns:a16="http://schemas.microsoft.com/office/drawing/2014/main" id="{B7CAA21B-314C-4319-8F92-761C7002E5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2492375"/>
            <a:ext cx="4494212" cy="29908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7" descr="mango.jpg">
            <a:extLst>
              <a:ext uri="{FF2B5EF4-FFF2-40B4-BE49-F238E27FC236}">
                <a16:creationId xmlns:a16="http://schemas.microsoft.com/office/drawing/2014/main" id="{CEF80F85-C148-4202-8E7D-CA6E047739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2349500"/>
            <a:ext cx="4038600" cy="2790825"/>
          </a:xfrm>
        </p:spPr>
      </p:pic>
      <p:pic>
        <p:nvPicPr>
          <p:cNvPr id="12291" name="Content Placeholder 6" descr="sladki-krompir.jpg">
            <a:extLst>
              <a:ext uri="{FF2B5EF4-FFF2-40B4-BE49-F238E27FC236}">
                <a16:creationId xmlns:a16="http://schemas.microsoft.com/office/drawing/2014/main" id="{B71A937C-9938-4B7E-9DBF-4A9A35EA4D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" y="2565400"/>
            <a:ext cx="4305300" cy="24447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140739EA-DDE0-4D37-B40D-D9EE278A3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pic>
        <p:nvPicPr>
          <p:cNvPr id="13315" name="Content Placeholder 4" descr="beluši.jpg">
            <a:extLst>
              <a:ext uri="{FF2B5EF4-FFF2-40B4-BE49-F238E27FC236}">
                <a16:creationId xmlns:a16="http://schemas.microsoft.com/office/drawing/2014/main" id="{9751CCB8-78F7-4D3E-8C38-AE5249F957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492375"/>
            <a:ext cx="3384550" cy="3138488"/>
          </a:xfrm>
        </p:spPr>
      </p:pic>
      <p:pic>
        <p:nvPicPr>
          <p:cNvPr id="13316" name="Content Placeholder 5" descr="brokoli.jpg">
            <a:extLst>
              <a:ext uri="{FF2B5EF4-FFF2-40B4-BE49-F238E27FC236}">
                <a16:creationId xmlns:a16="http://schemas.microsoft.com/office/drawing/2014/main" id="{3D5DA984-257E-4B67-9A44-0F4EB464A3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2492375"/>
            <a:ext cx="4110037" cy="30829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4" descr="papaja.jpg">
            <a:extLst>
              <a:ext uri="{FF2B5EF4-FFF2-40B4-BE49-F238E27FC236}">
                <a16:creationId xmlns:a16="http://schemas.microsoft.com/office/drawing/2014/main" id="{541CC628-6AD8-47D4-BAE6-AC756BC9E3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195513"/>
            <a:ext cx="4033838" cy="3333750"/>
          </a:xfrm>
        </p:spPr>
      </p:pic>
      <p:pic>
        <p:nvPicPr>
          <p:cNvPr id="14339" name="Content Placeholder 5" descr="Margerina.jpg">
            <a:extLst>
              <a:ext uri="{FF2B5EF4-FFF2-40B4-BE49-F238E27FC236}">
                <a16:creationId xmlns:a16="http://schemas.microsoft.com/office/drawing/2014/main" id="{EB8FB60B-3C97-4508-AA5A-D8BFDBD981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47900"/>
            <a:ext cx="4038600" cy="32305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4" descr="stročnice.jpg">
            <a:extLst>
              <a:ext uri="{FF2B5EF4-FFF2-40B4-BE49-F238E27FC236}">
                <a16:creationId xmlns:a16="http://schemas.microsoft.com/office/drawing/2014/main" id="{A7FFF059-8FAD-46D7-BAD4-0F3873C8BD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863" y="2133600"/>
            <a:ext cx="4224337" cy="3167063"/>
          </a:xfrm>
        </p:spPr>
      </p:pic>
      <p:pic>
        <p:nvPicPr>
          <p:cNvPr id="15363" name="Content Placeholder 5" descr="rumenjak.jpg">
            <a:extLst>
              <a:ext uri="{FF2B5EF4-FFF2-40B4-BE49-F238E27FC236}">
                <a16:creationId xmlns:a16="http://schemas.microsoft.com/office/drawing/2014/main" id="{29901BE8-D43E-476B-B097-13A0AAC4D7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133600"/>
            <a:ext cx="4325938" cy="32432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4" descr="VF Vitamin E 1000iu (50) NEW.jpg">
            <a:extLst>
              <a:ext uri="{FF2B5EF4-FFF2-40B4-BE49-F238E27FC236}">
                <a16:creationId xmlns:a16="http://schemas.microsoft.com/office/drawing/2014/main" id="{E2A5D11D-E168-4B7A-8283-924C0BFC82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7875" y="1600200"/>
            <a:ext cx="3397250" cy="4525963"/>
          </a:xfrm>
        </p:spPr>
      </p:pic>
      <p:pic>
        <p:nvPicPr>
          <p:cNvPr id="16387" name="Content Placeholder 5" descr="imagewws.jpg">
            <a:extLst>
              <a:ext uri="{FF2B5EF4-FFF2-40B4-BE49-F238E27FC236}">
                <a16:creationId xmlns:a16="http://schemas.microsoft.com/office/drawing/2014/main" id="{B0A30E97-DFAD-4EF2-8444-28C4A344F7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700213"/>
            <a:ext cx="4484687" cy="446563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5AA3B-397B-4D77-8884-BDA4AE7CB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rgbClr val="FFFF00"/>
                </a:solidFill>
                <a:latin typeface="Algerian" panose="04020705040A02060702" pitchFamily="82" charset="0"/>
              </a:rPr>
              <a:t>NAHAJALIŠČA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FFD9C-C221-4218-B119-AAE4F3114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0825" y="1773238"/>
            <a:ext cx="4246563" cy="43529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rgbClr val="FFFF00"/>
                </a:solidFill>
              </a:rPr>
              <a:t>obogatena žita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rgbClr val="FFFF00"/>
                </a:solidFill>
              </a:rPr>
              <a:t>semena in semenskega olja, kot so sončnice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rgbClr val="FFFF00"/>
                </a:solidFill>
              </a:rPr>
              <a:t>oreški in matica olja, kot so mandlji in lešniki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rgbClr val="FFFF00"/>
                </a:solidFill>
              </a:rPr>
              <a:t>zelena listnata zelenjava, kot so špinača, repa, pesa, ohrovt, regrat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rgbClr val="FFFF00"/>
                </a:solidFill>
              </a:rPr>
              <a:t>proizvode iz paradižnika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rgbClr val="FFFF00"/>
                </a:solidFill>
              </a:rPr>
              <a:t>buča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rgbClr val="FFFF00"/>
                </a:solidFill>
              </a:rPr>
              <a:t>sladki krompir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17412" name="Content Placeholder 5">
            <a:extLst>
              <a:ext uri="{FF2B5EF4-FFF2-40B4-BE49-F238E27FC236}">
                <a16:creationId xmlns:a16="http://schemas.microsoft.com/office/drawing/2014/main" id="{877049BE-0A8C-4FCF-A30B-D264715830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1844675"/>
            <a:ext cx="4391025" cy="4281488"/>
          </a:xfrm>
        </p:spPr>
        <p:txBody>
          <a:bodyPr/>
          <a:lstStyle/>
          <a:p>
            <a:pPr eaLnBrk="1" hangingPunct="1"/>
            <a:r>
              <a:rPr lang="sl-SI" altLang="sl-SI">
                <a:solidFill>
                  <a:srgbClr val="FFFF00"/>
                </a:solidFill>
              </a:rPr>
              <a:t>mango</a:t>
            </a:r>
          </a:p>
          <a:p>
            <a:pPr eaLnBrk="1" hangingPunct="1"/>
            <a:r>
              <a:rPr lang="sl-SI" altLang="sl-SI">
                <a:solidFill>
                  <a:srgbClr val="FFFF00"/>
                </a:solidFill>
              </a:rPr>
              <a:t>beluši</a:t>
            </a:r>
          </a:p>
          <a:p>
            <a:pPr eaLnBrk="1" hangingPunct="1"/>
            <a:r>
              <a:rPr lang="sl-SI" altLang="sl-SI">
                <a:solidFill>
                  <a:srgbClr val="FFFF00"/>
                </a:solidFill>
              </a:rPr>
              <a:t>brokoli</a:t>
            </a:r>
          </a:p>
          <a:p>
            <a:pPr eaLnBrk="1" hangingPunct="1"/>
            <a:r>
              <a:rPr lang="sl-SI" altLang="sl-SI">
                <a:solidFill>
                  <a:srgbClr val="FFFF00"/>
                </a:solidFill>
              </a:rPr>
              <a:t>papaja</a:t>
            </a:r>
          </a:p>
          <a:p>
            <a:pPr eaLnBrk="1" hangingPunct="1"/>
            <a:r>
              <a:rPr lang="sl-SI" altLang="sl-SI">
                <a:solidFill>
                  <a:srgbClr val="FFFF00"/>
                </a:solidFill>
              </a:rPr>
              <a:t>margarina</a:t>
            </a:r>
          </a:p>
          <a:p>
            <a:pPr eaLnBrk="1" hangingPunct="1"/>
            <a:r>
              <a:rPr lang="sl-SI" altLang="sl-SI">
                <a:solidFill>
                  <a:srgbClr val="FFFF00"/>
                </a:solidFill>
              </a:rPr>
              <a:t>stročnice</a:t>
            </a:r>
          </a:p>
          <a:p>
            <a:pPr eaLnBrk="1" hangingPunct="1"/>
            <a:r>
              <a:rPr lang="sl-SI" altLang="sl-SI">
                <a:solidFill>
                  <a:srgbClr val="FFFF00"/>
                </a:solidFill>
              </a:rPr>
              <a:t>jajčni rumenjak</a:t>
            </a:r>
          </a:p>
          <a:p>
            <a:pPr eaLnBrk="1" hangingPunct="1"/>
            <a:r>
              <a:rPr lang="sl-SI" altLang="sl-SI">
                <a:solidFill>
                  <a:srgbClr val="C00000"/>
                </a:solidFill>
              </a:rPr>
              <a:t>preperati</a:t>
            </a:r>
          </a:p>
          <a:p>
            <a:pPr eaLnBrk="1" hangingPunct="1"/>
            <a:endParaRPr lang="sl-SI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71AA29CE-E5C5-4B6E-A5CD-35D8AEE9D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rgbClr val="FFFF00"/>
                </a:solidFill>
                <a:latin typeface="Almonte Snow" pitchFamily="2" charset="0"/>
              </a:rPr>
              <a:t>Zanimivi podatki:</a:t>
            </a:r>
          </a:p>
        </p:txBody>
      </p:sp>
      <p:pic>
        <p:nvPicPr>
          <p:cNvPr id="18435" name="Content Placeholder 3" descr="ss 001.jpg">
            <a:extLst>
              <a:ext uri="{FF2B5EF4-FFF2-40B4-BE49-F238E27FC236}">
                <a16:creationId xmlns:a16="http://schemas.microsoft.com/office/drawing/2014/main" id="{A0AD2618-61A8-42A6-9F6F-0D83BE3F0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3375"/>
            <a:ext cx="9144000" cy="525462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353B8-0DD5-4601-8156-59BEF98F6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rgbClr val="FFFF00"/>
                </a:solidFill>
                <a:latin typeface="Almonte Snow" pitchFamily="2" charset="0"/>
              </a:rPr>
              <a:t>Kaj če je vitamina  e  preveč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514D3-03ED-482C-B48C-1FE6DC287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/>
            <a:r>
              <a:rPr lang="sl-SI" altLang="sl-SI" sz="2400">
                <a:solidFill>
                  <a:srgbClr val="C00000"/>
                </a:solidFill>
              </a:rPr>
              <a:t>povzroči želodčne bolečine </a:t>
            </a:r>
          </a:p>
          <a:p>
            <a:pPr eaLnBrk="1" hangingPunct="1"/>
            <a:r>
              <a:rPr lang="sl-SI" altLang="sl-SI" sz="2400">
                <a:solidFill>
                  <a:srgbClr val="C00000"/>
                </a:solidFill>
              </a:rPr>
              <a:t>oslabi delovanje imunskega sistema</a:t>
            </a:r>
          </a:p>
          <a:p>
            <a:pPr eaLnBrk="1" hangingPunct="1"/>
            <a:endParaRPr lang="sl-SI" altLang="sl-SI" sz="2400">
              <a:solidFill>
                <a:srgbClr val="C00000"/>
              </a:solidFill>
            </a:endParaRPr>
          </a:p>
          <a:p>
            <a:pPr eaLnBrk="1" hangingPunct="1"/>
            <a:endParaRPr lang="sl-SI" altLang="sl-SI" sz="2400">
              <a:solidFill>
                <a:srgbClr val="C00000"/>
              </a:solidFill>
              <a:latin typeface="Almonte Snow" pitchFamily="2" charset="0"/>
            </a:endParaRPr>
          </a:p>
          <a:p>
            <a:pPr eaLnBrk="1" hangingPunct="1"/>
            <a:endParaRPr lang="sl-SI" altLang="sl-SI" sz="2400">
              <a:solidFill>
                <a:srgbClr val="C00000"/>
              </a:solidFill>
              <a:latin typeface="Almonte Snow" pitchFamily="2" charset="0"/>
            </a:endParaRPr>
          </a:p>
          <a:p>
            <a:pPr eaLnBrk="1" hangingPunct="1"/>
            <a:endParaRPr lang="sl-SI" altLang="sl-SI" sz="2400">
              <a:solidFill>
                <a:srgbClr val="C00000"/>
              </a:solidFill>
              <a:latin typeface="Almonte Snow" pitchFamily="2" charset="0"/>
            </a:endParaRPr>
          </a:p>
          <a:p>
            <a:pPr eaLnBrk="1" hangingPunct="1"/>
            <a:endParaRPr lang="sl-SI" altLang="sl-SI" sz="2400">
              <a:solidFill>
                <a:srgbClr val="C00000"/>
              </a:solidFill>
              <a:latin typeface="Almonte Snow" pitchFamily="2" charset="0"/>
            </a:endParaRPr>
          </a:p>
          <a:p>
            <a:pPr eaLnBrk="1" hangingPunct="1"/>
            <a:endParaRPr lang="sl-SI" altLang="sl-SI" sz="2400">
              <a:solidFill>
                <a:srgbClr val="C00000"/>
              </a:solidFill>
              <a:latin typeface="Almonte Snow" pitchFamily="2" charset="0"/>
            </a:endParaRPr>
          </a:p>
          <a:p>
            <a:pPr eaLnBrk="1" hangingPunct="1"/>
            <a:endParaRPr lang="sl-SI" altLang="sl-SI" sz="2400">
              <a:solidFill>
                <a:srgbClr val="C00000"/>
              </a:solidFill>
              <a:latin typeface="Almonte Snow" pitchFamily="2" charset="0"/>
            </a:endParaRPr>
          </a:p>
          <a:p>
            <a:pPr eaLnBrk="1" hangingPunct="1"/>
            <a:endParaRPr lang="sl-SI" altLang="sl-SI" sz="2400">
              <a:solidFill>
                <a:srgbClr val="C00000"/>
              </a:solidFill>
              <a:latin typeface="Almonte Snow" pitchFamily="2" charset="0"/>
            </a:endParaRPr>
          </a:p>
          <a:p>
            <a:pPr eaLnBrk="1" hangingPunct="1"/>
            <a:endParaRPr lang="sl-SI" altLang="sl-SI" sz="2400">
              <a:solidFill>
                <a:srgbClr val="C00000"/>
              </a:solidFill>
              <a:latin typeface="Almonte Snow" pitchFamily="2" charset="0"/>
            </a:endParaRPr>
          </a:p>
          <a:p>
            <a:pPr eaLnBrk="1" hangingPunct="1"/>
            <a:endParaRPr lang="sl-SI" altLang="sl-SI" sz="2400">
              <a:solidFill>
                <a:srgbClr val="C00000"/>
              </a:solidFill>
              <a:latin typeface="Almonte Snow" pitchFamily="2" charset="0"/>
            </a:endParaRPr>
          </a:p>
        </p:txBody>
      </p:sp>
      <p:pic>
        <p:nvPicPr>
          <p:cNvPr id="4" name="Picture 3" descr="bolečine.jpg">
            <a:extLst>
              <a:ext uri="{FF2B5EF4-FFF2-40B4-BE49-F238E27FC236}">
                <a16:creationId xmlns:a16="http://schemas.microsoft.com/office/drawing/2014/main" id="{C399133E-6ECF-4C39-B249-D7C621268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068638"/>
            <a:ext cx="5581650" cy="312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96C0B-F89B-48E8-96EA-E3C46063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rgbClr val="FFFF00"/>
                </a:solidFill>
                <a:latin typeface="Almonte Snow" pitchFamily="2" charset="0"/>
              </a:rPr>
              <a:t>Kaj če je vitamina  e  PREMalo?</a:t>
            </a:r>
            <a:endParaRPr lang="sl-SI" alt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9C00F-746F-4CBA-96A2-20B5A070E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rgbClr val="C00000"/>
                </a:solidFill>
              </a:rPr>
              <a:t>sterilnost,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rgbClr val="C00000"/>
                </a:solidFill>
              </a:rPr>
              <a:t>vpliva na premajhno težo novorojencev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rgbClr val="C00000"/>
                </a:solidFill>
              </a:rPr>
              <a:t>rdeče krvničke razpokajo in odmrejo,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rgbClr val="C00000"/>
                </a:solidFill>
              </a:rPr>
              <a:t>Slabo celjenje ran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rgbClr val="C00000"/>
                </a:solidFill>
              </a:rPr>
              <a:t>Neplodnost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rgbClr val="C00000"/>
                </a:solidFill>
              </a:rPr>
              <a:t>Neodpornost proti okužbam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rgbClr val="C00000"/>
                </a:solidFill>
              </a:rPr>
              <a:t>Utrujena koža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rgbClr val="C00000"/>
                </a:solidFill>
              </a:rPr>
              <a:t>Več starostnih peg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rgbClr val="C00000"/>
                </a:solidFill>
              </a:rPr>
              <a:t>Srčni infakt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rgbClr val="C00000"/>
                </a:solidFill>
              </a:rPr>
              <a:t>Možganska kap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rgbClr val="C00000"/>
                </a:solidFill>
              </a:rPr>
              <a:t>Povečanje tveganje za rakave bolezni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314A1-4B14-43A2-964F-D91224AC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rgbClr val="FFFF00"/>
                </a:solidFill>
                <a:latin typeface="Almonte Snow" pitchFamily="2" charset="0"/>
              </a:rPr>
              <a:t>KAJ SO VITAMINI?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3D0D9-2A9C-45A0-8FA7-451427499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rgbClr val="FFFF00"/>
                </a:solidFill>
              </a:rPr>
              <a:t>Prihaja iz latinske &gt;&gt;VITA&lt;&lt;,ki pomeni življenje in &gt;&gt;</a:t>
            </a:r>
            <a:r>
              <a:rPr lang="sl-SI" altLang="sl-SI" i="1">
                <a:solidFill>
                  <a:srgbClr val="FFFF00"/>
                </a:solidFill>
              </a:rPr>
              <a:t>amin&lt;&lt; Vsebujoč DUŠIK</a:t>
            </a:r>
            <a:endParaRPr lang="sl-SI" altLang="sl-SI">
              <a:solidFill>
                <a:srgbClr val="FFFF00"/>
              </a:solidFill>
            </a:endParaRPr>
          </a:p>
          <a:p>
            <a:pPr eaLnBrk="1" hangingPunct="1"/>
            <a:r>
              <a:rPr lang="sl-SI" altLang="sl-SI">
                <a:solidFill>
                  <a:srgbClr val="C00000"/>
                </a:solidFill>
              </a:rPr>
              <a:t>Človek potrebuje vseh 14 vitaminov, vendar razen vitamina D ne more pridelati samo.</a:t>
            </a:r>
          </a:p>
          <a:p>
            <a:pPr eaLnBrk="1" hangingPunct="1"/>
            <a:r>
              <a:rPr lang="sl-SI" altLang="sl-SI">
                <a:solidFill>
                  <a:srgbClr val="FFFF00"/>
                </a:solidFill>
              </a:rPr>
              <a:t>Zaužijemo jih s hrano</a:t>
            </a:r>
          </a:p>
          <a:p>
            <a:pPr eaLnBrk="1" hangingPunct="1"/>
            <a:r>
              <a:rPr lang="sl-SI" altLang="sl-SI">
                <a:solidFill>
                  <a:srgbClr val="FFFF00"/>
                </a:solidFill>
              </a:rPr>
              <a:t>Sodelujejo v skoraj vseh procesih v človeškem organizmu</a:t>
            </a:r>
          </a:p>
          <a:p>
            <a:pPr eaLnBrk="1" hangingPunct="1"/>
            <a:r>
              <a:rPr lang="sl-SI" altLang="sl-SI">
                <a:solidFill>
                  <a:srgbClr val="C00000"/>
                </a:solidFill>
              </a:rPr>
              <a:t>BREZ NJIH ŽIVLJENJE NI MOGOČE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703984DE-DF1A-438D-9C90-3232A1215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rgbClr val="FFFF00"/>
                </a:solidFill>
              </a:rPr>
              <a:t>Kaj je vitamin F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0B86ADA6-4C6C-4E70-A797-C43AFA46B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rgbClr val="FFFF00"/>
                </a:solidFill>
              </a:rPr>
              <a:t>esencialna maščobna kislina: linolna in linolenska</a:t>
            </a:r>
          </a:p>
          <a:p>
            <a:pPr eaLnBrk="1" hangingPunct="1"/>
            <a:r>
              <a:rPr lang="sl-SI" altLang="sl-SI">
                <a:solidFill>
                  <a:srgbClr val="FFFF00"/>
                </a:solidFill>
              </a:rPr>
              <a:t>ima sposobnost vezanja vode</a:t>
            </a:r>
          </a:p>
          <a:p>
            <a:pPr eaLnBrk="1" hangingPunct="1"/>
            <a:r>
              <a:rPr lang="sl-SI" altLang="sl-SI">
                <a:solidFill>
                  <a:srgbClr val="FFFF00"/>
                </a:solidFill>
              </a:rPr>
              <a:t>antioksidant</a:t>
            </a:r>
          </a:p>
          <a:p>
            <a:pPr eaLnBrk="1" hangingPunct="1"/>
            <a:r>
              <a:rPr lang="sl-SI" altLang="sl-SI">
                <a:solidFill>
                  <a:srgbClr val="FFFF00"/>
                </a:solidFill>
              </a:rPr>
              <a:t>nujno potreben dodatek za izboljšanje videza suhe kože</a:t>
            </a:r>
          </a:p>
          <a:p>
            <a:pPr eaLnBrk="1" hangingPunct="1"/>
            <a:r>
              <a:rPr lang="sl-SI" altLang="sl-SI">
                <a:solidFill>
                  <a:srgbClr val="FFFF00"/>
                </a:solidFill>
              </a:rPr>
              <a:t>naravni vir: lešniki, sončnično olje, olje grozdnih pešk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sl-SI" altLang="sl-SI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DA80BFB9-2584-4AE2-ACF2-4442DE225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rgbClr val="FFFF00"/>
                </a:solidFill>
                <a:latin typeface="Almonte Snow" pitchFamily="2" charset="0"/>
              </a:rPr>
              <a:t>Viri: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64EC0934-EC53-4891-9F04-49D924A82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rgbClr val="FFFF00"/>
                </a:solidFill>
              </a:rPr>
              <a:t>Dr. Ulrich Strunz, Andreas Jopp: Vitaminska revolucija  , Mladinska knjiga 2007</a:t>
            </a:r>
          </a:p>
          <a:p>
            <a:pPr eaLnBrk="1" hangingPunct="1"/>
            <a:r>
              <a:rPr lang="sl-SI" altLang="sl-SI">
                <a:solidFill>
                  <a:srgbClr val="FFFF00"/>
                </a:solidFill>
                <a:hlinkClick r:id="rId2"/>
              </a:rPr>
              <a:t>http://www.ilirija.si/sl/Slovar_pojmov/Vitamin_F.html</a:t>
            </a:r>
            <a:endParaRPr lang="sl-SI" altLang="sl-SI">
              <a:solidFill>
                <a:srgbClr val="FFFF00"/>
              </a:solidFill>
            </a:endParaRPr>
          </a:p>
          <a:p>
            <a:pPr eaLnBrk="1" hangingPunct="1"/>
            <a:r>
              <a:rPr lang="sl-SI" altLang="sl-SI">
                <a:solidFill>
                  <a:srgbClr val="FFFF00"/>
                </a:solidFill>
                <a:hlinkClick r:id="rId3"/>
              </a:rPr>
              <a:t>http://sl.wikipedia.org/wiki/Vitamin_E</a:t>
            </a:r>
            <a:endParaRPr lang="sl-SI" altLang="sl-SI">
              <a:solidFill>
                <a:srgbClr val="FFFF00"/>
              </a:solidFill>
            </a:endParaRPr>
          </a:p>
          <a:p>
            <a:pPr eaLnBrk="1" hangingPunct="1"/>
            <a:r>
              <a:rPr lang="sl-SI" altLang="sl-SI">
                <a:solidFill>
                  <a:srgbClr val="FFFF00"/>
                </a:solidFill>
                <a:hlinkClick r:id="rId4"/>
              </a:rPr>
              <a:t>http://www.pomurske-lekarne.si/si/index.cfm?id=1768</a:t>
            </a:r>
            <a:endParaRPr lang="sl-SI" altLang="sl-SI">
              <a:solidFill>
                <a:srgbClr val="FFFF00"/>
              </a:solidFill>
            </a:endParaRPr>
          </a:p>
          <a:p>
            <a:pPr eaLnBrk="1" hangingPunct="1"/>
            <a:r>
              <a:rPr lang="sl-SI" altLang="sl-SI">
                <a:solidFill>
                  <a:srgbClr val="FFFF00"/>
                </a:solidFill>
                <a:hlinkClick r:id="rId5"/>
              </a:rPr>
              <a:t>http://www.holist.eu/poglavje9.html</a:t>
            </a:r>
            <a:endParaRPr lang="sl-SI" altLang="sl-SI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61FF52E3-C1E4-43B5-BC46-91CB975FA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rgbClr val="FFFF00"/>
                </a:solidFill>
              </a:rPr>
              <a:t>Vprašanja: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8AE71F71-9A81-4221-B574-51F8A363D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sl-SI" altLang="sl-SI">
                <a:solidFill>
                  <a:srgbClr val="FFFF00"/>
                </a:solidFill>
              </a:rPr>
              <a:t>Kaj so vitamini?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sl-SI" altLang="sl-SI">
                <a:solidFill>
                  <a:srgbClr val="FFFF00"/>
                </a:solidFill>
              </a:rPr>
              <a:t>Naštej vloge vitamina E ( vsaj 4)?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sl-SI" altLang="sl-SI">
                <a:solidFill>
                  <a:srgbClr val="FFFF00"/>
                </a:solidFill>
              </a:rPr>
              <a:t>Nahajališča vitamina E ( vsaj 6)?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sl-SI" altLang="sl-SI">
                <a:solidFill>
                  <a:srgbClr val="FFFF00"/>
                </a:solidFill>
              </a:rPr>
              <a:t>Kaj če je vitamina E preveč?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sl-SI" altLang="sl-SI">
                <a:solidFill>
                  <a:srgbClr val="FFFF00"/>
                </a:solidFill>
              </a:rPr>
              <a:t>Kaj če je vitamina E premalo( vsaj 4)?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sl-SI" altLang="sl-SI">
                <a:solidFill>
                  <a:srgbClr val="FFFF00"/>
                </a:solidFill>
              </a:rPr>
              <a:t>Kaj je vitamin F?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endParaRPr lang="sl-SI" altLang="sl-SI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FB134-5C66-43BC-B726-2CFF52BC9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rgbClr val="FFFF00"/>
                </a:solidFill>
                <a:latin typeface="Almonte Snow" pitchFamily="2" charset="0"/>
              </a:rPr>
              <a:t>Vitamin 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703137-38D3-4E91-A14C-768E42D81E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643813" cy="4525963"/>
          </a:xfrm>
        </p:spPr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b="1" dirty="0">
                <a:solidFill>
                  <a:srgbClr val="FFFF00"/>
                </a:solidFill>
              </a:rPr>
              <a:t>Vitamin E </a:t>
            </a:r>
            <a:r>
              <a:rPr lang="sl-SI" dirty="0">
                <a:solidFill>
                  <a:srgbClr val="FFFF00"/>
                </a:solidFill>
              </a:rPr>
              <a:t> (</a:t>
            </a:r>
            <a:r>
              <a:rPr lang="sl-SI" b="1" dirty="0">
                <a:solidFill>
                  <a:srgbClr val="FFFF00"/>
                </a:solidFill>
              </a:rPr>
              <a:t>tokoferol)</a:t>
            </a:r>
            <a:r>
              <a:rPr lang="sl-SI" dirty="0">
                <a:solidFill>
                  <a:srgbClr val="FFFF00"/>
                </a:solidFill>
              </a:rPr>
              <a:t>, je topen v maščobi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dirty="0">
                <a:solidFill>
                  <a:srgbClr val="FFFF00"/>
                </a:solidFill>
              </a:rPr>
              <a:t>Biološka vloga je da je ANTIOKSIDANT,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dirty="0">
                <a:solidFill>
                  <a:srgbClr val="FFFF00"/>
                </a:solidFill>
              </a:rPr>
              <a:t>Varuje vse celice,ki vsebujejo maščobe, in kemične preneševalce pred prostimi radikali.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dirty="0">
                <a:solidFill>
                  <a:srgbClr val="FFFF00"/>
                </a:solidFill>
              </a:rPr>
              <a:t>Izboljša imunski sistem </a:t>
            </a:r>
          </a:p>
          <a:p>
            <a:pPr marL="514350" indent="-514350" algn="ctr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dirty="0">
                <a:solidFill>
                  <a:srgbClr val="FFFF00"/>
                </a:solidFill>
              </a:rPr>
              <a:t>Aktivno sodeluje: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rgbClr val="FFFF00"/>
                </a:solidFill>
              </a:rPr>
              <a:t> v presnovi beljakovin,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rgbClr val="FFFF00"/>
                </a:solidFill>
              </a:rPr>
              <a:t>pri nastajanju celic 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rgbClr val="FFFF00"/>
                </a:solidFill>
              </a:rPr>
              <a:t>dedne zasnove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sl-SI" dirty="0">
              <a:solidFill>
                <a:srgbClr val="FFFF00"/>
              </a:solidFill>
            </a:endParaRPr>
          </a:p>
        </p:txBody>
      </p:sp>
      <p:pic>
        <p:nvPicPr>
          <p:cNvPr id="6" name="Picture 5" descr="vit-E.gif">
            <a:extLst>
              <a:ext uri="{FF2B5EF4-FFF2-40B4-BE49-F238E27FC236}">
                <a16:creationId xmlns:a16="http://schemas.microsoft.com/office/drawing/2014/main" id="{530E721A-BBE4-4EA0-9752-7B608BA8C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8221662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7BCCB-F2A9-4FC4-893A-93118BD0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rgbClr val="FFFF00"/>
                </a:solidFill>
                <a:latin typeface="Almonte Snow" pitchFamily="2" charset="0"/>
              </a:rPr>
              <a:t> Vloga VitaminA  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0F843-AA85-47EB-B663-70CE57CD5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sl-SI" altLang="sl-SI" sz="2200">
                <a:solidFill>
                  <a:srgbClr val="FFFF00"/>
                </a:solidFill>
              </a:rPr>
              <a:t>Varuje: 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200">
                <a:solidFill>
                  <a:srgbClr val="FFFF00"/>
                </a:solidFill>
                <a:latin typeface="Tekton Pro" panose="020F0603020208020904" pitchFamily="34" charset="-18"/>
                <a:ea typeface="DaunPenh" panose="01010101010101010101" pitchFamily="2" charset="0"/>
                <a:cs typeface="DaunPenh" panose="01010101010101010101" pitchFamily="2" charset="0"/>
              </a:rPr>
              <a:t>hormone, ki vsebujejo maščobe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200">
                <a:solidFill>
                  <a:srgbClr val="FFFF00"/>
                </a:solidFill>
                <a:latin typeface="Tekton Pro" panose="020F0603020208020904" pitchFamily="34" charset="-18"/>
                <a:ea typeface="DaunPenh" panose="01010101010101010101" pitchFamily="2" charset="0"/>
                <a:cs typeface="DaunPenh" panose="01010101010101010101" pitchFamily="2" charset="0"/>
              </a:rPr>
              <a:t>Pluča in krvna telesca pred kisikovimi radikali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200">
                <a:solidFill>
                  <a:srgbClr val="FFFF00"/>
                </a:solidFill>
                <a:latin typeface="Tekton Pro" panose="020F0603020208020904" pitchFamily="34" charset="-18"/>
                <a:ea typeface="DaunPenh" panose="01010101010101010101" pitchFamily="2" charset="0"/>
                <a:cs typeface="DaunPenh" panose="01010101010101010101" pitchFamily="2" charset="0"/>
              </a:rPr>
              <a:t>Maščobe v krvi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200">
                <a:solidFill>
                  <a:srgbClr val="FFFF00"/>
                </a:solidFill>
                <a:latin typeface="Tekton Pro" panose="020F0603020208020904" pitchFamily="34" charset="-18"/>
                <a:ea typeface="DaunPenh" panose="01010101010101010101" pitchFamily="2" charset="0"/>
                <a:cs typeface="DaunPenh" panose="01010101010101010101" pitchFamily="2" charset="0"/>
              </a:rPr>
              <a:t>Oljnato plast v živcih in možganskih celicah,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200">
                <a:solidFill>
                  <a:srgbClr val="FFFF00"/>
                </a:solidFill>
                <a:latin typeface="Tekton Pro" panose="020F0603020208020904" pitchFamily="34" charset="-18"/>
                <a:ea typeface="DaunPenh" panose="01010101010101010101" pitchFamily="2" charset="0"/>
                <a:cs typeface="DaunPenh" panose="01010101010101010101" pitchFamily="2" charset="0"/>
              </a:rPr>
              <a:t>Membrane imunskih celic,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200">
                <a:solidFill>
                  <a:srgbClr val="FFFF00"/>
                </a:solidFill>
                <a:latin typeface="Tekton Pro" panose="020F0603020208020904" pitchFamily="34" charset="-18"/>
                <a:ea typeface="DaunPenh" panose="01010101010101010101" pitchFamily="2" charset="0"/>
                <a:cs typeface="DaunPenh" panose="01010101010101010101" pitchFamily="2" charset="0"/>
              </a:rPr>
              <a:t>Dedno zasnovo,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200">
                <a:solidFill>
                  <a:srgbClr val="FFFF00"/>
                </a:solidFill>
                <a:latin typeface="Tekton Pro" panose="020F0603020208020904" pitchFamily="34" charset="-18"/>
                <a:ea typeface="DaunPenh" panose="01010101010101010101" pitchFamily="2" charset="0"/>
                <a:cs typeface="DaunPenh" panose="01010101010101010101" pitchFamily="2" charset="0"/>
              </a:rPr>
              <a:t>Vitamine, ki vsebujejo maščobo in encime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200">
                <a:solidFill>
                  <a:srgbClr val="FFFF00"/>
                </a:solidFill>
                <a:latin typeface="Tekton Pro" panose="020F0603020208020904" pitchFamily="34" charset="-18"/>
                <a:ea typeface="DaunPenh" panose="01010101010101010101" pitchFamily="2" charset="0"/>
                <a:cs typeface="DaunPenh" panose="01010101010101010101" pitchFamily="2" charset="0"/>
              </a:rPr>
              <a:t>Občutljive žleze( moda, hipofiza)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200">
                <a:solidFill>
                  <a:srgbClr val="FFFF00"/>
                </a:solidFill>
              </a:rPr>
              <a:t>vzdržuje pravo razmerje tekočin v telesu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200">
                <a:solidFill>
                  <a:srgbClr val="FFFF00"/>
                </a:solidFill>
              </a:rPr>
              <a:t>pospešuje regeneracijo celic</a:t>
            </a:r>
            <a:endParaRPr lang="sl-SI" altLang="sl-SI" sz="2200">
              <a:solidFill>
                <a:srgbClr val="FFFF00"/>
              </a:solidFill>
              <a:latin typeface="Tekton Pro" panose="020F0603020208020904" pitchFamily="34" charset="-18"/>
              <a:ea typeface="DaunPenh" panose="01010101010101010101" pitchFamily="2" charset="0"/>
              <a:cs typeface="DaunPenh" panose="01010101010101010101" pitchFamily="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l-PL" altLang="sl-SI" sz="2200">
                <a:solidFill>
                  <a:srgbClr val="C00000"/>
                </a:solidFill>
              </a:rPr>
              <a:t>Skupaj z vitaminom C je odlično orožje proti infekcijam.</a:t>
            </a:r>
            <a:endParaRPr lang="sl-SI" altLang="sl-SI" sz="22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99DFD-CFD4-4A83-9FE9-7F107B3E5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9762"/>
          </a:xfrm>
        </p:spPr>
        <p:txBody>
          <a:bodyPr/>
          <a:lstStyle/>
          <a:p>
            <a:pPr eaLnBrk="1" hangingPunct="1"/>
            <a:r>
              <a:rPr lang="sl-SI" altLang="sl-SI" sz="9600">
                <a:solidFill>
                  <a:srgbClr val="FFFF00"/>
                </a:solidFill>
                <a:latin typeface="Almonte Snow" pitchFamily="2" charset="0"/>
              </a:rPr>
              <a:t>NAHAJALIŠČA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 descr="žita.jpg">
            <a:extLst>
              <a:ext uri="{FF2B5EF4-FFF2-40B4-BE49-F238E27FC236}">
                <a16:creationId xmlns:a16="http://schemas.microsoft.com/office/drawing/2014/main" id="{5A97675D-A8D2-4E22-8E0C-BE8D35F477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3" descr="images (1).jpg">
            <a:extLst>
              <a:ext uri="{FF2B5EF4-FFF2-40B4-BE49-F238E27FC236}">
                <a16:creationId xmlns:a16="http://schemas.microsoft.com/office/drawing/2014/main" id="{0B23DE3E-D6F5-475D-A72B-5C6AA8A3EA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3" descr="semena olj.jpg">
            <a:extLst>
              <a:ext uri="{FF2B5EF4-FFF2-40B4-BE49-F238E27FC236}">
                <a16:creationId xmlns:a16="http://schemas.microsoft.com/office/drawing/2014/main" id="{5D5B88C2-CA5A-4D07-B750-82C18A571F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981075"/>
            <a:ext cx="3373437" cy="4741863"/>
          </a:xfrm>
        </p:spPr>
      </p:pic>
      <p:pic>
        <p:nvPicPr>
          <p:cNvPr id="9219" name="Content Placeholder 6" descr="istock_000002548142xsmall.jpg">
            <a:extLst>
              <a:ext uri="{FF2B5EF4-FFF2-40B4-BE49-F238E27FC236}">
                <a16:creationId xmlns:a16="http://schemas.microsoft.com/office/drawing/2014/main" id="{39AB4950-F55C-43FD-8348-0B8728CAFA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052513"/>
            <a:ext cx="3944937" cy="471963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3" descr="spinaca.jpg">
            <a:extLst>
              <a:ext uri="{FF2B5EF4-FFF2-40B4-BE49-F238E27FC236}">
                <a16:creationId xmlns:a16="http://schemas.microsoft.com/office/drawing/2014/main" id="{D4E40AB0-8395-4372-94A4-4801A87D3F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44675"/>
            <a:ext cx="4216400" cy="3883025"/>
          </a:xfrm>
        </p:spPr>
      </p:pic>
      <p:pic>
        <p:nvPicPr>
          <p:cNvPr id="10243" name="Content Placeholder 6" descr="regrat1.jpg">
            <a:extLst>
              <a:ext uri="{FF2B5EF4-FFF2-40B4-BE49-F238E27FC236}">
                <a16:creationId xmlns:a16="http://schemas.microsoft.com/office/drawing/2014/main" id="{C588AB5E-A58A-4333-B866-70A96F3116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3888" y="1844675"/>
            <a:ext cx="4710112" cy="387508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392</Words>
  <Application>Microsoft Office PowerPoint</Application>
  <PresentationFormat>On-screen Show (4:3)</PresentationFormat>
  <Paragraphs>90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Algerian</vt:lpstr>
      <vt:lpstr>Almonte Snow</vt:lpstr>
      <vt:lpstr>Arial</vt:lpstr>
      <vt:lpstr>Calibri</vt:lpstr>
      <vt:lpstr>Tekton Pro</vt:lpstr>
      <vt:lpstr>Office Theme</vt:lpstr>
      <vt:lpstr>VITAIN E IN F</vt:lpstr>
      <vt:lpstr>KAJ SO VITAMINI?</vt:lpstr>
      <vt:lpstr>Vitamin E</vt:lpstr>
      <vt:lpstr> Vloga VitaminA  E</vt:lpstr>
      <vt:lpstr>NAHAJALIŠČA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NAHAJALIŠČA</vt:lpstr>
      <vt:lpstr>Zanimivi podatki:</vt:lpstr>
      <vt:lpstr>Kaj če je vitamina  e  preveč</vt:lpstr>
      <vt:lpstr>Kaj če je vitamina  e  PREMalo?</vt:lpstr>
      <vt:lpstr>Kaj je vitamin F</vt:lpstr>
      <vt:lpstr>Viri:</vt:lpstr>
      <vt:lpstr>Vprašanja: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2019-05-30T09:36:43Z</dcterms:created>
  <dcterms:modified xsi:type="dcterms:W3CDTF">2019-05-30T09:36:43Z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