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04" r:id="rId1"/>
  </p:sldMasterIdLst>
  <p:sldIdLst>
    <p:sldId id="256" r:id="rId2"/>
    <p:sldId id="259" r:id="rId3"/>
    <p:sldId id="260" r:id="rId4"/>
    <p:sldId id="257" r:id="rId5"/>
    <p:sldId id="258" r:id="rId6"/>
    <p:sldId id="263" r:id="rId7"/>
    <p:sldId id="264" r:id="rId8"/>
    <p:sldId id="265" r:id="rId9"/>
    <p:sldId id="266" r:id="rId10"/>
    <p:sldId id="267" r:id="rId11"/>
    <p:sldId id="261" r:id="rId12"/>
    <p:sldId id="268" r:id="rId13"/>
    <p:sldId id="262" r:id="rId14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009900"/>
    <a:srgbClr val="E0F60E"/>
    <a:srgbClr val="CBC838"/>
    <a:srgbClr val="FC0A04"/>
    <a:srgbClr val="FF0066"/>
    <a:srgbClr val="0000FF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5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Line 2">
            <a:extLst>
              <a:ext uri="{FF2B5EF4-FFF2-40B4-BE49-F238E27FC236}">
                <a16:creationId xmlns:a16="http://schemas.microsoft.com/office/drawing/2014/main" id="{6B2764DA-E6D8-4F77-9552-295CEF9E2FEB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1708150"/>
            <a:ext cx="9147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/>
          </a:p>
        </p:txBody>
      </p:sp>
      <p:sp>
        <p:nvSpPr>
          <p:cNvPr id="67587" name="Arc 3">
            <a:extLst>
              <a:ext uri="{FF2B5EF4-FFF2-40B4-BE49-F238E27FC236}">
                <a16:creationId xmlns:a16="http://schemas.microsoft.com/office/drawing/2014/main" id="{166F2535-3690-4C7A-B8CD-985F1C9F2821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67588" name="Rectangle 4">
            <a:extLst>
              <a:ext uri="{FF2B5EF4-FFF2-40B4-BE49-F238E27FC236}">
                <a16:creationId xmlns:a16="http://schemas.microsoft.com/office/drawing/2014/main" id="{EDE93F87-0FF4-4A65-AAC9-3AF8A67EB60C}"/>
              </a:ext>
            </a:extLst>
          </p:cNvPr>
          <p:cNvSpPr>
            <a:spLocks noGrp="1" noChangeArrowheads="1"/>
          </p:cNvSpPr>
          <p:nvPr>
            <p:ph type="ctrTitle" sz="quarter"/>
          </p:nvPr>
        </p:nvSpPr>
        <p:spPr>
          <a:xfrm>
            <a:off x="2743200" y="427038"/>
            <a:ext cx="63992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sl-SI" altLang="sl-SI" noProof="0"/>
              <a:t>Slog naslova matrice</a:t>
            </a:r>
          </a:p>
        </p:txBody>
      </p:sp>
      <p:sp>
        <p:nvSpPr>
          <p:cNvPr id="67589" name="Rectangle 5">
            <a:extLst>
              <a:ext uri="{FF2B5EF4-FFF2-40B4-BE49-F238E27FC236}">
                <a16:creationId xmlns:a16="http://schemas.microsoft.com/office/drawing/2014/main" id="{DA082B52-F006-4785-925B-D871F5E54D2D}"/>
              </a:ext>
            </a:extLst>
          </p:cNvPr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191000" y="1828800"/>
            <a:ext cx="4572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400"/>
            </a:lvl1pPr>
          </a:lstStyle>
          <a:p>
            <a:pPr lvl="0"/>
            <a:r>
              <a:rPr lang="sl-SI" altLang="sl-SI" noProof="0"/>
              <a:t>Kliknite, če želite urediti slog podnaslova matrice</a:t>
            </a:r>
          </a:p>
        </p:txBody>
      </p:sp>
      <p:sp>
        <p:nvSpPr>
          <p:cNvPr id="67590" name="Rectangle 6">
            <a:extLst>
              <a:ext uri="{FF2B5EF4-FFF2-40B4-BE49-F238E27FC236}">
                <a16:creationId xmlns:a16="http://schemas.microsoft.com/office/drawing/2014/main" id="{8DBC2A59-4949-4832-8162-5CF75CE1B715}"/>
              </a:ext>
            </a:extLst>
          </p:cNvPr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7591" name="Rectangle 7">
            <a:extLst>
              <a:ext uri="{FF2B5EF4-FFF2-40B4-BE49-F238E27FC236}">
                <a16:creationId xmlns:a16="http://schemas.microsoft.com/office/drawing/2014/main" id="{E2DFD3B8-0B36-41C0-B562-2208859066C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7592" name="Rectangle 8">
            <a:extLst>
              <a:ext uri="{FF2B5EF4-FFF2-40B4-BE49-F238E27FC236}">
                <a16:creationId xmlns:a16="http://schemas.microsoft.com/office/drawing/2014/main" id="{048D8179-FEFD-49A0-9560-E03B8AC791C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828C3B-4946-477B-B785-9440E887F9E5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build="allAtOnce" animBg="1"/>
      <p:bldP spid="67589" grpId="0" build="p">
        <p:tmplLst>
          <p:tmpl lvl="1">
            <p:tnLst>
              <p:par>
                <p:cTn presetID="9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758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6758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23F5C-0226-41D3-A865-52E51E010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E0C215-E66E-4F30-BB72-1A9679087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05DF3-45B5-452B-AC1B-1239F151C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A50905-BCB7-42F2-A7E4-35818577D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048FF6-0DB4-48EC-A910-DFC540F4A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CA708-399D-484B-A881-080B1CC724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854064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D529565-B413-4392-8A65-6C71AD383B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391400" y="609600"/>
            <a:ext cx="1524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A30FC8-2AB4-4E9B-9707-1E3C33A5DB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819400" y="609600"/>
            <a:ext cx="4419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29E0E1-8DC2-4D83-8F9E-5F2CF1A76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E28196-E050-4749-A2A7-2097CD0B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98F6E-411D-4B60-8D89-5FB80C8E29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C4D91-8F3C-46CF-8476-D80F05612DD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0308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971498-0180-4784-B9A4-57CD165B0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609600"/>
            <a:ext cx="60960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9C81C478-B878-4F72-A649-3293D0C9791C}"/>
              </a:ext>
            </a:extLst>
          </p:cNvPr>
          <p:cNvSpPr>
            <a:spLocks noGrp="1"/>
          </p:cNvSpPr>
          <p:nvPr>
            <p:ph type="chart" idx="1"/>
          </p:nvPr>
        </p:nvSpPr>
        <p:spPr>
          <a:xfrm>
            <a:off x="2819400" y="1981200"/>
            <a:ext cx="6096000" cy="4114800"/>
          </a:xfrm>
        </p:spPr>
        <p:txBody>
          <a:bodyPr/>
          <a:lstStyle/>
          <a:p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6B556-1C2D-4E5A-9259-8E9A4E8FBB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4800" y="6165850"/>
            <a:ext cx="1905000" cy="5397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863113-4C5C-42AC-A4DE-86BC947A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81400" y="6165850"/>
            <a:ext cx="2895600" cy="5397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3BE5A-664F-444C-9FB5-BE352020E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6165850"/>
            <a:ext cx="1905000" cy="539750"/>
          </a:xfrm>
        </p:spPr>
        <p:txBody>
          <a:bodyPr/>
          <a:lstStyle>
            <a:lvl1pPr>
              <a:defRPr/>
            </a:lvl1pPr>
          </a:lstStyle>
          <a:p>
            <a:fld id="{FCE30A56-0DB0-444F-996D-21E47025ED00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867106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D0988-F3AA-4CB8-B160-B748E11B1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19EF3-7D30-4EFD-9A5C-14B1574ABC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48E84-3DC0-45A5-87FA-02C257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2C67B-D156-4DE6-9362-4D75098F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C81E0-F249-4554-9E7D-8F8BC851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5841C-D7FE-4ACF-AA18-23BBB4D131B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908373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A6D4A-E75B-4952-AB6A-63515C443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8611D-9616-4070-8EA1-524D5C4574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E311F-D0F9-43D3-9981-9CEE7AD5FA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42F25-510E-4F0A-AD00-56B672CD5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3FB82D-3124-4ED5-B26E-4C8B6C89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1B23B8-0C76-4027-A4A2-7955DEFE4B0D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650505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55E9-C46C-4807-81B7-EA55DE333D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60232-3331-4203-A7F7-3FBDB6090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194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412A8-81DE-48F4-AAA5-E0BBC034E4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43600" y="1981200"/>
            <a:ext cx="2971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A0E55-7A8F-4CE0-BF55-199BF4BF7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A24279-C034-482E-850F-033D9BBFF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83564B-78BC-4CE5-8682-4AFEC017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59DC65-1E1C-48D4-99BA-3B9E4096A6D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56019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AB5C8-C966-4556-B2C9-5843F09A7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C3D725-4ED5-4EE9-9107-6050ADB70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087D95-9753-4F99-A759-04C4BEB53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0A2E5A-75EC-4E09-99CD-E92A739271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4CFBFB-6270-4314-B13C-1B721730B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63EC74-66DE-4581-97DD-67A73D824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579877-3ABE-48C9-B856-BAC6CD0F0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4B1D2A9-6337-4FC5-B33A-5F123A387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A415A-62E2-4238-AF8C-DA9E072DD6A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81214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79345D-FE71-4B8E-B873-D100253AD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6BD6E00-24F7-465C-8598-30FA5C2893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C3071-D5FC-487B-B193-2232B3D42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516310-17A4-47DF-AA68-4CB2434E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1964D-9833-44CC-AB3F-52DA610F747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547204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39F97E7-FF69-4271-B331-4399B2851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5FC31F-F644-4553-9871-10E9D6D36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45558E-50E4-42B2-9536-DD4849189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7C5EC-88EA-465C-9722-D049AE3C468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648686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41734-4C4C-4088-A681-D03AD740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30C93-F373-42EA-A5A3-69749A5A14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D1A874-F048-4DA2-A0B2-7D1CD00CB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14FFB8-F5CC-48E1-928A-A952FC3416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7AABDE-4C10-4E56-A28A-447CDFC01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C63EC7-C0D3-44D6-A8D6-3AFA785F7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D05541-4D0F-4109-8C30-8EFCE62BC5C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4522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7E241-BBF1-45EA-8F69-AEE2DDD07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4A58D1-4E8B-471B-9CE9-B5B1C9C9F7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27721E-CCDD-401A-A604-428F85D04E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6C3ABB7-4B0C-443F-8153-46BC7716F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766570-4C7A-4D03-9C7A-85F0F6DCD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545D2-0AA7-4DF3-ADED-4E1A080C9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82CCA5-68BA-4B8F-96E8-EE03AD7156E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29663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rc 2">
            <a:extLst>
              <a:ext uri="{FF2B5EF4-FFF2-40B4-BE49-F238E27FC236}">
                <a16:creationId xmlns:a16="http://schemas.microsoft.com/office/drawing/2014/main" id="{3BC73D08-A432-4DD8-9DFB-2C020ED5117D}"/>
              </a:ext>
            </a:extLst>
          </p:cNvPr>
          <p:cNvSpPr>
            <a:spLocks/>
          </p:cNvSpPr>
          <p:nvPr/>
        </p:nvSpPr>
        <p:spPr bwMode="auto">
          <a:xfrm>
            <a:off x="0" y="842963"/>
            <a:ext cx="289718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sl-SI" altLang="sl-SI" sz="2400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B421BEBF-E2AB-419A-A160-08C281851E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2819400" y="609600"/>
            <a:ext cx="6096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Slog naslova matrice</a:t>
            </a:r>
          </a:p>
        </p:txBody>
      </p:sp>
      <p:sp>
        <p:nvSpPr>
          <p:cNvPr id="66564" name="Rectangle 4">
            <a:extLst>
              <a:ext uri="{FF2B5EF4-FFF2-40B4-BE49-F238E27FC236}">
                <a16:creationId xmlns:a16="http://schemas.microsoft.com/office/drawing/2014/main" id="{EE573501-C78F-41E7-A421-A2E392A56E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819400" y="1981200"/>
            <a:ext cx="6096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66565" name="Rectangle 5">
            <a:extLst>
              <a:ext uri="{FF2B5EF4-FFF2-40B4-BE49-F238E27FC236}">
                <a16:creationId xmlns:a16="http://schemas.microsoft.com/office/drawing/2014/main" id="{C2DC409A-A782-48E6-A84D-83450733702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65850"/>
            <a:ext cx="1905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66566" name="Rectangle 6">
            <a:extLst>
              <a:ext uri="{FF2B5EF4-FFF2-40B4-BE49-F238E27FC236}">
                <a16:creationId xmlns:a16="http://schemas.microsoft.com/office/drawing/2014/main" id="{4F2115BD-6E97-4ED0-A7BE-A3819B517D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165850"/>
            <a:ext cx="28956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66567" name="Rectangle 7">
            <a:extLst>
              <a:ext uri="{FF2B5EF4-FFF2-40B4-BE49-F238E27FC236}">
                <a16:creationId xmlns:a16="http://schemas.microsoft.com/office/drawing/2014/main" id="{47677C4E-AA58-469B-8129-F65F06EF259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165850"/>
            <a:ext cx="1905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fld id="{6194A812-EA7D-466F-A1B2-4CD97CAF1740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panose="020B060602020203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u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anose="05000000000000000000" pitchFamily="2" charset="2"/>
        <a:buChar char="«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islizglavo.si/index.php/mode=MoreContent/menuid=16" TargetMode="External"/><Relationship Id="rId7" Type="http://schemas.openxmlformats.org/officeDocument/2006/relationships/hyperlink" Target="http://www.dijaski.net/" TargetMode="External"/><Relationship Id="rId2" Type="http://schemas.openxmlformats.org/officeDocument/2006/relationships/hyperlink" Target="http://www.braincampaign.org/Common/Docs/Files/2785/slovchap4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google.si/imghp?hl=sl&amp;tab=wi" TargetMode="External"/><Relationship Id="rId5" Type="http://schemas.openxmlformats.org/officeDocument/2006/relationships/hyperlink" Target="http://sl.wikipedia.org/wiki/Mamilo" TargetMode="External"/><Relationship Id="rId4" Type="http://schemas.openxmlformats.org/officeDocument/2006/relationships/hyperlink" Target="http://sl.wikipedia.org/wiki/Alkoho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http://www.daap.ca/images/heroi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AlKXBt4b7sM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BD8125A-45F3-4D2D-A788-25C13EB5555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pPr algn="ctr"/>
            <a:r>
              <a:rPr lang="sl-SI" altLang="sl-SI" sz="5400">
                <a:solidFill>
                  <a:srgbClr val="FF33CC"/>
                </a:solidFill>
                <a:latin typeface="Comic Sans MS" panose="030F0702030302020204" pitchFamily="66" charset="0"/>
              </a:rPr>
              <a:t> </a:t>
            </a:r>
            <a:r>
              <a:rPr lang="sl-SI" altLang="sl-SI" sz="3200">
                <a:solidFill>
                  <a:srgbClr val="FF33CC"/>
                </a:solidFill>
                <a:latin typeface="Comic Sans MS" panose="030F0702030302020204" pitchFamily="66" charset="0"/>
              </a:rPr>
              <a:t>Vpliv alkohola in </a:t>
            </a:r>
            <a:br>
              <a:rPr lang="sl-SI" altLang="sl-SI" sz="3200">
                <a:solidFill>
                  <a:srgbClr val="FF33CC"/>
                </a:solidFill>
                <a:latin typeface="Comic Sans MS" panose="030F0702030302020204" pitchFamily="66" charset="0"/>
              </a:rPr>
            </a:br>
            <a:r>
              <a:rPr lang="sl-SI" altLang="sl-SI" sz="3200">
                <a:solidFill>
                  <a:srgbClr val="FF33CC"/>
                </a:solidFill>
                <a:latin typeface="Comic Sans MS" panose="030F0702030302020204" pitchFamily="66" charset="0"/>
              </a:rPr>
              <a:t>drugih mamil na delovanje živčevja</a:t>
            </a:r>
            <a:r>
              <a:rPr lang="sl-SI" altLang="sl-SI" sz="6000"/>
              <a:t> 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888F0B49-931E-430A-A657-735FB10B12D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4419600" y="4800600"/>
            <a:ext cx="47244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l-SI" altLang="sl-SI" sz="1800" b="1" dirty="0">
              <a:solidFill>
                <a:srgbClr val="FF33CC"/>
              </a:solidFill>
              <a:latin typeface="Comic Sans MS" panose="030F0702030302020204" pitchFamily="66" charset="0"/>
            </a:endParaRPr>
          </a:p>
          <a:p>
            <a:pPr>
              <a:lnSpc>
                <a:spcPct val="80000"/>
              </a:lnSpc>
            </a:pPr>
            <a:r>
              <a:rPr lang="sl-SI" altLang="sl-SI" sz="1800" b="1" dirty="0">
                <a:solidFill>
                  <a:srgbClr val="FF33CC"/>
                </a:solidFill>
                <a:latin typeface="Comic Sans MS" panose="030F0702030302020204" pitchFamily="66" charset="0"/>
              </a:rPr>
              <a:t>Predmet: Biologija</a:t>
            </a:r>
          </a:p>
        </p:txBody>
      </p:sp>
      <p:pic>
        <p:nvPicPr>
          <p:cNvPr id="4102" name="Picture 6" descr="drugs-alcohol">
            <a:extLst>
              <a:ext uri="{FF2B5EF4-FFF2-40B4-BE49-F238E27FC236}">
                <a16:creationId xmlns:a16="http://schemas.microsoft.com/office/drawing/2014/main" id="{5D0776CD-FCEC-417C-A4D9-DE82BC050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7738"/>
            <a:ext cx="3733800" cy="3370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8" name="Text Box 12">
            <a:extLst>
              <a:ext uri="{FF2B5EF4-FFF2-40B4-BE49-F238E27FC236}">
                <a16:creationId xmlns:a16="http://schemas.microsoft.com/office/drawing/2014/main" id="{875B5D38-81BB-482C-B16C-B0F79750AE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34400" y="6491288"/>
            <a:ext cx="6096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1.</a:t>
            </a:r>
          </a:p>
        </p:txBody>
      </p:sp>
    </p:spTree>
    <p:custDataLst>
      <p:tags r:id="rId1"/>
    </p:custDataLst>
  </p:cSld>
  <p:clrMapOvr>
    <a:masterClrMapping/>
  </p:clrMapOvr>
  <p:transition spd="med" advTm="16515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72" name="Picture 8" descr="kokain">
            <a:extLst>
              <a:ext uri="{FF2B5EF4-FFF2-40B4-BE49-F238E27FC236}">
                <a16:creationId xmlns:a16="http://schemas.microsoft.com/office/drawing/2014/main" id="{EB4E2872-0E67-4FA9-845D-A3FC70106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52415">
            <a:off x="304800" y="5334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9" name="Picture 5" descr="kokain_4">
            <a:extLst>
              <a:ext uri="{FF2B5EF4-FFF2-40B4-BE49-F238E27FC236}">
                <a16:creationId xmlns:a16="http://schemas.microsoft.com/office/drawing/2014/main" id="{57DE8970-1E8F-4422-AD4A-9F32CD513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1899">
            <a:off x="6324600" y="4495800"/>
            <a:ext cx="28194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6" name="Rectangle 2">
            <a:extLst>
              <a:ext uri="{FF2B5EF4-FFF2-40B4-BE49-F238E27FC236}">
                <a16:creationId xmlns:a16="http://schemas.microsoft.com/office/drawing/2014/main" id="{0F2A8B82-C9FF-4282-9F27-4EBD457DBE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Kokain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EB59D6B-AE11-4DCC-9098-EE5A217523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Kokain</a:t>
            </a:r>
            <a:r>
              <a:rPr lang="sl-SI" altLang="sl-SI" sz="1800">
                <a:latin typeface="Comic Sans MS" panose="030F0702030302020204" pitchFamily="66" charset="0"/>
              </a:rPr>
              <a:t> je še ena snov rastlinskega izvora, ki povzroči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zelo močne občutke ugodja ter deluje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psihostimulativno. Kokain deluje podobno kot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amfetamini. Uživa se v obliki snifanja, kajenja in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vbrizgavanja.Tako kot heroin, je tudi kokain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zelo nevarno mamilo. Posamezniki, ki uživajo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kokain, sploh pa če ga kadijo (</a:t>
            </a:r>
            <a:r>
              <a:rPr lang="sl-SI" altLang="sl-SI" sz="1800" b="1">
                <a:latin typeface="Comic Sans MS" panose="030F0702030302020204" pitchFamily="66" charset="0"/>
              </a:rPr>
              <a:t>crack</a:t>
            </a:r>
            <a:r>
              <a:rPr lang="sl-SI" altLang="sl-SI" sz="1800">
                <a:latin typeface="Comic Sans MS" panose="030F0702030302020204" pitchFamily="66" charset="0"/>
              </a:rPr>
              <a:t>), hitro postanejo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nasilni.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Povečan odmerek je lahko usoden.</a:t>
            </a:r>
          </a:p>
        </p:txBody>
      </p:sp>
      <p:sp>
        <p:nvSpPr>
          <p:cNvPr id="88073" name="Text Box 9">
            <a:extLst>
              <a:ext uri="{FF2B5EF4-FFF2-40B4-BE49-F238E27FC236}">
                <a16:creationId xmlns:a16="http://schemas.microsoft.com/office/drawing/2014/main" id="{4B0F9AF4-7C66-403B-82C6-1FE0E202B4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629400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10.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8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0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8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F3657B9F-0940-4A46-8EDC-5C3F8DB9FD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6096000" cy="1143000"/>
          </a:xfrm>
        </p:spPr>
        <p:txBody>
          <a:bodyPr/>
          <a:lstStyle/>
          <a:p>
            <a:pPr algn="ctr"/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Statistika</a:t>
            </a:r>
          </a:p>
        </p:txBody>
      </p:sp>
      <p:pic>
        <p:nvPicPr>
          <p:cNvPr id="74756" name="Picture 4" descr="uporaba%20drog%20med%20mladimi-Novo%20mesto%20(park">
            <a:extLst>
              <a:ext uri="{FF2B5EF4-FFF2-40B4-BE49-F238E27FC236}">
                <a16:creationId xmlns:a16="http://schemas.microsoft.com/office/drawing/2014/main" id="{F10A82E6-E67D-4F3C-B03D-5D8BA6B2F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76800" y="3625850"/>
            <a:ext cx="4876800" cy="323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764" name="Text Box 12">
            <a:extLst>
              <a:ext uri="{FF2B5EF4-FFF2-40B4-BE49-F238E27FC236}">
                <a16:creationId xmlns:a16="http://schemas.microsoft.com/office/drawing/2014/main" id="{37D60A18-2659-459A-886B-AA3F89616B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9600" y="2209800"/>
            <a:ext cx="44958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Pri 16. letu je 23% mladostnikov rednih kadilcev, 26% jih je že poskusilo marihuano, 7% hlape, 7% pomirjevala, več kot 3% LSD in ekstazi, okrog 2% pa ostale prepovedane droge. </a:t>
            </a:r>
          </a:p>
        </p:txBody>
      </p:sp>
      <p:sp>
        <p:nvSpPr>
          <p:cNvPr id="74765" name="Rectangle 13">
            <a:extLst>
              <a:ext uri="{FF2B5EF4-FFF2-40B4-BE49-F238E27FC236}">
                <a16:creationId xmlns:a16="http://schemas.microsoft.com/office/drawing/2014/main" id="{84C1C143-96CD-4FDA-A5CD-398245FB7C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6494463"/>
            <a:ext cx="4476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Comic Sans MS" panose="030F0702030302020204" pitchFamily="66" charset="0"/>
              </a:rPr>
              <a:t>11.</a:t>
            </a:r>
          </a:p>
        </p:txBody>
      </p:sp>
      <p:sp>
        <p:nvSpPr>
          <p:cNvPr id="74766" name="Text Box 14">
            <a:extLst>
              <a:ext uri="{FF2B5EF4-FFF2-40B4-BE49-F238E27FC236}">
                <a16:creationId xmlns:a16="http://schemas.microsoft.com/office/drawing/2014/main" id="{E1D41222-EC55-4C65-B2F9-2A22C409A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457200"/>
            <a:ext cx="1447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FF0066"/>
                </a:solidFill>
                <a:latin typeface="Comic Sans MS" panose="030F0702030302020204" pitchFamily="66" charset="0"/>
              </a:rPr>
              <a:t>Kanabis= marihuana</a:t>
            </a:r>
          </a:p>
        </p:txBody>
      </p:sp>
    </p:spTree>
    <p:custDataLst>
      <p:tags r:id="rId1"/>
    </p:custDataLst>
  </p:cSld>
  <p:clrMapOvr>
    <a:masterClrMapping/>
  </p:clrMapOvr>
  <p:transition advTm="256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9191E-6 L 0.575 0.002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747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0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43200000">
                                      <p:cBhvr>
                                        <p:cTn id="18" dur="2000" fill="hold"/>
                                        <p:tgtEl>
                                          <p:spTgt spid="747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74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  <p:bldP spid="747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AA163FFB-DC80-4C56-AAC5-78B788BCF8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43200" y="68580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Zaključek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6F0476E1-E277-4406-9BB1-D81E684EFF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819400" y="1905000"/>
            <a:ext cx="60960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Moje mnenje je, da bi se droge morale prepovedati, saj dandanes umira preveč ljudi, posebej mladih.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Upam da ste uživali v predstavitvi in se naučili nekaj novega.</a:t>
            </a:r>
          </a:p>
          <a:p>
            <a:pPr>
              <a:buFont typeface="Wingdings" panose="05000000000000000000" pitchFamily="2" charset="2"/>
              <a:buNone/>
            </a:pPr>
            <a:endParaRPr lang="sl-SI" altLang="sl-SI" sz="180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9.24855E-7 L 0.025 -0.849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0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-42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9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89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/>
      <p:bldP spid="8909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73B0163-F616-44FF-B1EF-2AFC00C1DC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733800" y="7620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Viri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D526E14C-D541-459C-B022-52C11645CD8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581400" y="1981200"/>
            <a:ext cx="5334000" cy="4114800"/>
          </a:xfrm>
        </p:spPr>
        <p:txBody>
          <a:bodyPr/>
          <a:lstStyle/>
          <a:p>
            <a:r>
              <a:rPr lang="sl-SI" altLang="sl-SI" sz="1600">
                <a:latin typeface="Comic Sans MS" panose="030F0702030302020204" pitchFamily="66" charset="0"/>
                <a:hlinkClick r:id="rId2"/>
              </a:rPr>
              <a:t>http://www.braincampaign.org/Common/Docs/Files/2785/slovchap4.pdf</a:t>
            </a:r>
            <a:r>
              <a:rPr lang="sl-SI" altLang="sl-SI" sz="1600">
                <a:latin typeface="Comic Sans MS" panose="030F0702030302020204" pitchFamily="66" charset="0"/>
              </a:rPr>
              <a:t> </a:t>
            </a:r>
          </a:p>
          <a:p>
            <a:r>
              <a:rPr lang="sl-SI" altLang="sl-SI" sz="1600">
                <a:hlinkClick r:id="rId3"/>
              </a:rPr>
              <a:t>http://www.mislizglavo.si/index.php/mode=MoreContent/menuid=16</a:t>
            </a:r>
            <a:r>
              <a:rPr lang="sl-SI" altLang="sl-SI" sz="1600"/>
              <a:t> </a:t>
            </a:r>
          </a:p>
          <a:p>
            <a:r>
              <a:rPr lang="sl-SI" altLang="sl-SI" sz="1600">
                <a:solidFill>
                  <a:schemeClr val="bg2"/>
                </a:solidFill>
                <a:hlinkClick r:id="rId4"/>
              </a:rPr>
              <a:t>http://sl.wikipedia.org/wiki/Alkohol</a:t>
            </a:r>
            <a:r>
              <a:rPr lang="sl-SI" altLang="sl-SI" sz="1600">
                <a:solidFill>
                  <a:schemeClr val="bg2"/>
                </a:solidFill>
              </a:rPr>
              <a:t> </a:t>
            </a:r>
          </a:p>
          <a:p>
            <a:r>
              <a:rPr lang="sl-SI" altLang="sl-SI" sz="1600">
                <a:solidFill>
                  <a:schemeClr val="bg2"/>
                </a:solidFill>
                <a:hlinkClick r:id="rId5"/>
              </a:rPr>
              <a:t>http://sl.wikipedia.org/wiki/Mamilo</a:t>
            </a:r>
            <a:r>
              <a:rPr lang="sl-SI" altLang="sl-SI" sz="1600">
                <a:solidFill>
                  <a:schemeClr val="bg2"/>
                </a:solidFill>
              </a:rPr>
              <a:t> </a:t>
            </a:r>
          </a:p>
          <a:p>
            <a:r>
              <a:rPr lang="sl-SI" altLang="sl-SI" sz="1600">
                <a:solidFill>
                  <a:schemeClr val="bg2"/>
                </a:solidFill>
                <a:hlinkClick r:id="rId6"/>
              </a:rPr>
              <a:t>https://www.google.si/imghp?hl=sl&amp;tab=wi</a:t>
            </a:r>
            <a:r>
              <a:rPr lang="sl-SI" altLang="sl-SI" sz="1600">
                <a:solidFill>
                  <a:schemeClr val="bg2"/>
                </a:solidFill>
              </a:rPr>
              <a:t> </a:t>
            </a:r>
          </a:p>
          <a:p>
            <a:r>
              <a:rPr lang="sl-SI" altLang="sl-SI" sz="1600">
                <a:solidFill>
                  <a:schemeClr val="bg2"/>
                </a:solidFill>
                <a:hlinkClick r:id="rId7"/>
              </a:rPr>
              <a:t>http://www.dijaski.net//</a:t>
            </a:r>
            <a:endParaRPr lang="sl-SI" altLang="sl-SI" sz="1600">
              <a:solidFill>
                <a:schemeClr val="bg2"/>
              </a:solidFill>
            </a:endParaRPr>
          </a:p>
          <a:p>
            <a:endParaRPr lang="sl-SI" altLang="sl-SI" sz="1600">
              <a:solidFill>
                <a:schemeClr val="bg2"/>
              </a:solidFill>
            </a:endParaRPr>
          </a:p>
        </p:txBody>
      </p:sp>
      <p:sp>
        <p:nvSpPr>
          <p:cNvPr id="78852" name="Text Box 4">
            <a:extLst>
              <a:ext uri="{FF2B5EF4-FFF2-40B4-BE49-F238E27FC236}">
                <a16:creationId xmlns:a16="http://schemas.microsoft.com/office/drawing/2014/main" id="{456719A9-BF84-44A3-AE47-554033226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10600" y="6400800"/>
            <a:ext cx="53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13.</a:t>
            </a:r>
          </a:p>
        </p:txBody>
      </p:sp>
    </p:spTree>
  </p:cSld>
  <p:clrMapOvr>
    <a:masterClrMapping/>
  </p:clrMapOvr>
  <p:transition advTm="190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2D93F7C4-5948-4445-B1B9-5ED21B2888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609600"/>
            <a:ext cx="6096000" cy="12954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Kazalo</a:t>
            </a:r>
          </a:p>
        </p:txBody>
      </p:sp>
      <p:pic>
        <p:nvPicPr>
          <p:cNvPr id="71685" name="Picture 5" descr="http://www.daap.ca/images/heroin.jpg">
            <a:extLst>
              <a:ext uri="{FF2B5EF4-FFF2-40B4-BE49-F238E27FC236}">
                <a16:creationId xmlns:a16="http://schemas.microsoft.com/office/drawing/2014/main" id="{FE4BEF7A-2712-40E2-9A9B-11B85FAAAD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8069">
            <a:off x="381000" y="2362200"/>
            <a:ext cx="2438400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6" name="Rectangle 6">
            <a:extLst>
              <a:ext uri="{FF2B5EF4-FFF2-40B4-BE49-F238E27FC236}">
                <a16:creationId xmlns:a16="http://schemas.microsoft.com/office/drawing/2014/main" id="{9F629A6C-3E83-4BCE-A034-F7A434EF63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6494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Comic Sans MS" panose="030F0702030302020204" pitchFamily="66" charset="0"/>
              </a:rPr>
              <a:t>2.</a:t>
            </a:r>
          </a:p>
        </p:txBody>
      </p:sp>
      <p:sp>
        <p:nvSpPr>
          <p:cNvPr id="71687" name="Text Box 7">
            <a:extLst>
              <a:ext uri="{FF2B5EF4-FFF2-40B4-BE49-F238E27FC236}">
                <a16:creationId xmlns:a16="http://schemas.microsoft.com/office/drawing/2014/main" id="{91AFFC93-6B29-485E-85BD-16181D9990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981200"/>
            <a:ext cx="4876800" cy="407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0" lang="sl-SI" altLang="sl-SI" b="1">
                <a:latin typeface="Comic Sans MS" panose="030F0702030302020204" pitchFamily="66" charset="0"/>
              </a:rPr>
              <a:t>1................ Naslovnica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2................ Kazalo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3................ Uvod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4................ Alkohol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5................ Droge/mamila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6................ Amfetamini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7................ Nikotin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8................ Kanabis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9................ Heroin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10............... Kokain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11............... Statistika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12............... Zaključek</a:t>
            </a:r>
          </a:p>
          <a:p>
            <a:r>
              <a:rPr kumimoji="0" lang="sl-SI" altLang="sl-SI" b="1">
                <a:latin typeface="Comic Sans MS" panose="030F0702030302020204" pitchFamily="66" charset="0"/>
              </a:rPr>
              <a:t>13............... Viri</a:t>
            </a:r>
          </a:p>
          <a:p>
            <a:pPr>
              <a:spcBef>
                <a:spcPct val="50000"/>
              </a:spcBef>
            </a:pPr>
            <a:endParaRPr lang="sl-SI" altLang="sl-SI">
              <a:latin typeface="Comic Sans MS" panose="030F0702030302020204" pitchFamily="66" charset="0"/>
            </a:endParaRPr>
          </a:p>
        </p:txBody>
      </p:sp>
    </p:spTree>
    <p:custDataLst>
      <p:tags r:id="rId1"/>
    </p:custDataLst>
  </p:cSld>
  <p:clrMapOvr>
    <a:masterClrMapping/>
  </p:clrMapOvr>
  <p:transition advTm="1331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6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716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/>
      <p:bldP spid="716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74A9A36-1525-4F88-A1D0-7D12DAA05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381000"/>
            <a:ext cx="6096000" cy="13716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Uvod	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D72DF0B5-28DB-4968-9227-EB85CA9B14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000" b="1">
                <a:latin typeface="Comic Sans MS" panose="030F0702030302020204" pitchFamily="66" charset="0"/>
              </a:rPr>
              <a:t>Danes vam bom predstavil posledice uživanja drog in alkohola, posebej kako vplivata na živčevje.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000" b="1">
                <a:latin typeface="Comic Sans MS" panose="030F0702030302020204" pitchFamily="66" charset="0"/>
              </a:rPr>
              <a:t>Alkohola dostikrat ne jemljemo kot drogo, predvsem zato, ker je marsikje po svetu tako vpleten v vsakdanje življenje. Vendar je droga in redno prekomerno pitje je postalo resen problem mnogih modernih družb.</a:t>
            </a:r>
            <a:r>
              <a:rPr lang="sl-SI" altLang="sl-SI"/>
              <a:t> </a:t>
            </a:r>
            <a:endParaRPr lang="sl-SI" altLang="sl-SI" sz="2400" b="1">
              <a:latin typeface="Comic Sans MS" panose="030F0702030302020204" pitchFamily="66" charset="0"/>
            </a:endParaRPr>
          </a:p>
          <a:p>
            <a:pPr>
              <a:buFont typeface="Wingdings" panose="05000000000000000000" pitchFamily="2" charset="2"/>
              <a:buNone/>
            </a:pPr>
            <a:endParaRPr lang="sl-SI" altLang="sl-SI" sz="2400" b="1">
              <a:latin typeface="Comic Sans MS" panose="030F0702030302020204" pitchFamily="66" charset="0"/>
            </a:endParaRPr>
          </a:p>
        </p:txBody>
      </p:sp>
      <p:pic>
        <p:nvPicPr>
          <p:cNvPr id="72708" name="Picture 4">
            <a:extLst>
              <a:ext uri="{FF2B5EF4-FFF2-40B4-BE49-F238E27FC236}">
                <a16:creationId xmlns:a16="http://schemas.microsoft.com/office/drawing/2014/main" id="{5D2191B8-2482-4D29-A7AE-D9124DE491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91440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>
            <a:extLst>
              <a:ext uri="{FF2B5EF4-FFF2-40B4-BE49-F238E27FC236}">
                <a16:creationId xmlns:a16="http://schemas.microsoft.com/office/drawing/2014/main" id="{81DAC1DB-685D-48E5-9D70-D823430835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6491288"/>
            <a:ext cx="355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sl-SI" altLang="sl-SI">
                <a:latin typeface="Comic Sans MS" panose="030F0702030302020204" pitchFamily="66" charset="0"/>
              </a:rPr>
              <a:t>3.</a:t>
            </a:r>
          </a:p>
        </p:txBody>
      </p:sp>
      <p:pic>
        <p:nvPicPr>
          <p:cNvPr id="72711" name="Picture 7" descr="beer-etiquette">
            <a:extLst>
              <a:ext uri="{FF2B5EF4-FFF2-40B4-BE49-F238E27FC236}">
                <a16:creationId xmlns:a16="http://schemas.microsoft.com/office/drawing/2014/main" id="{7F37CBD0-0DF5-403E-AA0A-265628D0E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63700"/>
            <a:ext cx="6934200" cy="439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p:transition advTm="271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27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2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727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/>
      <p:bldP spid="72707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DF5AB9CB-C409-4C76-B0C8-B8D8A8C64C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0" y="10668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      Alkohol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74605924-E37E-486C-ADF7-E602EEC3026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0" y="2209800"/>
            <a:ext cx="6096000" cy="4114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Alkohol deluje na prenašalne sisteme v možganih tako, da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zmanjša </a:t>
            </a:r>
            <a:r>
              <a:rPr lang="sl-SI" altLang="sl-SI" sz="2400" b="1">
                <a:solidFill>
                  <a:srgbClr val="E0F60E"/>
                </a:solidFill>
                <a:latin typeface="Comic Sans MS" panose="030F0702030302020204" pitchFamily="66" charset="0"/>
              </a:rPr>
              <a:t>stimulatorno*</a:t>
            </a:r>
            <a:r>
              <a:rPr lang="sl-SI" altLang="sl-SI" sz="2400" b="1">
                <a:latin typeface="Comic Sans MS" panose="030F0702030302020204" pitchFamily="66" charset="0"/>
              </a:rPr>
              <a:t> živčno aktivnost in poveča </a:t>
            </a:r>
            <a:r>
              <a:rPr lang="sl-SI" altLang="sl-SI" sz="2400" b="1">
                <a:solidFill>
                  <a:srgbClr val="FC0A04"/>
                </a:solidFill>
                <a:latin typeface="Comic Sans MS" panose="030F0702030302020204" pitchFamily="66" charset="0"/>
              </a:rPr>
              <a:t>inhibitorno*.</a:t>
            </a:r>
            <a:r>
              <a:rPr lang="sl-SI" altLang="sl-SI" sz="2400" b="1">
                <a:latin typeface="Comic Sans MS" panose="030F0702030302020204" pitchFamily="66" charset="0"/>
              </a:rPr>
              <a:t>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Učinkovanje alkohola se stopnjuje od prvega kozarca, ki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povzroči dobro voljo in sproščenost, nadaljnje uživanje pa vodi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2400" b="1">
                <a:latin typeface="Comic Sans MS" panose="030F0702030302020204" pitchFamily="66" charset="0"/>
              </a:rPr>
              <a:t>do zaspanosti in izgube zavesti</a:t>
            </a:r>
            <a:r>
              <a:rPr lang="sl-SI" altLang="sl-SI" sz="2400"/>
              <a:t>.</a:t>
            </a:r>
          </a:p>
        </p:txBody>
      </p:sp>
      <p:sp>
        <p:nvSpPr>
          <p:cNvPr id="69636" name="Text Box 4">
            <a:extLst>
              <a:ext uri="{FF2B5EF4-FFF2-40B4-BE49-F238E27FC236}">
                <a16:creationId xmlns:a16="http://schemas.microsoft.com/office/drawing/2014/main" id="{B688B9C9-E5C8-4482-B493-11B4A17E2F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029200"/>
            <a:ext cx="1905000" cy="106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600" b="1" i="1" u="sng">
                <a:solidFill>
                  <a:srgbClr val="E0F60E"/>
                </a:solidFill>
                <a:latin typeface="Comic Sans MS" panose="030F0702030302020204" pitchFamily="66" charset="0"/>
              </a:rPr>
              <a:t>Stimulirati: povzročati, da postane kdo (bolj) delaven</a:t>
            </a:r>
            <a:r>
              <a:rPr lang="sl-SI" altLang="sl-SI" sz="1600" b="1" u="sng">
                <a:solidFill>
                  <a:srgbClr val="CBC838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69637" name="Text Box 5">
            <a:extLst>
              <a:ext uri="{FF2B5EF4-FFF2-40B4-BE49-F238E27FC236}">
                <a16:creationId xmlns:a16="http://schemas.microsoft.com/office/drawing/2014/main" id="{0E715C75-3FF0-478D-8906-23F5F44AEB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743200"/>
            <a:ext cx="1752600" cy="94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 sz="1600" b="1" u="sng">
                <a:solidFill>
                  <a:srgbClr val="FC0A04"/>
                </a:solidFill>
                <a:latin typeface="Comic Sans MS" panose="030F0702030302020204" pitchFamily="66" charset="0"/>
              </a:rPr>
              <a:t>Inhibirati:</a:t>
            </a:r>
          </a:p>
          <a:p>
            <a:pPr>
              <a:spcBef>
                <a:spcPct val="50000"/>
              </a:spcBef>
            </a:pPr>
            <a:r>
              <a:rPr lang="sl-SI" altLang="sl-SI" sz="1600" b="1" u="sng">
                <a:solidFill>
                  <a:srgbClr val="FC0A04"/>
                </a:solidFill>
                <a:latin typeface="Comic Sans MS" panose="030F0702030302020204" pitchFamily="66" charset="0"/>
              </a:rPr>
              <a:t>zavirati, zadrževati</a:t>
            </a:r>
            <a:r>
              <a:rPr lang="sl-SI" altLang="sl-SI" sz="1600" b="1">
                <a:solidFill>
                  <a:srgbClr val="FF0066"/>
                </a:solidFill>
                <a:latin typeface="Comic Sans MS" panose="030F0702030302020204" pitchFamily="66" charset="0"/>
              </a:rPr>
              <a:t> </a:t>
            </a:r>
          </a:p>
        </p:txBody>
      </p:sp>
      <p:pic>
        <p:nvPicPr>
          <p:cNvPr id="69639" name="Picture 7" descr="alcohol">
            <a:extLst>
              <a:ext uri="{FF2B5EF4-FFF2-40B4-BE49-F238E27FC236}">
                <a16:creationId xmlns:a16="http://schemas.microsoft.com/office/drawing/2014/main" id="{9702AED8-40FB-4D82-A91E-4275B2584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5106">
            <a:off x="3429000" y="2133600"/>
            <a:ext cx="48006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640" name="Rectangle 8">
            <a:extLst>
              <a:ext uri="{FF2B5EF4-FFF2-40B4-BE49-F238E27FC236}">
                <a16:creationId xmlns:a16="http://schemas.microsoft.com/office/drawing/2014/main" id="{2860CC6B-A71C-489B-B3EE-75F7D88EC7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8250" y="6494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Comic Sans MS" panose="030F0702030302020204" pitchFamily="66" charset="0"/>
              </a:rPr>
              <a:t>4.</a:t>
            </a:r>
          </a:p>
        </p:txBody>
      </p:sp>
    </p:spTree>
    <p:custDataLst>
      <p:tags r:id="rId1"/>
    </p:custDataLst>
  </p:cSld>
  <p:clrMapOvr>
    <a:masterClrMapping/>
  </p:clrMapOvr>
  <p:transition advTm="380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9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1"/>
      <p:bldP spid="69635" grpId="0" uiExpand="1" build="p"/>
      <p:bldP spid="69636" grpId="0"/>
      <p:bldP spid="6963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7FEC52CB-6B97-4CBD-8AD9-320D37CAFD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9144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Droge/mamila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317DABCC-4D0B-4304-BB00-6EDC17CD38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09800" y="6858000"/>
            <a:ext cx="6934200" cy="4114800"/>
          </a:xfrm>
        </p:spPr>
        <p:txBody>
          <a:bodyPr/>
          <a:lstStyle/>
          <a:p>
            <a:r>
              <a:rPr lang="sl-SI" altLang="sl-SI" sz="2000">
                <a:latin typeface="Comic Sans MS" panose="030F0702030302020204" pitchFamily="66" charset="0"/>
              </a:rPr>
              <a:t>Mamilo je snov, ki vpliva na spremembo počutja, vedenja in mišljenja. Včasih se ljudje ne zavedajo, da tudi s pitjem alkohola, kave ali kajenjem tobaka uživajo drogo. Med uživalci drog, ki si drogo vbrizgavajo se pojavijo okužbe z virusom HIV, med njimi pa je še bolj razširjen hepatitis C.</a:t>
            </a:r>
          </a:p>
        </p:txBody>
      </p:sp>
      <p:sp>
        <p:nvSpPr>
          <p:cNvPr id="70663" name="Text Box 7">
            <a:extLst>
              <a:ext uri="{FF2B5EF4-FFF2-40B4-BE49-F238E27FC236}">
                <a16:creationId xmlns:a16="http://schemas.microsoft.com/office/drawing/2014/main" id="{82D3D258-BAA2-4579-B808-B0F766D37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685800"/>
            <a:ext cx="487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solidFill>
                  <a:srgbClr val="0066FF"/>
                </a:solidFill>
                <a:hlinkClick r:id="rId3"/>
              </a:rPr>
              <a:t>http://www.youtube.com/watch?v=AlKXBt4b7sM</a:t>
            </a:r>
            <a:r>
              <a:rPr lang="sl-SI" altLang="sl-SI"/>
              <a:t> </a:t>
            </a:r>
          </a:p>
        </p:txBody>
      </p:sp>
      <p:pic>
        <p:nvPicPr>
          <p:cNvPr id="70664" name="Picture 8" descr="cocainezz">
            <a:extLst>
              <a:ext uri="{FF2B5EF4-FFF2-40B4-BE49-F238E27FC236}">
                <a16:creationId xmlns:a16="http://schemas.microsoft.com/office/drawing/2014/main" id="{525BCC60-D268-479B-B4C1-CF4F665855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4572000"/>
            <a:ext cx="2590800" cy="189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5" name="Picture 9" descr="onion_news2534[1]">
            <a:extLst>
              <a:ext uri="{FF2B5EF4-FFF2-40B4-BE49-F238E27FC236}">
                <a16:creationId xmlns:a16="http://schemas.microsoft.com/office/drawing/2014/main" id="{A553CFC6-AD36-401F-8573-B5F1C9CFBD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1170">
            <a:off x="600075" y="1979613"/>
            <a:ext cx="16335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6" name="Rectangle 10">
            <a:extLst>
              <a:ext uri="{FF2B5EF4-FFF2-40B4-BE49-F238E27FC236}">
                <a16:creationId xmlns:a16="http://schemas.microsoft.com/office/drawing/2014/main" id="{1EA01435-FCB8-4EE1-9AF9-07D3E07236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400" y="649446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sl-SI" altLang="sl-SI">
                <a:latin typeface="Comic Sans MS" panose="030F0702030302020204" pitchFamily="66" charset="0"/>
              </a:rPr>
              <a:t>5.</a:t>
            </a:r>
          </a:p>
        </p:txBody>
      </p:sp>
    </p:spTree>
    <p:custDataLst>
      <p:tags r:id="rId1"/>
    </p:custDataLst>
  </p:cSld>
  <p:clrMapOvr>
    <a:masterClrMapping/>
  </p:clrMapOvr>
  <p:transition advTm="382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9191E-6 L -1 0.00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6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00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7065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6763E-6 L -0.02223 -0.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1" y="-35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0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" grpId="0"/>
      <p:bldP spid="70659" grpId="0" build="p"/>
      <p:bldP spid="706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5" name="Picture 5" descr="081212096">
            <a:extLst>
              <a:ext uri="{FF2B5EF4-FFF2-40B4-BE49-F238E27FC236}">
                <a16:creationId xmlns:a16="http://schemas.microsoft.com/office/drawing/2014/main" id="{A5534FAA-64E0-46AD-AB71-5E363C282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399868">
            <a:off x="228600" y="9144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7" name="Picture 7" descr="6737-Amfetamini-trajno-ostecuju-mozak">
            <a:extLst>
              <a:ext uri="{FF2B5EF4-FFF2-40B4-BE49-F238E27FC236}">
                <a16:creationId xmlns:a16="http://schemas.microsoft.com/office/drawing/2014/main" id="{21EE6C2D-FA50-42C6-9D70-1C42EB1F2D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472">
            <a:off x="0" y="4267200"/>
            <a:ext cx="3352800" cy="188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2" name="Rectangle 2">
            <a:extLst>
              <a:ext uri="{FF2B5EF4-FFF2-40B4-BE49-F238E27FC236}">
                <a16:creationId xmlns:a16="http://schemas.microsoft.com/office/drawing/2014/main" id="{0B2ED3BF-E1ED-401E-B101-4A4741735B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Amfetamini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4AD2D2C8-BE03-45BC-8429-F2132683D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Amfetamini </a:t>
            </a:r>
            <a:r>
              <a:rPr lang="sl-SI" altLang="sl-SI" sz="1800">
                <a:latin typeface="Comic Sans MS" panose="030F0702030302020204" pitchFamily="66" charset="0"/>
              </a:rPr>
              <a:t> so sintetične snovi, med katere spadajo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tudi: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-deksedrin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-speed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-ekstazi.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Te  snovi povzročijo: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-sproščanje dveh prenašalcev v osrednjem živčevju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-budnost in izrazit občutek ugodja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-dobro počutje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-pojavijo se prividi (halucinacije).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34261470-37F5-4927-99D3-F7C61A9CB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6491288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6</a:t>
            </a:r>
            <a:r>
              <a:rPr lang="sl-SI" altLang="sl-SI" b="1">
                <a:latin typeface="Comic Sans MS" panose="030F0702030302020204" pitchFamily="66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1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 descr="teensmoking-1">
            <a:extLst>
              <a:ext uri="{FF2B5EF4-FFF2-40B4-BE49-F238E27FC236}">
                <a16:creationId xmlns:a16="http://schemas.microsoft.com/office/drawing/2014/main" id="{8DD9CCA8-4CBD-4058-A665-C4E3D4107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0198">
            <a:off x="304800" y="1219200"/>
            <a:ext cx="3467100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6" name="Rectangle 2">
            <a:extLst>
              <a:ext uri="{FF2B5EF4-FFF2-40B4-BE49-F238E27FC236}">
                <a16:creationId xmlns:a16="http://schemas.microsoft.com/office/drawing/2014/main" id="{B3976D0D-6945-4B17-BB35-B1D5124A3B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7620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Nikotin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E9135A70-501A-48AD-9E09-6CB54ACD49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Nikotin</a:t>
            </a:r>
            <a:r>
              <a:rPr lang="sl-SI" altLang="sl-SI" sz="1800">
                <a:latin typeface="Comic Sans MS" panose="030F0702030302020204" pitchFamily="66" charset="0"/>
              </a:rPr>
              <a:t> je aktivna snov v vseh tobačnih izdelkih.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Stimulira fiziološke mehanizme, odgovorne za budnost.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Dolgotrajna izpostavljenost dihal tobačnemu dimu lahko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povzroči pljučnega raka ter druge bolezni dihal, srca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in ožilja.</a:t>
            </a:r>
          </a:p>
        </p:txBody>
      </p:sp>
      <p:pic>
        <p:nvPicPr>
          <p:cNvPr id="82953" name="Picture 9" descr="cigarettes">
            <a:extLst>
              <a:ext uri="{FF2B5EF4-FFF2-40B4-BE49-F238E27FC236}">
                <a16:creationId xmlns:a16="http://schemas.microsoft.com/office/drawing/2014/main" id="{F01F8E61-137F-4259-90BB-4469C9529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26021">
            <a:off x="5715000" y="3962400"/>
            <a:ext cx="316230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4" name="Text Box 10">
            <a:extLst>
              <a:ext uri="{FF2B5EF4-FFF2-40B4-BE49-F238E27FC236}">
                <a16:creationId xmlns:a16="http://schemas.microsoft.com/office/drawing/2014/main" id="{9DC8C47C-A01A-4022-8D62-B72AAE79FC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7.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8294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7" name="Picture 9" descr="lil-wayne-smoking-marijuana-282x350">
            <a:extLst>
              <a:ext uri="{FF2B5EF4-FFF2-40B4-BE49-F238E27FC236}">
                <a16:creationId xmlns:a16="http://schemas.microsoft.com/office/drawing/2014/main" id="{C6B220D7-4D27-41DE-AA9A-C0C40DDF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3003">
            <a:off x="6248400" y="3276600"/>
            <a:ext cx="26860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974" name="Picture 6" descr="cannabis">
            <a:extLst>
              <a:ext uri="{FF2B5EF4-FFF2-40B4-BE49-F238E27FC236}">
                <a16:creationId xmlns:a16="http://schemas.microsoft.com/office/drawing/2014/main" id="{830C38BC-5BE8-4D0D-A1A3-25FE52967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88679">
            <a:off x="228600" y="533400"/>
            <a:ext cx="3276600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3970" name="Rectangle 2">
            <a:extLst>
              <a:ext uri="{FF2B5EF4-FFF2-40B4-BE49-F238E27FC236}">
                <a16:creationId xmlns:a16="http://schemas.microsoft.com/office/drawing/2014/main" id="{D50F2815-41E0-4B34-AC7C-D6D8BC1AB0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19400" y="838200"/>
            <a:ext cx="6096000" cy="1143000"/>
          </a:xfrm>
        </p:spPr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Kanabis (marihuana)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5EC80EE4-3F7F-4BB4-B3F1-4B27104596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Kanabis</a:t>
            </a:r>
            <a:r>
              <a:rPr lang="sl-SI" altLang="sl-SI" sz="1800">
                <a:latin typeface="Comic Sans MS" panose="030F0702030302020204" pitchFamily="66" charset="0"/>
              </a:rPr>
              <a:t> je ime rastline, katere posušene liste, stebla,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semena in cvetove poznamo tudi kot </a:t>
            </a:r>
            <a:r>
              <a:rPr lang="sl-SI" altLang="sl-SI" sz="1800" b="1">
                <a:latin typeface="Comic Sans MS" panose="030F0702030302020204" pitchFamily="66" charset="0"/>
              </a:rPr>
              <a:t>marihuano</a:t>
            </a:r>
            <a:r>
              <a:rPr lang="sl-SI" altLang="sl-SI" sz="1800">
                <a:latin typeface="Comic Sans MS" panose="030F0702030302020204" pitchFamily="66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Kanabis je, če se ga pravilno uporablja, zelo učinkovito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in varno </a:t>
            </a:r>
            <a:r>
              <a:rPr lang="sl-SI" altLang="sl-SI" sz="1800" b="1">
                <a:latin typeface="Comic Sans MS" panose="030F0702030302020204" pitchFamily="66" charset="0"/>
              </a:rPr>
              <a:t>zdravilo</a:t>
            </a:r>
            <a:r>
              <a:rPr lang="sl-SI" altLang="sl-SI" sz="1800">
                <a:latin typeface="Comic Sans MS" panose="030F0702030302020204" pitchFamily="66" charset="0"/>
              </a:rPr>
              <a:t>.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Je pa tudi </a:t>
            </a:r>
            <a:r>
              <a:rPr lang="sl-SI" altLang="sl-SI" sz="1800" b="1">
                <a:latin typeface="Comic Sans MS" panose="030F0702030302020204" pitchFamily="66" charset="0"/>
              </a:rPr>
              <a:t>strup</a:t>
            </a:r>
            <a:r>
              <a:rPr lang="sl-SI" altLang="sl-SI" sz="1800">
                <a:latin typeface="Comic Sans MS" panose="030F0702030302020204" pitchFamily="66" charset="0"/>
              </a:rPr>
              <a:t>, ki deluje sproščajoče, izboljša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počutje ter povzroča sanjam podobno stanje, ko </a:t>
            </a:r>
          </a:p>
          <a:p>
            <a:pPr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drugače zaznavamo zvoke, barve in čas.</a:t>
            </a:r>
          </a:p>
        </p:txBody>
      </p:sp>
      <p:sp>
        <p:nvSpPr>
          <p:cNvPr id="83973" name="Text Box 5">
            <a:extLst>
              <a:ext uri="{FF2B5EF4-FFF2-40B4-BE49-F238E27FC236}">
                <a16:creationId xmlns:a16="http://schemas.microsoft.com/office/drawing/2014/main" id="{D85D7A60-55CE-4588-8E42-8529D6BA8D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553200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3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3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1" name="Picture 9" descr="heroin1">
            <a:extLst>
              <a:ext uri="{FF2B5EF4-FFF2-40B4-BE49-F238E27FC236}">
                <a16:creationId xmlns:a16="http://schemas.microsoft.com/office/drawing/2014/main" id="{79218390-F2B1-48E8-9351-2BD985DC0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4978">
            <a:off x="5562600" y="3886200"/>
            <a:ext cx="3352800" cy="2547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999" name="Picture 7" descr="Heroin-006">
            <a:extLst>
              <a:ext uri="{FF2B5EF4-FFF2-40B4-BE49-F238E27FC236}">
                <a16:creationId xmlns:a16="http://schemas.microsoft.com/office/drawing/2014/main" id="{19B4E6C7-1512-46F0-9CBA-D14CD86C42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308084">
            <a:off x="280988" y="568325"/>
            <a:ext cx="3200400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4994" name="Rectangle 2">
            <a:extLst>
              <a:ext uri="{FF2B5EF4-FFF2-40B4-BE49-F238E27FC236}">
                <a16:creationId xmlns:a16="http://schemas.microsoft.com/office/drawing/2014/main" id="{7D5D32BA-1E12-425D-9BB8-B35BC090C3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FF33CC"/>
                </a:solidFill>
                <a:latin typeface="Comic Sans MS" panose="030F0702030302020204" pitchFamily="66" charset="0"/>
              </a:rPr>
              <a:t>Heroin</a:t>
            </a:r>
          </a:p>
        </p:txBody>
      </p:sp>
      <p:sp>
        <p:nvSpPr>
          <p:cNvPr id="84997" name="Rectangle 5">
            <a:extLst>
              <a:ext uri="{FF2B5EF4-FFF2-40B4-BE49-F238E27FC236}">
                <a16:creationId xmlns:a16="http://schemas.microsoft.com/office/drawing/2014/main" id="{E87892CB-F762-4462-87D1-F5E2DE647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Heroin</a:t>
            </a:r>
            <a:r>
              <a:rPr lang="sl-SI" altLang="sl-SI" sz="1800">
                <a:latin typeface="Comic Sans MS" panose="030F0702030302020204" pitchFamily="66" charset="0"/>
              </a:rPr>
              <a:t> je sintetični derivat morfina, zdravila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rastlinskega izvora.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V osrednjem živčevju heroin učinkuje na živčne celice,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ki za prenašalce uporabljajo endorfine.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Ta sistem je pomemben za nadziranje bolečine.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Snovi, ki delujejo tako kot endorfini, so zelo učinkovita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protibolečinska zdravila.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Heroin se vbrizga v žilo ali pokadi. Zaužit povzroči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takojšen občutek ugodja.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 b="1">
                <a:latin typeface="Comic Sans MS" panose="030F0702030302020204" pitchFamily="66" charset="0"/>
              </a:rPr>
              <a:t>Heroin</a:t>
            </a:r>
            <a:r>
              <a:rPr lang="sl-SI" altLang="sl-SI" sz="1800">
                <a:latin typeface="Comic Sans MS" panose="030F0702030302020204" pitchFamily="66" charset="0"/>
              </a:rPr>
              <a:t> je zelo nevarno mamilo, saj že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nekoliko zvečan odmerek lahko povzroči smrt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(zavira nadzor dihanja). Heroin je uničil že veliko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sl-SI" altLang="sl-SI" sz="1800">
                <a:latin typeface="Comic Sans MS" panose="030F0702030302020204" pitchFamily="66" charset="0"/>
              </a:rPr>
              <a:t>življenj.</a:t>
            </a:r>
            <a:r>
              <a:rPr lang="sl-SI" altLang="sl-SI" sz="2400"/>
              <a:t> </a:t>
            </a:r>
          </a:p>
        </p:txBody>
      </p:sp>
      <p:sp>
        <p:nvSpPr>
          <p:cNvPr id="85002" name="Text Box 10">
            <a:extLst>
              <a:ext uri="{FF2B5EF4-FFF2-40B4-BE49-F238E27FC236}">
                <a16:creationId xmlns:a16="http://schemas.microsoft.com/office/drawing/2014/main" id="{021E490E-D5B1-47A8-87DC-AED82DC5FE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6477000"/>
            <a:ext cx="609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>
                <a:latin typeface="Comic Sans MS" panose="030F0702030302020204" pitchFamily="66" charset="0"/>
              </a:rPr>
              <a:t>9.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499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8499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8499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4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70" decel="100000"/>
                                        <p:tgtEl>
                                          <p:spTgt spid="8500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770" decel="100000"/>
                                        <p:tgtEl>
                                          <p:spTgt spid="8500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5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4.9|2.1|1.3|1.4|1.5|1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6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|2|4.8|8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4|1.4|4.2|6.1|3.1|4.9|2.7|4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9|1.6|3.2|27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1.7|2.9|2.4"/>
</p:tagLst>
</file>

<file path=ppt/theme/theme1.xml><?xml version="1.0" encoding="utf-8"?>
<a:theme xmlns:a="http://schemas.openxmlformats.org/drawingml/2006/main" name="Generic">
  <a:themeElements>
    <a:clrScheme name="Generic 1">
      <a:dk1>
        <a:srgbClr val="800000"/>
      </a:dk1>
      <a:lt1>
        <a:srgbClr val="FFFFFF"/>
      </a:lt1>
      <a:dk2>
        <a:srgbClr val="000000"/>
      </a:dk2>
      <a:lt2>
        <a:srgbClr val="FFFFCC"/>
      </a:lt2>
      <a:accent1>
        <a:srgbClr val="777777"/>
      </a:accent1>
      <a:accent2>
        <a:srgbClr val="0033CC"/>
      </a:accent2>
      <a:accent3>
        <a:srgbClr val="AAAAAA"/>
      </a:accent3>
      <a:accent4>
        <a:srgbClr val="DADADA"/>
      </a:accent4>
      <a:accent5>
        <a:srgbClr val="BDBDBD"/>
      </a:accent5>
      <a:accent6>
        <a:srgbClr val="002DB9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sl-SI" altLang="sl-S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Generic</Template>
  <TotalTime>0</TotalTime>
  <Words>727</Words>
  <Application>Microsoft Office PowerPoint</Application>
  <PresentationFormat>On-screen Show (4:3)</PresentationFormat>
  <Paragraphs>106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Arial Narrow</vt:lpstr>
      <vt:lpstr>Comic Sans MS</vt:lpstr>
      <vt:lpstr>Times New Roman</vt:lpstr>
      <vt:lpstr>Wingdings</vt:lpstr>
      <vt:lpstr>Generic</vt:lpstr>
      <vt:lpstr> Vpliv alkohola in  drugih mamil na delovanje živčevja </vt:lpstr>
      <vt:lpstr>Kazalo</vt:lpstr>
      <vt:lpstr>Uvod </vt:lpstr>
      <vt:lpstr>      Alkohol</vt:lpstr>
      <vt:lpstr>Droge/mamila</vt:lpstr>
      <vt:lpstr>Amfetamini</vt:lpstr>
      <vt:lpstr>Nikotin</vt:lpstr>
      <vt:lpstr>Kanabis (marihuana)</vt:lpstr>
      <vt:lpstr>Heroin</vt:lpstr>
      <vt:lpstr>Kokain</vt:lpstr>
      <vt:lpstr>Statistika</vt:lpstr>
      <vt:lpstr>Zaključek</vt:lpstr>
      <vt:lpstr>Viri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2019-05-30T09:36:52Z</dcterms:created>
  <dcterms:modified xsi:type="dcterms:W3CDTF">2019-05-30T09:36:52Z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