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>
            <a:extLst>
              <a:ext uri="{FF2B5EF4-FFF2-40B4-BE49-F238E27FC236}">
                <a16:creationId xmlns:a16="http://schemas.microsoft.com/office/drawing/2014/main" id="{CF23A300-EB70-4500-AFCA-93EE1C4BE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3C0BF7-85E4-417A-A05A-23DA4E3A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0CD35-4160-4B41-9054-2ECFA880365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DDA447-BEA7-4A86-8A3B-3AB4A1EF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E0B80F-32B8-412B-B236-2D0A77BC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6017B-BD77-423C-9C70-5FD50E8D2F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37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E216E-0BC9-4CAB-B5CA-9827BE35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D1CC-9078-49E3-91A6-B6AF9D84135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571EF-1278-49E3-8207-A5352D8E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45CF8-69F2-4C38-9F7E-31DBA2B5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D854E-CD11-485D-8E5B-3D5DB67503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839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C04CE-7470-4CA4-A4B8-58D44C8C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B5336-A3C6-4FB1-8FDA-DE12EC40128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D6938-0F20-4DFF-8690-71EC836A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63F37-D1EE-4DB3-B171-044D08E7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F55CE-F62D-4065-A749-AD0D9B989C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03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CB68D-55AC-4CDE-85A1-8E177BBCC4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0C7F-9D7C-4FD4-8C46-6EAF9793B50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81D5D-C429-4EE3-8489-C1FA06871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4CF1E-E860-4403-B780-99601D726E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9FD95F-FCED-4295-BB14-092D1DF9B2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905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690F9-333D-4905-8A1F-5193A6FE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B26AA-ABD0-486D-9A23-C116E0C1564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46B70-869E-4B06-8FD5-4B07BAFA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F242C-CB97-4E8B-B9F4-FE0FC7A1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CDBF3-0564-48FD-9326-636F7458CB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628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56B76B-561C-4824-9321-0B412BE15D5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E786-F600-4BDE-A4A5-43673908A14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29C4E1-E890-4878-B12A-8BA55791E4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D73BDB-157B-434A-BFEC-01D7DF187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488A12F-5F39-45D0-B9D4-CFA6143072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720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C83637-F68D-4E2E-85B6-CF2E55AFFD5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C2D8-2475-4DB7-A022-63AD07A1207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B78904-448E-44A9-B127-C7D7464ADC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7F83B2-BD49-48F4-A32B-F85F5FE3E8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DBFE3B0-1278-4BF9-AE4E-75CC8FFA139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401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AFDE8AB-898B-4672-ACBA-18430BD0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3F52-87C5-4FB0-935F-F3E49C68FC4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890583-2D0C-41C1-BF4A-3B7BCF66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63FF1F-6D7F-4F3F-91AB-D4B8B621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BA7C-E5D7-43C2-990E-21DE21BD96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274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4365CB4-5521-43D0-BDA5-9027B09F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CD8EC-E547-4F0C-B582-88ED80FD514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B7E983-8041-4419-AD8E-2A7437C1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173D14-B99B-4410-84AF-580CE8A6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EF5A5-5EAB-44F8-9732-67A67F27A9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809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A9D44A-120D-43B6-940F-FEAF000F181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1045-23BA-411A-A4D9-9B11726DF6B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A3FE0C-B23C-4A0A-9120-6F0020A5D8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75D10-C406-4E4D-A0C4-DC618D784D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2520E3D-0D4E-48DA-ABFB-9BAEB94402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985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>
            <a:extLst>
              <a:ext uri="{FF2B5EF4-FFF2-40B4-BE49-F238E27FC236}">
                <a16:creationId xmlns:a16="http://schemas.microsoft.com/office/drawing/2014/main" id="{AC860406-AF92-4443-8E1C-0BCCC77C8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1E74716-92B2-4A5A-86D8-D0B1BEC0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D367-F8FD-49F7-9C8B-1D9C1C1527F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32C53D5-40F2-4B89-AE2B-7631EB8A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A320F78-DF0B-40B9-B358-2CE398DB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F573E-961D-4280-94EE-10D4402C83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278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>
            <a:extLst>
              <a:ext uri="{FF2B5EF4-FFF2-40B4-BE49-F238E27FC236}">
                <a16:creationId xmlns:a16="http://schemas.microsoft.com/office/drawing/2014/main" id="{72287F24-0B45-4F2D-8E7D-93B6D1171A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812D6-D5D2-4229-A839-5F4932FE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DAA52-40DE-4119-900A-FA34E07FD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A5E0D-BB45-4A3F-B12A-C1F8397C2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910B4-DBF1-49FB-9812-1811CE91624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4C3C1-05FC-494B-A1FD-39AD5F74B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CE559-ED1F-4E0D-9790-4B02646F1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DDE81002-26FE-437E-9035-4B4D220F1FD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83" r:id="rId2"/>
    <p:sldLayoutId id="214748379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3" r:id="rId9"/>
    <p:sldLayoutId id="2147483789" r:id="rId10"/>
    <p:sldLayoutId id="21474837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70201E37-BEE9-4C04-AE2B-BA2A9AEF7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732463"/>
            <a:ext cx="7772400" cy="698500"/>
          </a:xfrm>
        </p:spPr>
        <p:txBody>
          <a:bodyPr/>
          <a:lstStyle/>
          <a:p>
            <a:pPr fontAlgn="auto">
              <a:defRPr/>
            </a:pPr>
            <a:endParaRPr lang="sl-SI" sz="240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422ABF8-AAF3-4BFF-91B6-1BC92EFD9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196975"/>
            <a:ext cx="7694613" cy="2374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/>
              <a:t>VPLIV ALKOHOLA NA ORGANIZEM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DDA8D5F4-B187-44FD-A015-28422BAA61E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9DE65A9-758B-4D67-8E32-81CFF17CAD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196975"/>
            <a:ext cx="8066088" cy="5327650"/>
          </a:xfrm>
        </p:spPr>
        <p:txBody>
          <a:bodyPr/>
          <a:lstStyle/>
          <a:p>
            <a:pPr fontAlgn="auto">
              <a:defRPr/>
            </a:pPr>
            <a:r>
              <a:rPr lang="sl-SI" sz="1800" dirty="0">
                <a:latin typeface="Calibri"/>
                <a:cs typeface="Times New Roman"/>
              </a:rPr>
              <a:t>Začne se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 postopno slabljenje različnih funkcij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Najprej vpliva na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psihične funkcije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, ki dajejo človeku občutek odgovornosti ter nadzirajo njegovo vedenje v odnosu do sebe in okolja – spremeni se vedenje človeka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Opit človek se otrese privzgojene previdnosti in zadržanosti, nima pomislekov pri sklepanju poznanstev, pojavi se občutek sproščenosti in ugodja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Mimika obraza je živahnejša, intenzivnejše so kretnje rok in izražanje čustev</a:t>
            </a:r>
          </a:p>
          <a:p>
            <a:pPr fontAlgn="auto">
              <a:buClr>
                <a:srgbClr val="DC9E1F"/>
              </a:buClr>
              <a:defRPr/>
            </a:pPr>
            <a:r>
              <a:rPr lang="sl-SI" sz="18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Z nadaljevanjem pitja je prizadeto </a:t>
            </a:r>
            <a:r>
              <a:rPr lang="sl-SI" sz="1800" dirty="0">
                <a:solidFill>
                  <a:srgbClr val="DC9E1F"/>
                </a:solidFill>
                <a:latin typeface="Calibri"/>
                <a:ea typeface="Calibri"/>
                <a:cs typeface="Times New Roman"/>
              </a:rPr>
              <a:t>področje čutnega zaznavanja</a:t>
            </a:r>
          </a:p>
          <a:p>
            <a:pPr fontAlgn="auto">
              <a:buClr>
                <a:srgbClr val="DC9E1F"/>
              </a:buClr>
              <a:defRPr/>
            </a:pPr>
            <a:r>
              <a:rPr lang="sl-SI" sz="18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Otopi občutek za bolečino, zmanjšanje kritičnosti vzbuja občutek večje moči</a:t>
            </a:r>
          </a:p>
          <a:p>
            <a:pPr fontAlgn="auto">
              <a:buClr>
                <a:srgbClr val="DC9E1F"/>
              </a:buClr>
              <a:defRPr/>
            </a:pPr>
            <a:r>
              <a:rPr lang="sl-SI" sz="18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Na površje prihajajo nekontrolirana, lahkomiselna, pa tudi objestna in nasilna dejanja</a:t>
            </a:r>
            <a:endParaRPr lang="sl-SI" dirty="0">
              <a:solidFill>
                <a:srgbClr val="DC9E1F"/>
              </a:solidFill>
            </a:endParaRP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A7EA36E8-760E-4FEA-AB7D-BD7C46CA0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333375"/>
            <a:ext cx="7777163" cy="719138"/>
          </a:xfrm>
        </p:spPr>
        <p:txBody>
          <a:bodyPr/>
          <a:lstStyle/>
          <a:p>
            <a:pPr fontAlgn="auto">
              <a:defRPr/>
            </a:pPr>
            <a:r>
              <a:rPr lang="sl-SI" sz="3600" b="1" dirty="0">
                <a:latin typeface="Calibri"/>
                <a:ea typeface="Calibri"/>
                <a:cs typeface="Times New Roman"/>
              </a:rPr>
              <a:t>CENTRALNI ŽIVČNI SISTEM </a:t>
            </a:r>
            <a:endParaRPr lang="sl-SI" sz="3600" dirty="0"/>
          </a:p>
        </p:txBody>
      </p:sp>
      <p:sp>
        <p:nvSpPr>
          <p:cNvPr id="6" name="Ograda besedila 5">
            <a:extLst>
              <a:ext uri="{FF2B5EF4-FFF2-40B4-BE49-F238E27FC236}">
                <a16:creationId xmlns:a16="http://schemas.microsoft.com/office/drawing/2014/main" id="{14A3541F-92CE-403D-BDE4-FC8FD11DA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/>
          <a:lstStyle/>
          <a:p>
            <a:pPr fontAlgn="auto">
              <a:defRPr/>
            </a:pPr>
            <a:endParaRPr 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D84E6F09-F336-44EC-B992-2775609BC6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DD60214-E5CD-4159-927E-98B0F7217BA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Pri nadaljnjem pitju začenjajo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omagovati centri, ki uravnavajo zavedne kretnje in centri, ki vzdržujejo ravnotežje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Nadaljuje se z vse močnejšo utrujenostjo, neobčutljivostjo, spancem, komo, ki se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lahko konča tudi s smrtjo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 zaradi odpovedi dihalnega centra</a:t>
            </a:r>
            <a:endParaRPr lang="sl-SI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218E9CB2-91B2-422A-BFD2-199200FF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9218" name="Picture 2" descr="C:\Users\Barbara\Downloads\alkohol_1.jpg">
            <a:extLst>
              <a:ext uri="{FF2B5EF4-FFF2-40B4-BE49-F238E27FC236}">
                <a16:creationId xmlns:a16="http://schemas.microsoft.com/office/drawing/2014/main" id="{098DA270-1491-43A4-B8DA-8510C56C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2520280" cy="3865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3">
            <a:extLst>
              <a:ext uri="{FF2B5EF4-FFF2-40B4-BE49-F238E27FC236}">
                <a16:creationId xmlns:a16="http://schemas.microsoft.com/office/drawing/2014/main" id="{78310DB8-A97D-4556-9B2F-8120F9CF2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65650"/>
            <a:ext cx="340995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04B9DF-CB6B-4C86-B365-F15389F5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E8630E9-52FB-40E2-AE79-661002F9B0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28775"/>
            <a:ext cx="4538663" cy="4086225"/>
          </a:xfrm>
        </p:spPr>
        <p:txBody>
          <a:bodyPr/>
          <a:lstStyle/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Kombinacija alkohola z zdravili ali drugimi drogami lahko dodatno škoduje zdravju in ogrozi celo življenje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Učinki takšnih kombinacij se ne le seštevajo, temveč množijo! </a:t>
            </a:r>
            <a:endParaRPr lang="sl-SI" dirty="0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EE3912D5-9586-466E-940E-DE9337438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08050"/>
            <a:ext cx="31718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7C26E2F6-E2F2-4701-8236-8D39E6DC2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467100"/>
            <a:ext cx="4252912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D89242-2FE6-4C46-B06E-2F4F5476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NEGATIVNE POSLEDICE REDNEGA ČEZMERNEGA UŽIVANJA ALKOHOLA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C51576C-422B-4BC8-BB26-1CBDFF461E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 se kažejo v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telesnem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 in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duševnem zdravju ljudi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, na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socialnem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 in na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ekonomskem področju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Alkohol deluje na vsa tkiva, organe in organske sisteme</a:t>
            </a:r>
          </a:p>
          <a:p>
            <a:pPr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Povzroča lahko neposredne ali posredne okvare v telesu. </a:t>
            </a:r>
          </a:p>
          <a:p>
            <a:pPr fontAlgn="auto">
              <a:defRPr/>
            </a:pPr>
            <a:r>
              <a:rPr lang="sl-SI" sz="1800" b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Neposredno</a:t>
            </a:r>
            <a:r>
              <a:rPr lang="sl-SI" sz="1800" b="1" dirty="0">
                <a:latin typeface="Calibri"/>
                <a:ea typeface="Calibri"/>
                <a:cs typeface="Times New Roman"/>
              </a:rPr>
              <a:t> 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pomeni, da okvari tkiva, s katerimi pride v kontakt. Primer: do takega stika pride, ko alkohol deluje na sluznico prebavil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Večinoma pa je vpliv alkohola na organe </a:t>
            </a:r>
            <a:r>
              <a:rPr lang="sl-SI" sz="1800" b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posreden</a:t>
            </a:r>
            <a:endParaRPr lang="sl-SI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FEAE80-85A4-4E88-9866-2AEBB2D3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 b="1" dirty="0">
                <a:latin typeface="Calibri"/>
                <a:ea typeface="Calibri"/>
                <a:cs typeface="Times New Roman"/>
              </a:rPr>
              <a:t>POSLEDICE ZLORABE ALKOHOLA</a:t>
            </a:r>
            <a:r>
              <a:rPr lang="sl-SI" sz="3200" dirty="0">
                <a:latin typeface="Calibri"/>
                <a:ea typeface="Calibri"/>
                <a:cs typeface="Times New Roman"/>
              </a:rPr>
              <a:t> </a:t>
            </a:r>
            <a:endParaRPr lang="sl-SI" dirty="0"/>
          </a:p>
        </p:txBody>
      </p:sp>
      <p:graphicFrame>
        <p:nvGraphicFramePr>
          <p:cNvPr id="5" name="Ograda vsebine 4">
            <a:extLst>
              <a:ext uri="{FF2B5EF4-FFF2-40B4-BE49-F238E27FC236}">
                <a16:creationId xmlns:a16="http://schemas.microsoft.com/office/drawing/2014/main" id="{FA7A4983-DB5C-4BB1-9CEA-E68926A4377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11188" y="1557338"/>
          <a:ext cx="7781925" cy="5189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1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</a:rPr>
                        <a:t>Organski sistem 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</a:rPr>
                        <a:t>Zgodnje posledice </a:t>
                      </a:r>
                      <a:endParaRPr lang="sl-S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</a:rPr>
                        <a:t>Pozne posledice </a:t>
                      </a:r>
                      <a:endParaRPr lang="sl-S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Vpliv</a:t>
                      </a:r>
                      <a:r>
                        <a:rPr lang="sl-SI" sz="180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na jetra</a:t>
                      </a:r>
                      <a:endParaRPr lang="sl-SI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</a:rPr>
                        <a:t>Porast jetrnih encimov 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</a:rPr>
                        <a:t>Zamaščena jetra, alkoholni hepatitis ( vnetje jeter), jetrna ciroza ( brazgotinjenje jeter) </a:t>
                      </a:r>
                      <a:endParaRPr lang="sl-S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Vpliv</a:t>
                      </a:r>
                      <a:r>
                        <a:rPr lang="sl-SI" sz="1800" u="non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trebušno slinavko</a:t>
                      </a:r>
                      <a:endParaRPr lang="sl-SI" sz="18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</a:rPr>
                        <a:t>Porast encimov trebušne slinavke 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</a:rPr>
                        <a:t>Akutni pankreatitis, kronični pankreatitis (vnetje trebušne slinavke) </a:t>
                      </a:r>
                      <a:endParaRPr lang="sl-S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0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u="none" dirty="0">
                          <a:solidFill>
                            <a:schemeClr val="bg1"/>
                          </a:solidFill>
                          <a:effectLst/>
                        </a:rPr>
                        <a:t>Vpliv na srčno-žilni sistem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</a:rPr>
                        <a:t>Povišan krvni tlak 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 err="1">
                          <a:effectLst/>
                        </a:rPr>
                        <a:t>Miokardiopatija</a:t>
                      </a:r>
                      <a:r>
                        <a:rPr lang="sl-SI" sz="1800" dirty="0">
                          <a:effectLst/>
                        </a:rPr>
                        <a:t> ( okvare srčne mišice), srčne aritmije ( nepravilni ritem bitja srca) 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u="none" dirty="0">
                          <a:effectLst/>
                        </a:rPr>
                        <a:t>Vpliv na prebavni sistem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>
                          <a:effectLst/>
                        </a:rPr>
                        <a:t>Gastritis (vnetje želodčne sluznice), refluks želodca, driska, čir na želodcu </a:t>
                      </a:r>
                      <a:endParaRPr lang="sl-SI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800" dirty="0">
                          <a:effectLst/>
                        </a:rPr>
                        <a:t>Varice požiralnika ( razširjene vene) </a:t>
                      </a:r>
                      <a:endParaRPr lang="sl-S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77" marB="967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0BBAEB9-2538-46F2-99D6-E73B446483CA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88913"/>
          <a:ext cx="8767762" cy="6465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7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0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0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9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l-SI" sz="16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l-SI" sz="16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u="none" dirty="0">
                          <a:solidFill>
                            <a:schemeClr val="tx1"/>
                          </a:solidFill>
                          <a:effectLst/>
                        </a:rPr>
                        <a:t>Vpliv na nevrološki sistem</a:t>
                      </a:r>
                      <a:endParaRPr lang="sl-SI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u="none">
                          <a:effectLst/>
                        </a:rPr>
                        <a:t>Glavoboli, zatemnitev pred očmi, vnetje živcev rok in nog (spremenjena občutljivost, mravljinčenje prstov, bolečine) </a:t>
                      </a:r>
                      <a:endParaRPr lang="sl-SI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u="none">
                          <a:effectLst/>
                        </a:rPr>
                        <a:t>Sindrom odtegnitve od alkohola, epileptični napadi, Wernickejeva encephalopatija ( možganska bolezen pogosta pri alkoholikih), cerebralna atrofija ( krčenje možganov), periferna živčna bolezen, motnje spomina, Korsakow sindrom, oslabljeno motorično delovanje </a:t>
                      </a:r>
                      <a:endParaRPr lang="sl-SI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1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l-SI" sz="16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u="none" dirty="0">
                          <a:solidFill>
                            <a:schemeClr val="tx1"/>
                          </a:solidFill>
                          <a:effectLst/>
                        </a:rPr>
                        <a:t>Vpliv na reproduktivni sistem </a:t>
                      </a:r>
                      <a:endParaRPr lang="sl-SI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u="none" dirty="0">
                          <a:effectLst/>
                        </a:rPr>
                        <a:t>Učinki alkohola na zarodku: spontan splav, zavrta rast ploda, prezgodnji porod, pri otroku se lahko razvije fetalni alkoholni sindrom </a:t>
                      </a:r>
                      <a:endParaRPr lang="sl-SI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u="none">
                          <a:effectLst/>
                        </a:rPr>
                        <a:t>Oslabljeno spolno delovanje (motena potenca), motnje v ovulacijskem procesu, zgodnja menopavza, spontani splav </a:t>
                      </a:r>
                      <a:endParaRPr lang="sl-SI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l-SI" sz="16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u="none" dirty="0">
                          <a:solidFill>
                            <a:schemeClr val="tx1"/>
                          </a:solidFill>
                          <a:effectLst/>
                        </a:rPr>
                        <a:t>Vpliv na imunski sistem</a:t>
                      </a:r>
                      <a:endParaRPr lang="sl-SI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u="none">
                          <a:effectLst/>
                        </a:rPr>
                        <a:t>Večja dovzetnost za izbruh nalezljivih bolezni, kot so tuberkuloza, pljučnice, gripa in druge </a:t>
                      </a:r>
                      <a:endParaRPr lang="sl-SI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600" u="non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l-SI" sz="16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u="none" dirty="0">
                          <a:solidFill>
                            <a:schemeClr val="tx1"/>
                          </a:solidFill>
                          <a:effectLst/>
                        </a:rPr>
                        <a:t>Vpliv na hormonski sistem</a:t>
                      </a:r>
                      <a:endParaRPr lang="sl-SI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600" u="none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u="none">
                          <a:effectLst/>
                        </a:rPr>
                        <a:t>Sladkorna bolezen, neplodnost in mehčanje kosti (osteoporoza) </a:t>
                      </a:r>
                      <a:endParaRPr lang="sl-SI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87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l-SI" sz="160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u="none" dirty="0">
                          <a:solidFill>
                            <a:schemeClr val="tx1"/>
                          </a:solidFill>
                          <a:effectLst/>
                        </a:rPr>
                        <a:t>Rakotvorna obolenja</a:t>
                      </a:r>
                      <a:endParaRPr lang="sl-SI" sz="16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l-SI" sz="1600" u="non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1600" u="none" dirty="0">
                          <a:effectLst/>
                        </a:rPr>
                        <a:t>Močna povezanost je z rakom ustne votline, žrela, grla, požiralnika in jeter, nekoliko manjša z rakom dojk, debelega črevesja in želodca, možna pa z rakom mehurja . </a:t>
                      </a:r>
                      <a:endParaRPr lang="sl-SI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33" marB="96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DDF491E-D948-4C35-AFFA-4659A9B096E9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549275"/>
          <a:ext cx="7813675" cy="5218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0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0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b="1" u="none" dirty="0">
                          <a:effectLst/>
                        </a:rPr>
                        <a:t>Duševne</a:t>
                      </a:r>
                      <a:r>
                        <a:rPr lang="sl-SI" sz="2000" b="1" u="none" baseline="0" dirty="0">
                          <a:effectLst/>
                        </a:rPr>
                        <a:t> motnje</a:t>
                      </a:r>
                      <a:endParaRPr lang="sl-SI" sz="20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08" marB="96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>
                          <a:effectLst/>
                        </a:rPr>
                        <a:t>Depresija, anksioznost 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08" marB="96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>
                          <a:effectLst/>
                        </a:rPr>
                        <a:t>Motnje v čustvovanju, nesocialna osebnost, alkoholne psihoze, delirij, ljubosumna blodnjavost 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08" marB="96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>
                          <a:effectLst/>
                        </a:rPr>
                        <a:t>Pravniški problemi 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08" marB="96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>
                          <a:effectLst/>
                        </a:rPr>
                        <a:t>Prometni prekrški, vožnja pod vplivom alkohola, javno popivanje alkohola… 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08" marB="96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>
                          <a:effectLst/>
                        </a:rPr>
                        <a:t>Prometne nesreče, nasilni prestopki, požari… 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08" marB="96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8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>
                          <a:effectLst/>
                        </a:rPr>
                        <a:t>Težave povezane z delom 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08" marB="96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>
                          <a:effectLst/>
                        </a:rPr>
                        <a:t>Počasnost, lenost, bolniški stalež, slaba koncentracija, zmanjšana kompetentnost… 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08" marB="96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>
                          <a:effectLst/>
                        </a:rPr>
                        <a:t>Nesreče na delovnem mestu, poškodbe, izguba službe, kronična brezposelnost… 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08" marB="96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>
                          <a:effectLst/>
                        </a:rPr>
                        <a:t>Družinski problemi 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08" marB="96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>
                          <a:effectLst/>
                        </a:rPr>
                        <a:t>Družinski konflikti, brezciljna otroška vzgoja, izogibanje odgovornostim, družbena izolacija… 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08" marB="960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Ločitev, zloraba partnerja, zloraba ali zanemarjanje otroka, izguba skrbništva nad otrokom…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6" marR="9526" marT="9608" marB="96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11A9B6D5-DBB9-4649-B7A0-61E05B50C8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alkohol stimulira sluznico želodca in s tem poveča tvoj apetit</a:t>
            </a:r>
          </a:p>
          <a:p>
            <a:pPr fontAlgn="auto">
              <a:defRPr/>
            </a:pP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En gram alkohola ima sedem kilokalorij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, to je skoraj toliko kot en gram maščobe (9 kcal) in 2-krat več kot sladkor (1g sladkorja vsebuje 4 kcal)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alkohol skrbi za to, da se maščoba počasneje razkraja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CD01FCC-5ABC-4C2F-91D8-8917F66C0A1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defRPr/>
            </a:pPr>
            <a:endParaRPr 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573E7EE9-8B5A-46B2-AB26-426CF1E3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3200" b="1" dirty="0">
                <a:latin typeface="Calibri"/>
                <a:ea typeface="Calibri"/>
                <a:cs typeface="Times New Roman"/>
              </a:rPr>
              <a:t>ALKOHOL DEBELI IN POVEČUJE APETIT</a:t>
            </a:r>
            <a:endParaRPr lang="sl-SI" dirty="0"/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8395B0C3-FC73-4E85-9541-9628C2D0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00200"/>
            <a:ext cx="2808288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CF7D559-ECF5-4B66-A33A-11328AA7189B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33375"/>
          <a:ext cx="7924800" cy="5616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Pijača, ki vsebuje alkohol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kalorije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>
                          <a:effectLst/>
                        </a:rPr>
                        <a:t>Pijača, ki ne vsebuje alkohola </a:t>
                      </a:r>
                      <a:endParaRPr lang="sl-SI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kalorije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PIVO ( 0,3 l, 5 Vol. %)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126 kcal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JABOLČNI SOK ( 0,2 l)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49 kcal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VINO ( 0,2 l, 11 Vol. %)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195 kcal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A4C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PARADIŽNIKOV SOK ( 0,2 l)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A4C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30 kcal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A4C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ŽGANJE (0,04l, 35 Vol.%)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80 kcal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MINERALNA VODA ( 0,2 l)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0 kcal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3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ALKOHOLPOPS ( 0,275 l, 5 Vol.%)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200 kcal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A4C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ČAJ ( 0,2 l)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A4C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000" dirty="0">
                          <a:effectLst/>
                        </a:rPr>
                        <a:t>0 kcal </a:t>
                      </a:r>
                      <a:endParaRPr lang="sl-SI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4" marB="66674">
                    <a:solidFill>
                      <a:srgbClr val="A4C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A7424433-C702-4C13-8149-705136EDB7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Razgradnja alkohola močno obremenjuje organizem, zmanjšuje sposobnost in kondicijo športnika ter slabo učinkuje na športno udejstvovanje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Alkoholne pijače so sicer visoko energijska, vendar prazna hrana z majhno vsebnostjo hranil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68D56AB-7276-4ED8-BF3E-C1D7D380227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defRPr/>
            </a:pPr>
            <a:endParaRPr 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7898BEE2-E724-4165-B8C4-F3B57757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ALKOHOL IN ŠPORT</a:t>
            </a:r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497EC3C0-0403-43ED-B167-29A750063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3337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BFE080-D66B-42E7-ADF5-C6CB1598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ALKOHOL: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9CB965B-1F41-401B-BFB6-0AB2BBB06C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/>
              <a:t>Spada med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droge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, ki »omamljajo«</a:t>
            </a:r>
          </a:p>
          <a:p>
            <a:pPr fontAlgn="auto">
              <a:defRPr/>
            </a:pP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v manjših količinah 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lahko deluje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kot umetno pomirjevalo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, ki človeku »pomaga« blažiti stres, bolečino in vpliva na nastop evforije (stanje, ko je mogoče stvari lažje prenašati)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Kaže se kot prijeten občutek vedrine, sproščenosti in dobrega razpoloženja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naj bi blažil neprijetna počutja, kot so skrb, žalost, tesnoba, vznemirjenost, bolečina, lakota, žeja,… Ti občutki spodbudijo nekatere posameznike, da ponovno posegajo po alkoholu, to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kratkoročno vodi v opitost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,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dolgoročno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 pa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v kronično zlorabo alkohola</a:t>
            </a:r>
          </a:p>
          <a:p>
            <a:pPr fontAlgn="auto">
              <a:defRPr/>
            </a:pP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različno vpliva na različne ljudi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, nekateri postanejo zaspani in zavrti,  drugi pa razpoloženi in </a:t>
            </a:r>
            <a:r>
              <a:rPr lang="sl-SI" sz="1800" dirty="0" err="1">
                <a:latin typeface="Calibri"/>
                <a:ea typeface="Calibri"/>
                <a:cs typeface="Times New Roman"/>
              </a:rPr>
              <a:t>nezavrti</a:t>
            </a:r>
            <a:endParaRPr lang="sl-SI" sz="18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F42CB5B5-DAF5-46B6-9608-B154EFE1E0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Alkohol ima velik vpliv na delovanje možganov, zavore popustijo in lahko delamo stvari, ki jih v treznem stanju ne bi nikoli počeli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Hitreje vzpostavimo stik in hitreje gremo s kom v posteljo, čeprav si tega pravzaprav sploh ne želimo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Včasih niti ne vemo, da smo s kom spali, temu rečemo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» </a:t>
            </a:r>
            <a:r>
              <a:rPr lang="sl-SI" sz="1800" dirty="0" err="1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black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sl-SI" sz="1800" dirty="0" err="1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out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«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E2FDE64-BC6A-4207-8E45-EDECFB715EC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defRPr/>
            </a:pPr>
            <a:endParaRPr lang="sl-SI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DEFA646F-5772-41B8-AFE5-F664E14B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sl-SI" sz="3200" b="1" dirty="0">
                <a:latin typeface="Calibri"/>
                <a:ea typeface="Calibri"/>
                <a:cs typeface="Times New Roman"/>
              </a:rPr>
              <a:t>SPOLNOST SE NE RAZUME Z ALKOHOLOM</a:t>
            </a:r>
            <a:r>
              <a:rPr lang="sl-SI" sz="3200" dirty="0">
                <a:latin typeface="Calibri"/>
                <a:ea typeface="Calibri"/>
                <a:cs typeface="Times New Roman"/>
              </a:rPr>
              <a:t> </a:t>
            </a:r>
            <a:br>
              <a:rPr lang="sl-SI" sz="3200" dirty="0">
                <a:latin typeface="Calibri"/>
                <a:ea typeface="Calibri"/>
                <a:cs typeface="Times New Roman"/>
              </a:rPr>
            </a:br>
            <a:endParaRPr lang="sl-SI" dirty="0"/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1C3C553E-C25A-41D8-B758-476D610AC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00213"/>
            <a:ext cx="4265613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271C0E-C404-4CCE-A6AB-EA0F1A76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sl-SI" sz="3200" b="1" dirty="0">
                <a:latin typeface="Calibri"/>
                <a:ea typeface="Calibri"/>
                <a:cs typeface="Times New Roman"/>
              </a:rPr>
              <a:t>RAZGRADNJA ALKOHOLA</a:t>
            </a:r>
            <a:r>
              <a:rPr lang="sl-SI" sz="3200" dirty="0">
                <a:latin typeface="Calibri"/>
                <a:ea typeface="Calibri"/>
                <a:cs typeface="Times New Roman"/>
              </a:rPr>
              <a:t>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04816E0-6F37-4AAA-9196-4577D3720E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90963" cy="4114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Alkohol se razgrajuje v jetrih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Za razgradnjo je pomemben čas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Zdrava jetra potrebujejo za razgradnjo in odstranitev 10g alkohola približno eno do dve uri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Jetra alkohol predelajo v vodo, ogljikov dioksid in energijo</a:t>
            </a:r>
          </a:p>
          <a:p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Dokler jetra ne očistijo vse krvi, alkohol kroži po telesu in deluje na posamezne organe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A05E9643-EE48-4FF0-9CFD-714BA8748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32861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6B6859-65C1-4C63-A1D6-F5C70999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460A5BD-0A85-48AF-A4CF-29177AC360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Ker se izloča z enakomerno hitrostjo, je mogoče izračunati, v kolikem času se bo določena količina izločila iz telesa</a:t>
            </a:r>
          </a:p>
          <a:p>
            <a:pPr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Primer 1: Če popiješ npr. 7 kozarčkov piva ali 7 kozarčkov žgane pijače, morajo tvoja jetra delati kar 10,5 ur (7 kozarcev * 1,5 ure), da si spet trezen/a. Hitreje tvoja jetra ne morejo razgraditi alkohola! </a:t>
            </a:r>
          </a:p>
          <a:p>
            <a:pPr fontAlgn="auto">
              <a:defRPr/>
            </a:pPr>
            <a:endParaRPr lang="sl-SI" dirty="0"/>
          </a:p>
        </p:txBody>
      </p:sp>
      <p:pic>
        <p:nvPicPr>
          <p:cNvPr id="8194" name="Picture 2" descr="C:\Users\Barbara\Downloads\alcohol.jpg">
            <a:extLst>
              <a:ext uri="{FF2B5EF4-FFF2-40B4-BE49-F238E27FC236}">
                <a16:creationId xmlns:a16="http://schemas.microsoft.com/office/drawing/2014/main" id="{E29055A6-CA2C-44D8-84C2-F3C0FF6E2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84040" y="3573016"/>
            <a:ext cx="4464496" cy="2902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9FB115-7E56-48F1-9F3F-0671D77C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6798EA7-C043-40FE-8E10-F2788AB6B2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 si pomagaš s hladnim tušem, močno kavo, tekanjem po stopnicah ali okoli hiše… ne boš zaradi tega nič bolj trezen</a:t>
            </a:r>
          </a:p>
          <a:p>
            <a:r>
              <a:rPr lang="sl-SI" altLang="sl-S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Mrzel tuš ti bo mogoče zbistril glavo, a količina alkohola v tebi bo še vedno ista</a:t>
            </a:r>
          </a:p>
          <a:p>
            <a:r>
              <a:rPr lang="sl-SI" altLang="sl-SI" sz="1800">
                <a:latin typeface="Calibri" panose="020F0502020204030204" pitchFamily="34" charset="0"/>
                <a:cs typeface="Times New Roman" panose="02020603050405020304" pitchFamily="18" charset="0"/>
              </a:rPr>
              <a:t>Kajti t</a:t>
            </a:r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voja jetra potrebujejo čas za razgradnjo alkohola in tako postopoma znižujejo nivo alkohola v krvi</a:t>
            </a:r>
            <a:endParaRPr lang="sl-SI" altLang="sl-SI"/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9A82F4FD-FE87-44FE-AD75-0B7A5238B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38538"/>
            <a:ext cx="405447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09B60A-03B9-4E08-8619-20CB25F3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492375"/>
            <a:ext cx="7924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8000" dirty="0">
                <a:solidFill>
                  <a:schemeClr val="tx2"/>
                </a:solidFill>
              </a:rPr>
              <a:t>HVALA!!! </a:t>
            </a:r>
            <a:r>
              <a:rPr lang="sl-SI" sz="8000" dirty="0">
                <a:solidFill>
                  <a:schemeClr val="tx2"/>
                </a:solidFill>
                <a:sym typeface="Wingdings" pitchFamily="2" charset="2"/>
              </a:rPr>
              <a:t></a:t>
            </a:r>
            <a:endParaRPr lang="sl-SI" sz="8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34AE4CE-1415-4E3A-A074-C52A89C085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683125" cy="4565650"/>
          </a:xfrm>
        </p:spPr>
        <p:txBody>
          <a:bodyPr>
            <a:normAutofit lnSpcReduction="10000"/>
          </a:bodyPr>
          <a:lstStyle/>
          <a:p>
            <a:pPr fontAlgn="auto">
              <a:defRPr/>
            </a:pP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Telo zelo hitro absorbira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 alkohol → zelo hitro preide v kri in preko nje v možgane in druge organe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Alkohol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vstopi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 v naše telo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skozi usta 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(1) in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potuje preko požiralnika do želodca 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(2). Alkohol se hitro vsrka v kri, manjši del že v želodcu (približno 20%), največ pa v zgornjem delu tankega črevesa (okoli 80%) (3). Ker je alkohol topen v vodi,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s krvnim obtokom potuje do tkiv in organov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, ki vsebujejo vodo (4). Tak organ so tudi možgani (5).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Glavno mesto razgradnje 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(presnove) alkohola </a:t>
            </a:r>
            <a:r>
              <a:rPr lang="sl-SI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so jetra 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(6). Jetrne celice vsebujejo encim, ki prične razgrajevati alkohol. Njegova razgradnja se nadaljuje do ogljikovega dioksida in vode, ki se izločita iz telesa.</a:t>
            </a:r>
            <a:endParaRPr lang="sl-SI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021C82DA-CD0A-4061-A9C0-9797C616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ALKOHOL in človeško telo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3C3A3325-C8E2-4B86-8F31-DC4811C8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2566988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D735ADF-EAF8-4F08-A898-7CAF776AD6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obliki presnovkov se skozi ledvice izloči približno 90% alkohola, z dihanjem okoli 8% in z znojenjem le 2%. </a:t>
            </a:r>
          </a:p>
          <a:p>
            <a:pPr fontAlgn="auto"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12BD8B4-5D3B-438C-9D2F-E69B9616FF4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defRPr/>
            </a:pPr>
            <a:endParaRPr lang="sl-SI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D6842AC0-8896-42C9-A796-2C739205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240087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EE1BE505-ECF9-44D2-B6BD-71C372A4D2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052513"/>
            <a:ext cx="3733800" cy="4662487"/>
          </a:xfrm>
        </p:spPr>
        <p:txBody>
          <a:bodyPr/>
          <a:lstStyle/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preko sluznic prodira zelo hitro v žile in tako preplavi telo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Najbolj dovzetni za učinke alkohola so možgani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Ker telesu ne dajejo več ustreznih ukazov, se pri alkoholizirani osebi pokažejo motnje presojanja, ravnotežja, govora, poslabša se vid ter podaljša reakcijski čas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Alkohol je </a:t>
            </a:r>
            <a:r>
              <a:rPr lang="sl-SI" sz="1800" dirty="0" err="1">
                <a:latin typeface="Calibri"/>
                <a:ea typeface="Calibri"/>
                <a:cs typeface="Times New Roman"/>
              </a:rPr>
              <a:t>sedativna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 droga: možgane omami in na ta način prepreči, da bi človek trezno razmišljal ter pravočasno nehal piti.</a:t>
            </a:r>
            <a:endParaRPr lang="sl-SI" dirty="0">
              <a:solidFill>
                <a:schemeClr val="bg2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37E3046-FDA3-4394-82E5-A552DA3D398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defRPr/>
            </a:pPr>
            <a:endParaRPr 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2E1F0DCE-EF56-4F80-B6C8-627BBC1C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sl-SI" sz="3200" b="1" dirty="0">
                <a:latin typeface="Calibri"/>
                <a:ea typeface="Calibri"/>
                <a:cs typeface="Times New Roman"/>
              </a:rPr>
              <a:t>Kako deluje alkohol?</a:t>
            </a:r>
            <a:r>
              <a:rPr lang="sl-SI" sz="3200" dirty="0">
                <a:latin typeface="Calibri"/>
                <a:ea typeface="Calibri"/>
                <a:cs typeface="Times New Roman"/>
              </a:rPr>
              <a:t> </a:t>
            </a:r>
            <a:br>
              <a:rPr lang="sl-SI" sz="3200" dirty="0">
                <a:latin typeface="Calibri"/>
                <a:ea typeface="Calibri"/>
                <a:cs typeface="Times New Roman"/>
              </a:rPr>
            </a:br>
            <a:endParaRPr lang="sl-SI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20347F6-DC99-4326-BA1A-420FE6367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38536"/>
            <a:ext cx="4048125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ED68FFF-ACC3-4452-9DF5-177B70D8384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vzburja možganski center za oženje in širjenje ožilja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Zaradi tega se žile v notranjosti telesa zožijo, na površini telesa pa razširijo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Razširjene žile v koži povzročijo občutek toplote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8BF4E97-4100-464A-AC9C-6D66F0C238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endParaRPr 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B332368E-CA14-49E5-B035-B1237854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Vpliv alkohola na:</a:t>
            </a:r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84600948-21DD-4487-A70A-552A86C9E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/>
          <a:lstStyle/>
          <a:p>
            <a:pPr fontAlgn="auto">
              <a:defRPr/>
            </a:pPr>
            <a:endParaRPr lang="sl-SI"/>
          </a:p>
        </p:txBody>
      </p:sp>
      <p:sp>
        <p:nvSpPr>
          <p:cNvPr id="6" name="Ograda besedila 5">
            <a:extLst>
              <a:ext uri="{FF2B5EF4-FFF2-40B4-BE49-F238E27FC236}">
                <a16:creationId xmlns:a16="http://schemas.microsoft.com/office/drawing/2014/main" id="{6433980B-272B-487B-B733-59CFBD330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>
            <a:noAutofit/>
          </a:bodyPr>
          <a:lstStyle/>
          <a:p>
            <a:pPr fontAlgn="auto">
              <a:defRPr/>
            </a:pPr>
            <a:r>
              <a:rPr lang="sl-SI" sz="3600" b="1" dirty="0"/>
              <a:t>OŽILJE</a:t>
            </a:r>
          </a:p>
        </p:txBody>
      </p:sp>
      <p:pic>
        <p:nvPicPr>
          <p:cNvPr id="10247" name="Picture 2">
            <a:extLst>
              <a:ext uri="{FF2B5EF4-FFF2-40B4-BE49-F238E27FC236}">
                <a16:creationId xmlns:a16="http://schemas.microsoft.com/office/drawing/2014/main" id="{F561CD68-C2D4-40C6-A24C-724346E7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2887662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166F1759-24C5-41D4-8D33-D53E6DB5CD7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E048402-2DE6-4DE4-A5F6-CCC7C3639F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Manjše količine </a:t>
            </a:r>
            <a:r>
              <a:rPr lang="sl-SI" sz="1800" dirty="0" err="1">
                <a:latin typeface="Calibri"/>
                <a:ea typeface="Calibri"/>
                <a:cs typeface="Times New Roman"/>
              </a:rPr>
              <a:t>vzpodbujajo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 dihalni center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večje njegovo delovanje zavirajo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Dihanje je v pijanosti počasnejše in plitvejše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s stopnjevanjem pijanosti lahko pride do zastoja dihanja</a:t>
            </a:r>
            <a:endParaRPr lang="sl-SI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D45049B9-9241-45AF-B0D6-840C906E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F8ACD191-1AB8-4C13-8C92-B685052B3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>
            <a:noAutofit/>
          </a:bodyPr>
          <a:lstStyle/>
          <a:p>
            <a:pPr fontAlgn="auto">
              <a:defRPr/>
            </a:pPr>
            <a:r>
              <a:rPr lang="sl-SI" sz="3600" dirty="0"/>
              <a:t>DIHANJE</a:t>
            </a:r>
          </a:p>
        </p:txBody>
      </p:sp>
      <p:sp>
        <p:nvSpPr>
          <p:cNvPr id="6" name="Ograda besedila 5">
            <a:extLst>
              <a:ext uri="{FF2B5EF4-FFF2-40B4-BE49-F238E27FC236}">
                <a16:creationId xmlns:a16="http://schemas.microsoft.com/office/drawing/2014/main" id="{5F9D12F4-6D1C-4A80-B5EE-8AF8C996A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/>
          <a:lstStyle/>
          <a:p>
            <a:pPr fontAlgn="auto">
              <a:defRPr/>
            </a:pPr>
            <a:endParaRPr lang="sl-SI"/>
          </a:p>
        </p:txBody>
      </p:sp>
      <p:pic>
        <p:nvPicPr>
          <p:cNvPr id="11271" name="Picture 3">
            <a:extLst>
              <a:ext uri="{FF2B5EF4-FFF2-40B4-BE49-F238E27FC236}">
                <a16:creationId xmlns:a16="http://schemas.microsoft.com/office/drawing/2014/main" id="{F3B8BA10-830C-444A-A6DA-41317363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822325"/>
            <a:ext cx="41275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2">
            <a:extLst>
              <a:ext uri="{FF2B5EF4-FFF2-40B4-BE49-F238E27FC236}">
                <a16:creationId xmlns:a16="http://schemas.microsoft.com/office/drawing/2014/main" id="{1C4D4D54-4CBC-4635-8D58-0549A49C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958">
            <a:off x="4357688" y="3068638"/>
            <a:ext cx="2422525" cy="30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23053116-3F7B-41F5-9FCE-6CD635639F5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auto"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6DC77BC-9085-49D7-B99C-5EDF986B61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88" y="1484313"/>
            <a:ext cx="3733800" cy="4446587"/>
          </a:xfrm>
        </p:spPr>
        <p:txBody>
          <a:bodyPr/>
          <a:lstStyle/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Pri zadrževanju v mrzlem okolju center za </a:t>
            </a:r>
            <a:r>
              <a:rPr lang="sl-SI" sz="1800" dirty="0" err="1">
                <a:latin typeface="Calibri"/>
                <a:ea typeface="Calibri"/>
                <a:cs typeface="Times New Roman"/>
              </a:rPr>
              <a:t>termoregulacijo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 preprečuje ohlajevanje telesa tako, da zvišuje proizvodnjo in zmanjšuje oddajanje toplote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Ob zaužitju večje količine alkohola ohromi ožilje kože in delovanje centra za </a:t>
            </a:r>
            <a:r>
              <a:rPr lang="sl-SI" sz="1800" dirty="0" err="1">
                <a:latin typeface="Calibri"/>
                <a:ea typeface="Calibri"/>
                <a:cs typeface="Times New Roman"/>
              </a:rPr>
              <a:t>termoregulacijo</a:t>
            </a:r>
            <a:r>
              <a:rPr lang="sl-SI" sz="1800" dirty="0">
                <a:latin typeface="Calibri"/>
                <a:ea typeface="Calibri"/>
                <a:cs typeface="Times New Roman"/>
              </a:rPr>
              <a:t> odpove</a:t>
            </a:r>
          </a:p>
          <a:p>
            <a:pPr fontAlgn="auto">
              <a:defRPr/>
            </a:pPr>
            <a:r>
              <a:rPr lang="sl-SI" sz="1800" dirty="0">
                <a:latin typeface="Calibri"/>
                <a:ea typeface="Calibri"/>
                <a:cs typeface="Times New Roman"/>
              </a:rPr>
              <a:t>Oddajanje toplote se ne more ustaviti, zato telesna temperatura počasi pada in vse telesne funkcije postajajo počasnejše</a:t>
            </a:r>
            <a:endParaRPr lang="sl-SI" dirty="0"/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639F8AA6-4330-49EA-9BE4-A44B3DF1E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476250"/>
            <a:ext cx="7200900" cy="906463"/>
          </a:xfrm>
        </p:spPr>
        <p:txBody>
          <a:bodyPr>
            <a:normAutofit fontScale="25000" lnSpcReduction="20000"/>
          </a:bodyPr>
          <a:lstStyle/>
          <a:p>
            <a:pPr fontAlgn="auto">
              <a:lnSpc>
                <a:spcPct val="115000"/>
              </a:lnSpc>
              <a:spcAft>
                <a:spcPts val="1000"/>
              </a:spcAft>
              <a:defRPr/>
            </a:pPr>
            <a:endParaRPr lang="sl-SI" sz="2800" b="1" dirty="0">
              <a:latin typeface="Calibri"/>
              <a:ea typeface="Calibri"/>
              <a:cs typeface="Times New Roman"/>
            </a:endParaRPr>
          </a:p>
          <a:p>
            <a:pPr fontAlgn="auto">
              <a:lnSpc>
                <a:spcPct val="115000"/>
              </a:lnSpc>
              <a:spcAft>
                <a:spcPts val="1000"/>
              </a:spcAft>
              <a:defRPr/>
            </a:pPr>
            <a:r>
              <a:rPr lang="sl-SI" sz="11200" b="1" dirty="0">
                <a:latin typeface="Calibri"/>
                <a:ea typeface="Calibri"/>
                <a:cs typeface="Times New Roman"/>
              </a:rPr>
              <a:t>Center za uravnavanje telesne temperature (</a:t>
            </a:r>
            <a:r>
              <a:rPr lang="sl-SI" sz="11200" b="1" dirty="0" err="1">
                <a:latin typeface="Calibri"/>
                <a:ea typeface="Calibri"/>
                <a:cs typeface="Times New Roman"/>
              </a:rPr>
              <a:t>termoregulacijo</a:t>
            </a:r>
            <a:r>
              <a:rPr lang="sl-SI" sz="11200" b="1" dirty="0">
                <a:latin typeface="Calibri"/>
                <a:ea typeface="Calibri"/>
                <a:cs typeface="Times New Roman"/>
              </a:rPr>
              <a:t>)</a:t>
            </a:r>
            <a:r>
              <a:rPr lang="sl-SI" sz="11200" dirty="0">
                <a:latin typeface="Calibri"/>
                <a:ea typeface="Calibri"/>
                <a:cs typeface="Times New Roman"/>
              </a:rPr>
              <a:t> </a:t>
            </a:r>
          </a:p>
          <a:p>
            <a:pPr fontAlgn="auto">
              <a:defRPr/>
            </a:pPr>
            <a:endParaRPr lang="sl-SI" dirty="0"/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C806B58F-78BD-433C-9E5E-36E6501F2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68413"/>
            <a:ext cx="41148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A46BC7BB-E49A-490B-90E7-7DDF8B0362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B20E2E6-3675-4568-BD91-71193DF5B3D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l-SI" altLang="sl-SI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Opiti postaja vedno bolj utrujen in zaspan</a:t>
            </a:r>
          </a:p>
          <a:p>
            <a:r>
              <a:rPr lang="sl-SI" altLang="sl-SI" sz="1800">
                <a:latin typeface="Calibri" panose="020F0502020204030204" pitchFamily="34" charset="0"/>
                <a:cs typeface="Times New Roman" panose="02020603050405020304" pitchFamily="18" charset="0"/>
              </a:rPr>
              <a:t>Npr. </a:t>
            </a:r>
            <a:r>
              <a:rPr lang="sl-SI" altLang="sl-SI" sz="1800">
                <a:latin typeface="Calibri" panose="020F0502020204030204" pitchFamily="34" charset="0"/>
                <a:cs typeface="Calibri" panose="020F0502020204030204" pitchFamily="34" charset="0"/>
              </a:rPr>
              <a:t>Če se to zgodi osamljenemu »popotniku« v hladnem zimskem času, lahko že pri manjšem postanku zaspi in zmrzne</a:t>
            </a:r>
            <a:endParaRPr lang="sl-SI" altLang="sl-SI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7E5F0452-A203-4528-87D7-1A2B41D38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BEEC7F9F-E47F-4F41-AEA2-890EAE25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981075"/>
            <a:ext cx="410527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2">
            <a:extLst>
              <a:ext uri="{FF2B5EF4-FFF2-40B4-BE49-F238E27FC236}">
                <a16:creationId xmlns:a16="http://schemas.microsoft.com/office/drawing/2014/main" id="{79CD5DA8-86CB-4FF9-8590-CCB4D8FA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67113"/>
            <a:ext cx="4075112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1531</Words>
  <Application>Microsoft Office PowerPoint</Application>
  <PresentationFormat>On-screen Show (4:3)</PresentationFormat>
  <Paragraphs>142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Narrow</vt:lpstr>
      <vt:lpstr>Calibri</vt:lpstr>
      <vt:lpstr>Horizont</vt:lpstr>
      <vt:lpstr>VPLIV ALKOHOLA NA ORGANIZEM</vt:lpstr>
      <vt:lpstr>ALKOHOL:</vt:lpstr>
      <vt:lpstr>ALKOHOL in človeško telo</vt:lpstr>
      <vt:lpstr>PowerPoint Presentation</vt:lpstr>
      <vt:lpstr>Kako deluje alkohol?  </vt:lpstr>
      <vt:lpstr>Vpliv alkohola na: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NEGATIVNE POSLEDICE REDNEGA ČEZMERNEGA UŽIVANJA ALKOHOLA</vt:lpstr>
      <vt:lpstr>POSLEDICE ZLORABE ALKOHOLA </vt:lpstr>
      <vt:lpstr>PowerPoint Presentation</vt:lpstr>
      <vt:lpstr>PowerPoint Presentation</vt:lpstr>
      <vt:lpstr>ALKOHOL DEBELI IN POVEČUJE APETIT</vt:lpstr>
      <vt:lpstr>PowerPoint Presentation</vt:lpstr>
      <vt:lpstr>ALKOHOL IN ŠPORT</vt:lpstr>
      <vt:lpstr>SPOLNOST SE NE RAZUME Z ALKOHOLOM  </vt:lpstr>
      <vt:lpstr>RAZGRADNJA ALKOHOLA </vt:lpstr>
      <vt:lpstr>PowerPoint Presentation</vt:lpstr>
      <vt:lpstr>PowerPoint Presentation</vt:lpstr>
      <vt:lpstr>HVALA!!!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2019-05-30T09:36:54Z</dcterms:created>
  <dcterms:modified xsi:type="dcterms:W3CDTF">2019-05-30T09:36:55Z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