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8" r:id="rId11"/>
    <p:sldId id="263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759DA6-C4FE-4CC5-883B-8400EDB543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0E611-07A5-479C-B7E6-39467813AD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AD4511-B09F-407B-8322-4EE03CFE00E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42773E-3E37-43CE-A103-FAC53D5F15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EF0C284-3C7F-4315-A123-965065EC7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D8633-A624-4D0B-A3B4-64E38A08C4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36F8-7B7D-49B9-8A34-A0CBC51D2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4115CB4-8163-42B2-81C8-7EDC97C413C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4690AF8-6914-4E41-A4D7-AD41C8038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A7BC4D1-F10B-436A-A393-15ACDBB66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6384FAF-52E5-4C0F-924D-755BA196A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3322FD5-AD72-4D43-B967-E351A064FDA1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C05B7497-14DD-4E2C-BAAF-BAA6ED41EC4F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35A54FA-7279-4702-B8AD-AC5D6E0C1A05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3884B7F-34CC-4BD7-9EFB-4835591BAF2C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13047C02-6AB1-491E-A1FC-DF245C751E27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9D3ADA32-7D5F-4508-BCBC-7AFF613D7F77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80E5554-2CF0-40E2-BF44-D3DFD1C8FA9D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1A92FC0D-F9AA-4980-86B7-3D7EFB2B722A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3E863DDE-5463-46E2-A1E7-53398E6129F7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85F1FCEF-8E47-4E7C-8FE5-022D57D8AA92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6E326B9-D1F3-4F57-816E-98C9A88BF1A5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F2DDD35-AA5C-4AD4-B8FF-083D6E898FA8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8201C21-8D0F-4F5C-A982-B2F6D9F9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929D-A151-4C81-BF75-AF3393CD961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0029CB2-FE7F-41D9-90FD-C834BF06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43DEAF9-F5AF-438E-AC53-0A8848DF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6D554-781A-4110-A82A-B6DED8E654F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0406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9DE29-FE03-4226-AC29-67C27F70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119C-1CDB-4C71-9B61-0CE52C67701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B3538-3DA1-4CE3-9C8C-775F6737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B5699-6E75-4966-A6C4-C0DFCFF3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74A39-53BE-4D8E-94FF-B4D6BCEA3A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1661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606DDF7E-0276-47CA-B735-FA1BD37A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BBBAD773-04D3-4411-BA98-5E4CD5C9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sl-SI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A91FBE-732D-4E57-B9AF-CB4F12555A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51CA-E803-47E2-853E-3B8A2324560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4E9D63-00D1-4373-99DB-35F49C3463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473E5E-0E39-4DAD-9BB8-49379E0427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9F8D142-1609-4965-95CB-CF43E95EF2C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3625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779C-88A5-41C5-B49A-6575BBD3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635E-B901-44DB-B6C4-F81BFB5C75C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BC4E3-DB6E-43E9-9A82-ABA542F8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4BAE-AA4E-4B43-A8AA-F5FC95E8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78604-269F-4A11-A224-83ABF709F08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2701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289E53E4-656D-4429-BE2D-0D0AF3E2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2155233D-D492-43B4-8A06-7023710A5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361558-B581-41EA-9CE9-461D09EA8B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E59A-1B2F-496B-A5CA-00D763BDF43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39E7FD-CB6B-425B-9795-F0CE2CED50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1CCA74-4A5D-43DF-9D15-7E6A799A7A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3FA20B1-9309-4147-A672-BA818A564DD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0774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CE54B8-8AE2-411B-B53B-E3C83DC793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D9B8-5954-4187-ADED-DBFE9B53524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7348A0-F7A4-4CD1-93FE-53786BA5CF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C7679C-8032-4F48-917B-B7DA793678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DE68912-9DFF-4007-8661-D8FB4819091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2374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4C5E-BF41-40D2-8C52-582E2F0D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26BF-1AF4-4EF0-8DCB-EB8FE14BDCA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CF715-C331-41E7-9C5F-DBA6F7DA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65A70-09BE-4AB2-A0D2-216CB982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B6ED5-D154-460A-84E5-08FE6088040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3198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2AB8-C9A2-47A0-A7BA-5DCA9402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ABF2-81C6-494F-AE5A-0CE0233A1BD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B5D62-BCAD-49A7-847F-833E0AFD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2968F-1971-46A0-96FD-4F8FFBE3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C505-41CD-433E-9D7B-6A0A32F1455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1303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C6B0-EA7E-4F39-9C80-97646382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DD3-A185-4467-89FC-3FB62A95055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648EB-C606-4ECC-9819-2B768726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EFBF8-5D33-412C-A7FC-97206AD3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4E623-C6EE-413D-994A-F905425E100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0303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E9860-22FC-4FE6-91FE-DE4D3E6D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A66C-D007-45F5-90F1-5E5080386D0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E343-FFDF-4352-A2C3-0C51F10D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572BE-F2EA-40C2-83F2-191F39A0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65620-29DF-4203-BBEA-EE2E304EA56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7504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89E4B8-9A3A-4A43-B0DE-46F823AF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E9B7-E3B4-498C-AA2F-4F80691F06E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621356-6D32-4B5D-BF51-8214691B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F79F1C-C233-4E1E-8380-4CB38935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6768C-A387-4DD2-9E07-A288185A6FF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227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2F85F6-4BEB-4E49-BBBB-C708CF4B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9092-D6E2-439E-94C1-692B3A09560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346138-1052-45CD-855F-CFC01E80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961C6-8838-4875-BC26-09F04D13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A0A86-6667-49E6-9D66-3694C56E8A9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0776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C7645A-B597-491E-8C4C-5D2D551B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C173-76DD-49F4-AABF-CBC620C08B5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B298F9-2E58-4FBA-AB2F-392E1F62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98931-92EA-4D5B-988B-EE191AFB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CA493-A06F-48A5-847B-6F91B9FBB0A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1691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93DE73-9567-42FB-8F48-3C398051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705F-392E-480B-903A-212DE93CFB3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54ADB3-1EF6-4C5D-973C-D557E176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C9DADF-35BB-4550-B099-F8DCEDA6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ED76-8517-4C7B-BC44-AD3E2B63E5B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9162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DDA066-110A-4FD7-BD6F-511F1208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4DBD-AB10-4E9A-BBD5-7F7B4B658E3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C35632-B000-47FF-884B-CA983BD3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34AE8C-8FED-44D7-A9FE-FB5B294C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2B75A-17D4-4E5B-88B1-8FB9080DDE8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06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7BDD81-E9A1-4FE2-88D5-AECCA76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5A22-D5B7-4591-BA26-E580FA70655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4BC44E-57C4-46E4-A8D9-4B366636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ABB6D3-97E7-4350-9117-D422D802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273D-9B91-4048-BA36-EDAE5B79A0E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5718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7963A5D4-302F-4A3D-A91B-3908639ABF07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FEB503-7EE7-4A9E-A810-62B59D966A24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EC4B74-6A32-4E5B-B2D4-D25CF84CBB9A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732BC9D6-7972-4083-9A43-C25D81776033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826FB54A-B095-4BA1-B695-2501780FBCA2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D047D68-0A26-46AB-8270-57B18FFE78DD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2351B9F2-EA9A-4248-8686-A41B671CA430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7DA3051-A90D-4966-8029-04B22B6D8DC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B5AA634F-4412-43A5-BAAD-F85F5A485D47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1F87229-C8EB-4D42-9E0F-C29DCCCC0051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3218445-7B39-4836-AE57-2B22B85A920E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557C74D-BC19-4D7E-9E8C-9E17C5BAA4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8E1D016-FC06-4D34-9CFA-E06EA9183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9224B-A24C-4606-A28A-4340A465D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1CE63-9D6D-4592-9DAF-6A36B4FA57A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FEF92-6FC5-49AC-84E6-874A5BF5C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E7855-3E6C-4EAF-995C-711AAB370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C3C60E-C386-48A1-B5D6-032AD99C030B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5" r:id="rId11"/>
    <p:sldLayoutId id="2147483680" r:id="rId12"/>
    <p:sldLayoutId id="2147483686" r:id="rId13"/>
    <p:sldLayoutId id="2147483681" r:id="rId14"/>
    <p:sldLayoutId id="2147483682" r:id="rId15"/>
    <p:sldLayoutId id="2147483683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ss.svarog.si/biologija/index.php?page_id=8169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Koala" TargetMode="External"/><Relationship Id="rId4" Type="http://schemas.openxmlformats.org/officeDocument/2006/relationships/hyperlink" Target="http://www2.arnes.si/~lmaro/zanimivost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4F3ZDqLIw7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6r_F6B4O7W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F38F706-8B93-4DFA-AD3B-C909B70A2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438" y="-188913"/>
            <a:ext cx="7767637" cy="1646238"/>
          </a:xfrm>
        </p:spPr>
        <p:txBody>
          <a:bodyPr/>
          <a:lstStyle/>
          <a:p>
            <a:r>
              <a:rPr lang="sl-SI" altLang="sl-SI" sz="880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VREČARJI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F50C5-9365-4902-996D-7BBB400A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27100" y="1438275"/>
            <a:ext cx="7740650" cy="109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l-SI" sz="3200" dirty="0"/>
              <a:t>(Marsupialia)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AEF45-2CEE-4DCA-9C52-D4DCC242A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47" y="2617720"/>
            <a:ext cx="2261759" cy="379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F1D4ED-0F76-44CB-9F0B-0A7A44B62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9" y="3865532"/>
            <a:ext cx="2945492" cy="242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44AA3-C15F-46C2-ABC7-747122123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54" y="2617720"/>
            <a:ext cx="2493359" cy="3670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75F5C-AB12-4CAB-A62B-DBFE0F35C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6" y="1198901"/>
            <a:ext cx="2876157" cy="2001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A613A4-6981-4DCD-AC39-29A16AFA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01" y="0"/>
            <a:ext cx="6038139" cy="3506016"/>
          </a:xfrm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234A6-B125-4B2B-8816-6935E2769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3506016"/>
            <a:ext cx="3813360" cy="286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5">
            <a:extLst>
              <a:ext uri="{FF2B5EF4-FFF2-40B4-BE49-F238E27FC236}">
                <a16:creationId xmlns:a16="http://schemas.microsoft.com/office/drawing/2014/main" id="{6A53284E-E25B-440F-BBB3-E6E365E48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98525"/>
            <a:ext cx="5694362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>
            <a:extLst>
              <a:ext uri="{FF2B5EF4-FFF2-40B4-BE49-F238E27FC236}">
                <a16:creationId xmlns:a16="http://schemas.microsoft.com/office/drawing/2014/main" id="{F68BB596-653A-4A29-9A12-E7543010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129213"/>
            <a:ext cx="4957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Telesna sestava vombata</a:t>
            </a:r>
          </a:p>
        </p:txBody>
      </p:sp>
      <p:sp>
        <p:nvSpPr>
          <p:cNvPr id="14342" name="TextBox 7">
            <a:extLst>
              <a:ext uri="{FF2B5EF4-FFF2-40B4-BE49-F238E27FC236}">
                <a16:creationId xmlns:a16="http://schemas.microsoft.com/office/drawing/2014/main" id="{1475EEF8-B7FF-4368-8205-5E55C464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6372225"/>
            <a:ext cx="3525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Mladička vombata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487B20B-E22F-40CA-BE28-8937EEDF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4.TASMANSKI VRAG: </a:t>
            </a:r>
            <a:r>
              <a:rPr lang="sl-SI" altLang="sl-SI" sz="2400">
                <a:solidFill>
                  <a:schemeClr val="tx1"/>
                </a:solidFill>
              </a:rPr>
              <a:t>družina Sarcophilus ursinus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35A2A-55DA-42A5-B656-0D8C133A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30338"/>
            <a:ext cx="8596312" cy="4611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še na Tasmaniji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kot manjši psi, a čokati, mišičasti,divji, težki do 12kg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Največji mesojedi vrečarji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Hranijo se z mrhovino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zelo glasni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Avstraliji dokončno izmurli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Ogroženi na Tasmaniji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Izumrtje -&gt; izolirani Avstralski otoki (nazaj v divjino)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20340-E946-43D9-ADDE-074CB7729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2" y="1051147"/>
            <a:ext cx="3825025" cy="255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605CA-841C-411B-AC85-97B247FB1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78" y="3748337"/>
            <a:ext cx="3838669" cy="256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TextBox 5">
            <a:extLst>
              <a:ext uri="{FF2B5EF4-FFF2-40B4-BE49-F238E27FC236}">
                <a16:creationId xmlns:a16="http://schemas.microsoft.com/office/drawing/2014/main" id="{4C6580F9-70A9-466A-9C5A-400843D74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613" y="3489325"/>
            <a:ext cx="2292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Tasmanski vrag</a:t>
            </a:r>
          </a:p>
        </p:txBody>
      </p:sp>
      <p:sp>
        <p:nvSpPr>
          <p:cNvPr id="15367" name="TextBox 6">
            <a:extLst>
              <a:ext uri="{FF2B5EF4-FFF2-40B4-BE49-F238E27FC236}">
                <a16:creationId xmlns:a16="http://schemas.microsoft.com/office/drawing/2014/main" id="{5ECAFF37-148B-4C99-99A5-352F25CE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613" y="6249988"/>
            <a:ext cx="2795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Mladič tasmanskega vraga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2C92BC-98A7-464B-94A5-B9CF097EF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3" y="976424"/>
            <a:ext cx="6747409" cy="4739791"/>
          </a:xfrm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6699C-C12C-484B-A307-38684E6AD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82" y="309093"/>
            <a:ext cx="3792841" cy="310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71514-97EB-4A1B-B2E9-E548B446C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82" y="3650292"/>
            <a:ext cx="4982968" cy="261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6">
            <a:extLst>
              <a:ext uri="{FF2B5EF4-FFF2-40B4-BE49-F238E27FC236}">
                <a16:creationId xmlns:a16="http://schemas.microsoft.com/office/drawing/2014/main" id="{4083DA78-E613-4ED4-AC8E-5F2C812A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5716588"/>
            <a:ext cx="552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Tasmanjski vrag</a:t>
            </a: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302BDF11-AE0D-4405-9C65-6ADE9DE4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3311525"/>
            <a:ext cx="2962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Tasmanjski vrag - mladiček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324CC6A2-3855-4D26-B8DC-2FA950D9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6230938"/>
            <a:ext cx="414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Tasmanjski vrag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1320DA1-69DA-4888-9811-674C85B3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Trebušna vreča: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6E09906-7893-4AE6-B24E-F2C8ADB1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519238"/>
            <a:ext cx="8596312" cy="4522787"/>
          </a:xfrm>
        </p:spPr>
        <p:txBody>
          <a:bodyPr/>
          <a:lstStyle/>
          <a:p>
            <a:r>
              <a:rPr lang="sl-SI" altLang="sl-SI" sz="2000">
                <a:solidFill>
                  <a:schemeClr val="tx1"/>
                </a:solidFill>
              </a:rPr>
              <a:t>Kožni žep pri vrečarjih, podpirata dve kosti vrečnici</a:t>
            </a:r>
          </a:p>
          <a:p>
            <a:r>
              <a:rPr lang="sl-SI" altLang="sl-SI" sz="2000">
                <a:solidFill>
                  <a:schemeClr val="tx1"/>
                </a:solidFill>
              </a:rPr>
              <a:t>Sprednji del trebuha pri samicah</a:t>
            </a:r>
          </a:p>
          <a:p>
            <a:r>
              <a:rPr lang="sl-SI" altLang="sl-SI" sz="2000">
                <a:solidFill>
                  <a:schemeClr val="tx1"/>
                </a:solidFill>
              </a:rPr>
              <a:t>V vreči seski, kamor se prisesajo mladički</a:t>
            </a:r>
          </a:p>
          <a:p>
            <a:r>
              <a:rPr lang="sl-SI" altLang="sl-SI" sz="2000">
                <a:solidFill>
                  <a:schemeClr val="tx1"/>
                </a:solidFill>
              </a:rPr>
              <a:t>Lahko je dobro razvita, ali pa le kožna guba</a:t>
            </a:r>
          </a:p>
          <a:p>
            <a:r>
              <a:rPr lang="sl-SI" altLang="sl-SI" sz="2000">
                <a:solidFill>
                  <a:schemeClr val="tx1"/>
                </a:solidFill>
              </a:rPr>
              <a:t>Mladiči se tam razvijejo do konca, a se lahko notri skrijejo tudi kasneje</a:t>
            </a:r>
          </a:p>
          <a:p>
            <a:r>
              <a:rPr lang="sl-SI" altLang="sl-SI" sz="2000">
                <a:solidFill>
                  <a:schemeClr val="tx1"/>
                </a:solidFill>
              </a:rPr>
              <a:t>Edina skupna lastnost vsem vrečarjem</a:t>
            </a:r>
          </a:p>
          <a:p>
            <a:endParaRPr lang="sl-SI" altLang="sl-SI" sz="2000">
              <a:solidFill>
                <a:schemeClr val="tx1"/>
              </a:solidFill>
            </a:endParaRPr>
          </a:p>
          <a:p>
            <a:endParaRPr lang="sl-SI" altLang="sl-SI" sz="20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5E656-70E3-4DF1-BFF0-1C28B5233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29" y="3493068"/>
            <a:ext cx="4390045" cy="275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TextBox 4">
            <a:extLst>
              <a:ext uri="{FF2B5EF4-FFF2-40B4-BE49-F238E27FC236}">
                <a16:creationId xmlns:a16="http://schemas.microsoft.com/office/drawing/2014/main" id="{61210971-88C8-481B-9D9E-53E4B66FC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6248400"/>
            <a:ext cx="4070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Mladiček kenguruja v vreči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7385-1510-4447-992B-E02B9335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052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/>
              <a:t>VIRI:</a:t>
            </a:r>
            <a:br>
              <a:rPr lang="sl-SI" dirty="0"/>
            </a:br>
            <a:endParaRPr lang="sl-SI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267909-B62A-48EE-BD6C-FBDE876C1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92" y="1009366"/>
            <a:ext cx="4855385" cy="4509439"/>
          </a:xfrm>
          <a:effectLst>
            <a:softEdge rad="112500"/>
          </a:effectLst>
        </p:spPr>
      </p:pic>
      <p:sp>
        <p:nvSpPr>
          <p:cNvPr id="18437" name="TextBox 6">
            <a:extLst>
              <a:ext uri="{FF2B5EF4-FFF2-40B4-BE49-F238E27FC236}">
                <a16:creationId xmlns:a16="http://schemas.microsoft.com/office/drawing/2014/main" id="{73A4412D-EADA-480F-A15F-F55DF278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531938"/>
            <a:ext cx="53705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000">
                <a:hlinkClick r:id="rId3"/>
              </a:rPr>
              <a:t>http://mss.svarog.si/biologija/index.php?page_id=8169</a:t>
            </a:r>
            <a:endParaRPr lang="sl-SI" altLang="sl-SI" sz="2000"/>
          </a:p>
          <a:p>
            <a:pPr>
              <a:buFont typeface="Arial" panose="020B0604020202020204" pitchFamily="34" charset="0"/>
              <a:buChar char="•"/>
            </a:pPr>
            <a:endParaRPr lang="sl-SI" altLang="sl-SI" sz="20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000">
                <a:hlinkClick r:id="rId4"/>
              </a:rPr>
              <a:t>http://www2.arnes.si/~lmaro/zanimivosti.html</a:t>
            </a:r>
            <a:endParaRPr lang="sl-SI" altLang="sl-SI" sz="2000"/>
          </a:p>
          <a:p>
            <a:pPr>
              <a:buFont typeface="Arial" panose="020B0604020202020204" pitchFamily="34" charset="0"/>
              <a:buChar char="•"/>
            </a:pPr>
            <a:endParaRPr lang="sl-SI" altLang="sl-SI" sz="20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000">
                <a:hlinkClick r:id="rId5"/>
              </a:rPr>
              <a:t>http://sl.wikipedia.org/wiki/Koala</a:t>
            </a:r>
            <a:endParaRPr lang="sl-SI" altLang="sl-SI" sz="2000"/>
          </a:p>
          <a:p>
            <a:pPr>
              <a:buFont typeface="Arial" panose="020B0604020202020204" pitchFamily="34" charset="0"/>
              <a:buChar char="•"/>
            </a:pPr>
            <a:endParaRPr lang="sl-SI" altLang="sl-SI" sz="20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000"/>
              <a:t>Veliki atlas živali: Ilustriran prikaz življenja na Zemlji, Mladinska knjiga, 1988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2000"/>
          </a:p>
          <a:p>
            <a:pPr>
              <a:buFont typeface="Arial" panose="020B0604020202020204" pitchFamily="34" charset="0"/>
              <a:buChar char="•"/>
            </a:pPr>
            <a:endParaRPr lang="sl-SI" altLang="sl-SI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0DB19-AA1E-4F03-B64B-E1018F16D00E}"/>
              </a:ext>
            </a:extLst>
          </p:cNvPr>
          <p:cNvSpPr txBox="1"/>
          <p:nvPr/>
        </p:nvSpPr>
        <p:spPr>
          <a:xfrm>
            <a:off x="677863" y="5164138"/>
            <a:ext cx="6121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HVALA ZA POZORNOST </a:t>
            </a:r>
            <a:r>
              <a:rPr lang="sl-SI" sz="4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sym typeface="Wingdings" panose="05000000000000000000" pitchFamily="2" charset="2"/>
              </a:rPr>
              <a:t></a:t>
            </a:r>
            <a:endParaRPr lang="sl-SI" sz="40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5A69315-8AF7-4C51-8A9C-7C96BC51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27025"/>
            <a:ext cx="8596312" cy="1320800"/>
          </a:xfrm>
        </p:spPr>
        <p:txBody>
          <a:bodyPr/>
          <a:lstStyle/>
          <a:p>
            <a:r>
              <a:rPr lang="sl-SI" altLang="sl-SI" sz="4000">
                <a:cs typeface="Courier New" panose="02070309020205020404" pitchFamily="49" charset="0"/>
              </a:rPr>
              <a:t>SPLOŠNO O VREČARJIH: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AC56F9D1-05C2-4E21-A014-F3A13F29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196975"/>
            <a:ext cx="8596312" cy="4932363"/>
          </a:xfrm>
        </p:spPr>
        <p:txBody>
          <a:bodyPr/>
          <a:lstStyle/>
          <a:p>
            <a:r>
              <a:rPr lang="sl-SI" altLang="sl-SI" sz="2000"/>
              <a:t>so sesalci pri katerih ima samica trebušno vrečo</a:t>
            </a:r>
          </a:p>
          <a:p>
            <a:r>
              <a:rPr lang="sl-SI" altLang="sl-SI" sz="2000"/>
              <a:t>Proti koncu mezozoika s placentarnimi sesalci</a:t>
            </a:r>
          </a:p>
          <a:p>
            <a:r>
              <a:rPr lang="sl-SI" altLang="sl-SI" sz="2000"/>
              <a:t>v Avstraliji</a:t>
            </a:r>
          </a:p>
          <a:p>
            <a:r>
              <a:rPr lang="sl-SI" altLang="sl-SI" sz="2000"/>
              <a:t>Dolgo časa izolirani od drugih skupin sesalcev</a:t>
            </a:r>
          </a:p>
          <a:p>
            <a:r>
              <a:rPr lang="sl-SI" altLang="sl-SI" sz="2000"/>
              <a:t>okoli 250 vrst, več kot 75 v Avstraliji</a:t>
            </a:r>
          </a:p>
          <a:p>
            <a:r>
              <a:rPr lang="sl-SI" altLang="sl-SI" sz="2000"/>
              <a:t>imajo eno skupno lastnost – trebušno vrečo</a:t>
            </a:r>
          </a:p>
          <a:p>
            <a:endParaRPr lang="sl-SI" altLang="sl-SI" sz="2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4668E2-7EF7-41CF-AEE1-2A29CEF6110A}"/>
              </a:ext>
            </a:extLst>
          </p:cNvPr>
          <p:cNvGraphicFramePr>
            <a:graphicFrameLocks noGrp="1"/>
          </p:cNvGraphicFramePr>
          <p:nvPr/>
        </p:nvGraphicFramePr>
        <p:xfrm>
          <a:off x="1555750" y="4222750"/>
          <a:ext cx="8128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sl-SI" sz="1800" dirty="0"/>
                        <a:t>UVRSTITEV: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sl-SI" sz="1800" dirty="0"/>
                        <a:t>Kraljestvo: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živali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sl-SI" sz="1800" dirty="0"/>
                        <a:t>Deblo: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strunarji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sl-SI" sz="1800" dirty="0"/>
                        <a:t>Razred: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sesalci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sl-SI" sz="1800" dirty="0"/>
                        <a:t>Podrazred: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Theria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sl-SI" sz="1800" dirty="0"/>
                        <a:t>Nižji</a:t>
                      </a:r>
                      <a:r>
                        <a:rPr lang="sl-SI" sz="1800" baseline="0" dirty="0"/>
                        <a:t> razred:</a:t>
                      </a:r>
                      <a:endParaRPr lang="sl-SI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vrečarji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8BDE311-6BB9-4223-BF10-AAD606AE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962025"/>
          </a:xfrm>
        </p:spPr>
        <p:txBody>
          <a:bodyPr/>
          <a:lstStyle/>
          <a:p>
            <a:r>
              <a:rPr lang="sl-SI" altLang="sl-SI"/>
              <a:t>1.KENGURU: </a:t>
            </a:r>
            <a:r>
              <a:rPr lang="sl-SI" altLang="sl-SI" sz="2400">
                <a:solidFill>
                  <a:schemeClr val="tx1"/>
                </a:solidFill>
              </a:rPr>
              <a:t>družina Macropodidae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285E-ACDC-49F0-B382-8876E21C9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16050"/>
            <a:ext cx="8596312" cy="4727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Avstraliji in Novi Gvineji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Odlični skakalci, skočijo do 10m daleč, 3m visoko – močne zadnje noge, 60km/h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samice le enega mladiča, katerega nosijo po več mesecev v svoji trebušni vreči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Mladiči se skotijo zgodaj, najdejo zavetje v materin trebušni vreči, pritrdijo se na mlečno bradavico, hranijo se preostali čas razvoja -&gt; prilagoditev na sušno obdobje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Živijo od 4-8 let, v živalskih vrtovih do 17 let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Prehranjevanje s travo in vejicami grmovja, listi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000" dirty="0">
                <a:solidFill>
                  <a:srgbClr val="FF0000"/>
                </a:solidFill>
                <a:hlinkClick r:id="rId2"/>
              </a:rPr>
              <a:t>https://www.youtube.com/watch?v=4F3ZDqLIw7c</a:t>
            </a:r>
            <a:endParaRPr lang="sl-SI" sz="20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B4982-EA03-4833-A7C0-C2D7EA3AE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11" y="1090410"/>
            <a:ext cx="3222258" cy="439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TextBox 6">
            <a:extLst>
              <a:ext uri="{FF2B5EF4-FFF2-40B4-BE49-F238E27FC236}">
                <a16:creationId xmlns:a16="http://schemas.microsoft.com/office/drawing/2014/main" id="{827187C2-BC22-4558-96D9-B003979EE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3" y="5487988"/>
            <a:ext cx="2987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Kenguru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>
            <a:extLst>
              <a:ext uri="{FF2B5EF4-FFF2-40B4-BE49-F238E27FC236}">
                <a16:creationId xmlns:a16="http://schemas.microsoft.com/office/drawing/2014/main" id="{F0A7FE56-7333-4CA7-A972-B756BF596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3" y="939800"/>
            <a:ext cx="5724525" cy="4870450"/>
          </a:xfrm>
        </p:spPr>
      </p:pic>
      <p:sp>
        <p:nvSpPr>
          <p:cNvPr id="8195" name="TextBox 4">
            <a:extLst>
              <a:ext uri="{FF2B5EF4-FFF2-40B4-BE49-F238E27FC236}">
                <a16:creationId xmlns:a16="http://schemas.microsoft.com/office/drawing/2014/main" id="{99124F01-A155-474F-B334-209F470BD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6005513"/>
            <a:ext cx="5818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Sestava kenguruja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2EF39-897D-4A03-9738-DA13FA80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78" y="933930"/>
            <a:ext cx="3254063" cy="487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6">
            <a:extLst>
              <a:ext uri="{FF2B5EF4-FFF2-40B4-BE49-F238E27FC236}">
                <a16:creationId xmlns:a16="http://schemas.microsoft.com/office/drawing/2014/main" id="{6710555F-B83E-4ED4-9790-C44B54F6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0" y="5897563"/>
            <a:ext cx="300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Kenguru, ki 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EC8782-FF0E-4067-A4EE-E3DB28B4F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9" y="1053006"/>
            <a:ext cx="5449691" cy="4510668"/>
          </a:xfrm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99BDD-FC0D-431B-98E2-22B0AFC59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16" y="1542402"/>
            <a:ext cx="5709064" cy="373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TextBox 8">
            <a:extLst>
              <a:ext uri="{FF2B5EF4-FFF2-40B4-BE49-F238E27FC236}">
                <a16:creationId xmlns:a16="http://schemas.microsoft.com/office/drawing/2014/main" id="{375C6F76-1053-4209-B8F8-70A174F80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564188"/>
            <a:ext cx="3833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Mladič s flaško</a:t>
            </a:r>
          </a:p>
        </p:txBody>
      </p:sp>
      <p:sp>
        <p:nvSpPr>
          <p:cNvPr id="9221" name="TextBox 9">
            <a:extLst>
              <a:ext uri="{FF2B5EF4-FFF2-40B4-BE49-F238E27FC236}">
                <a16:creationId xmlns:a16="http://schemas.microsoft.com/office/drawing/2014/main" id="{021CE7DC-6E0E-4777-A707-BF5CCF57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5280025"/>
            <a:ext cx="3246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Mladič kenguruja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B2744CF-AA71-4684-87D4-DD5517E3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2.KOALA: </a:t>
            </a:r>
            <a:r>
              <a:rPr lang="sl-SI" altLang="sl-SI" sz="2400">
                <a:solidFill>
                  <a:schemeClr val="tx1"/>
                </a:solidFill>
              </a:rPr>
              <a:t>družina Phascolarctidae – edina predstavnica</a:t>
            </a:r>
            <a:endParaRPr lang="sl-SI" altLang="sl-SI">
              <a:solidFill>
                <a:schemeClr val="tx1"/>
              </a:solidFill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9FA033E-6956-4A57-87C4-3B322ABF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5738"/>
            <a:ext cx="8596312" cy="5176837"/>
          </a:xfrm>
        </p:spPr>
        <p:txBody>
          <a:bodyPr/>
          <a:lstStyle/>
          <a:p>
            <a:r>
              <a:rPr lang="sl-SI" altLang="sl-SI" sz="2000"/>
              <a:t>Rastlinojed drevesni vrečar iz Avstralije</a:t>
            </a:r>
          </a:p>
          <a:p>
            <a:r>
              <a:rPr lang="sl-SI" altLang="sl-SI" sz="2000"/>
              <a:t>Jedo vršičke evkaliptusovih dreves, 1kg na dan – majhna hranljivost (mamilo – spijo do 19ur/dan)</a:t>
            </a:r>
          </a:p>
          <a:p>
            <a:r>
              <a:rPr lang="sl-SI" altLang="sl-SI" sz="2000"/>
              <a:t>Živijo med vejami dreves</a:t>
            </a:r>
          </a:p>
          <a:p>
            <a:r>
              <a:rPr lang="sl-SI" altLang="sl-SI" sz="2000"/>
              <a:t>Živijo do 14let, zrastejo do 70cm v dolžino</a:t>
            </a:r>
          </a:p>
          <a:p>
            <a:r>
              <a:rPr lang="sl-SI" altLang="sl-SI" sz="2000"/>
              <a:t>enega mladiča na leto</a:t>
            </a:r>
          </a:p>
          <a:p>
            <a:r>
              <a:rPr lang="sl-SI" altLang="sl-SI" sz="2000"/>
              <a:t>1cm velik mladič se naprej razvija v vreči 6 mesecev</a:t>
            </a:r>
          </a:p>
          <a:p>
            <a:r>
              <a:rPr lang="sl-SI" altLang="sl-SI" sz="2000"/>
              <a:t>Nosi na hrbtu do 1.leta, postane samostojen</a:t>
            </a:r>
          </a:p>
          <a:p>
            <a:r>
              <a:rPr lang="sl-SI" altLang="sl-SI" sz="2000"/>
              <a:t>ogrožene, posekavanje gozdov, gradnja novih velemest, požari, krzno...</a:t>
            </a:r>
          </a:p>
          <a:p>
            <a:r>
              <a:rPr lang="sl-SI" altLang="sl-SI" sz="2000"/>
              <a:t>10 milijonov, danes 70.000</a:t>
            </a:r>
          </a:p>
          <a:p>
            <a:r>
              <a:rPr lang="sl-SI" altLang="sl-SI" sz="2000">
                <a:hlinkClick r:id="rId2"/>
              </a:rPr>
              <a:t>https://www.youtube.com/watch?v=6r_F6B4O7W8</a:t>
            </a:r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EC819-8586-4445-9E3B-B776D6582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340088"/>
            <a:ext cx="2847154" cy="427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Box 4">
            <a:extLst>
              <a:ext uri="{FF2B5EF4-FFF2-40B4-BE49-F238E27FC236}">
                <a16:creationId xmlns:a16="http://schemas.microsoft.com/office/drawing/2014/main" id="{D0D5558C-A9F1-4482-BB96-D1E862D53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175" y="5589588"/>
            <a:ext cx="2433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Koala z mladičom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>
            <a:extLst>
              <a:ext uri="{FF2B5EF4-FFF2-40B4-BE49-F238E27FC236}">
                <a16:creationId xmlns:a16="http://schemas.microsoft.com/office/drawing/2014/main" id="{76115977-5436-42D1-BE11-6206F476E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069975"/>
            <a:ext cx="4645025" cy="48926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4F4AC-0AF5-4710-A376-608B71ED0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29" y="1444932"/>
            <a:ext cx="2697171" cy="405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8BB1C-8E20-4123-84F9-263970CF2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01" y="1446902"/>
            <a:ext cx="2660698" cy="405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6">
            <a:extLst>
              <a:ext uri="{FF2B5EF4-FFF2-40B4-BE49-F238E27FC236}">
                <a16:creationId xmlns:a16="http://schemas.microsoft.com/office/drawing/2014/main" id="{90A94997-5120-4CE5-AF41-43EBE3133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6254750"/>
            <a:ext cx="4271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Sestava koale</a:t>
            </a:r>
          </a:p>
        </p:txBody>
      </p:sp>
      <p:sp>
        <p:nvSpPr>
          <p:cNvPr id="11270" name="TextBox 7">
            <a:extLst>
              <a:ext uri="{FF2B5EF4-FFF2-40B4-BE49-F238E27FC236}">
                <a16:creationId xmlns:a16="http://schemas.microsoft.com/office/drawing/2014/main" id="{B14F4B80-DD82-4732-A0B0-F6E54A5B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5332413"/>
            <a:ext cx="230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Mladič koale</a:t>
            </a:r>
          </a:p>
        </p:txBody>
      </p:sp>
      <p:sp>
        <p:nvSpPr>
          <p:cNvPr id="11271" name="TextBox 8">
            <a:extLst>
              <a:ext uri="{FF2B5EF4-FFF2-40B4-BE49-F238E27FC236}">
                <a16:creationId xmlns:a16="http://schemas.microsoft.com/office/drawing/2014/main" id="{E4D041D5-5E19-4A13-873B-6DF8B3EE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188" y="5378450"/>
            <a:ext cx="2154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Koala z evkaliptusovimi listi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7C5C55-FEFB-41FF-BE4B-EB4960CDB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18693"/>
            <a:ext cx="3363982" cy="4760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28ECE-364A-4263-89E6-CBE823A30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04" y="1021857"/>
            <a:ext cx="3105150" cy="465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13E690-6007-4428-BC12-B02F34768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42" y="918693"/>
            <a:ext cx="3287989" cy="476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3" name="TextBox 6">
            <a:extLst>
              <a:ext uri="{FF2B5EF4-FFF2-40B4-BE49-F238E27FC236}">
                <a16:creationId xmlns:a16="http://schemas.microsoft.com/office/drawing/2014/main" id="{FD09D9CE-335B-4FD5-B719-B6E52B8D9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680075"/>
            <a:ext cx="3268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Mladič koale</a:t>
            </a:r>
          </a:p>
        </p:txBody>
      </p:sp>
      <p:sp>
        <p:nvSpPr>
          <p:cNvPr id="12294" name="TextBox 7">
            <a:extLst>
              <a:ext uri="{FF2B5EF4-FFF2-40B4-BE49-F238E27FC236}">
                <a16:creationId xmlns:a16="http://schemas.microsoft.com/office/drawing/2014/main" id="{16664A36-B12E-458B-9F88-1E6D95782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5745163"/>
            <a:ext cx="2497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Trebušna vreča koale</a:t>
            </a:r>
          </a:p>
        </p:txBody>
      </p:sp>
      <p:sp>
        <p:nvSpPr>
          <p:cNvPr id="12295" name="TextBox 8">
            <a:extLst>
              <a:ext uri="{FF2B5EF4-FFF2-40B4-BE49-F238E27FC236}">
                <a16:creationId xmlns:a16="http://schemas.microsoft.com/office/drawing/2014/main" id="{AD2442C0-DD53-4EA6-8C0B-E6E3309E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3" y="5715000"/>
            <a:ext cx="282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Speči koali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94E14EE-1C56-4A39-8CCD-0334D600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3.VOMBAT: </a:t>
            </a:r>
            <a:r>
              <a:rPr lang="sl-SI" altLang="sl-SI" sz="2400">
                <a:solidFill>
                  <a:schemeClr val="tx1"/>
                </a:solidFill>
              </a:rPr>
              <a:t>družina Wombatidae - ožje sorodstvo koal</a:t>
            </a:r>
            <a:endParaRPr lang="sl-SI" altLang="sl-SI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DA2FC76-40E8-407A-B226-F8B812F3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5738"/>
            <a:ext cx="8596312" cy="4586287"/>
          </a:xfrm>
        </p:spPr>
        <p:txBody>
          <a:bodyPr/>
          <a:lstStyle/>
          <a:p>
            <a:r>
              <a:rPr lang="sl-SI" altLang="sl-SI" sz="2000"/>
              <a:t>v hladnejših južnih državah</a:t>
            </a:r>
          </a:p>
          <a:p>
            <a:r>
              <a:rPr lang="sl-SI" altLang="sl-SI" sz="2000"/>
              <a:t>Dobri kopalci rovov</a:t>
            </a:r>
          </a:p>
          <a:p>
            <a:r>
              <a:rPr lang="sl-SI" altLang="sl-SI" sz="2000"/>
              <a:t>v zaraščenih gozdovih , kjer kopljejo jame, rove</a:t>
            </a:r>
          </a:p>
          <a:p>
            <a:r>
              <a:rPr lang="sl-SI" altLang="sl-SI" sz="2000"/>
              <a:t>Čez dan v svojih rovih, ponoči na površje, si poišče hrano</a:t>
            </a:r>
          </a:p>
          <a:p>
            <a:r>
              <a:rPr lang="sl-SI" altLang="sl-SI" sz="2000"/>
              <a:t>Dolgi so slab meter, 30kg</a:t>
            </a:r>
          </a:p>
          <a:p>
            <a:r>
              <a:rPr lang="sl-SI" altLang="sl-SI" sz="2000"/>
              <a:t>počasni, a dosežejo 45km/h (v obrambi), poškodujejo človeka</a:t>
            </a:r>
          </a:p>
          <a:p>
            <a:r>
              <a:rPr lang="sl-SI" altLang="sl-SI" sz="2000"/>
              <a:t>Rastlinojedi: trava, zelišča, lubje, korenine</a:t>
            </a:r>
          </a:p>
          <a:p>
            <a:r>
              <a:rPr lang="sl-SI" altLang="sl-SI" sz="2000"/>
              <a:t>do 10let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33232-2016-42CF-BD0F-BADA29B0B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69" y="4285857"/>
            <a:ext cx="3397608" cy="235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FAF3B-9F6E-4501-AD29-160E35581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19" y="953038"/>
            <a:ext cx="3316141" cy="248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TextBox 5">
            <a:extLst>
              <a:ext uri="{FF2B5EF4-FFF2-40B4-BE49-F238E27FC236}">
                <a16:creationId xmlns:a16="http://schemas.microsoft.com/office/drawing/2014/main" id="{9C3FB2AD-48DB-43A4-BFF9-49BAAAD54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3308350"/>
            <a:ext cx="278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Vombat</a:t>
            </a:r>
          </a:p>
        </p:txBody>
      </p:sp>
      <p:sp>
        <p:nvSpPr>
          <p:cNvPr id="13319" name="TextBox 6">
            <a:extLst>
              <a:ext uri="{FF2B5EF4-FFF2-40B4-BE49-F238E27FC236}">
                <a16:creationId xmlns:a16="http://schemas.microsoft.com/office/drawing/2014/main" id="{6BA3DE99-B690-47E3-874A-1196312FA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6557963"/>
            <a:ext cx="2216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 sz="1600"/>
              <a:t>Vombat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528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Trebuchet MS</vt:lpstr>
      <vt:lpstr>Wingdings 3</vt:lpstr>
      <vt:lpstr>Facet</vt:lpstr>
      <vt:lpstr>VREČARJI</vt:lpstr>
      <vt:lpstr>SPLOŠNO O VREČARJIH:</vt:lpstr>
      <vt:lpstr>1.KENGURU: družina Macropodidae</vt:lpstr>
      <vt:lpstr>PowerPoint Presentation</vt:lpstr>
      <vt:lpstr>PowerPoint Presentation</vt:lpstr>
      <vt:lpstr>2.KOALA: družina Phascolarctidae – edina predstavnica</vt:lpstr>
      <vt:lpstr>PowerPoint Presentation</vt:lpstr>
      <vt:lpstr>PowerPoint Presentation</vt:lpstr>
      <vt:lpstr>3.VOMBAT: družina Wombatidae - ožje sorodstvo koal</vt:lpstr>
      <vt:lpstr>PowerPoint Presentation</vt:lpstr>
      <vt:lpstr>4.TASMANSKI VRAG: družina Sarcophilus ursinus</vt:lpstr>
      <vt:lpstr>PowerPoint Presentation</vt:lpstr>
      <vt:lpstr>Trebušna vreča:</vt:lpstr>
      <vt:lpstr>VIRI: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2019-05-30T09:36:59Z</dcterms:created>
  <dcterms:modified xsi:type="dcterms:W3CDTF">2019-05-30T09:36:59Z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