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102" y="7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63A77EC5-A234-4160-8AEF-1886AF46130E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105B2B2-F18A-4925-B517-BD3FD73C0374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B184416-1C4D-436F-8D1A-ECCA18F2E1D4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48133DEF-ADF4-4373-A408-68FE0612E945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7DB7D605-8DED-4BD6-ADBB-675647ED7A3E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8AF74364-C4EF-498F-8BA2-40D87ACD6999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3D186849-D17E-41C8-B1FA-14AC11D3C594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82F0505A-66DE-4DDA-ACEF-8FB2264AF4CA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58497D8B-E6A4-4467-AEFE-507CEB785674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7E66CE3-BDC1-469F-8420-68E6392B26C3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E5D60466-4890-40EE-B138-E353E443DDFB}"/>
                </a:ext>
              </a:extLst>
            </p:cNvPr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7F60A59-0E49-446C-B930-C8C4599F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A056D-03DB-40A0-9480-9D2613DE229E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2926A4C-A388-453D-8233-43FDEDAD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8FF03C0-DF3A-4089-AD9A-D37CFE29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065B4-2BC8-421C-A647-D14837E58B0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6374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8B493-125C-496A-BA61-48CE7C02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14601-DBBA-4C09-8412-B4CFF8F05E12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FABF0-1636-48C4-9903-4BB01846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B1668-7AEF-4436-85D7-AD25FE97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2090D-78E9-4492-BFF3-D204F2E4203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1136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>
            <a:extLst>
              <a:ext uri="{FF2B5EF4-FFF2-40B4-BE49-F238E27FC236}">
                <a16:creationId xmlns:a16="http://schemas.microsoft.com/office/drawing/2014/main" id="{32F67830-4856-48CE-A79F-A3ED61FB0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sl-SI" sz="8000">
                <a:solidFill>
                  <a:srgbClr val="94DE6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08219194-C655-45D1-BE16-77871B567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sl-SI" sz="8000">
                <a:solidFill>
                  <a:srgbClr val="94DE61"/>
                </a:solidFill>
                <a:latin typeface="Arial" panose="020B0604020202020204" pitchFamily="34" charset="0"/>
              </a:rPr>
              <a:t>”</a:t>
            </a:r>
            <a:endParaRPr lang="en-US" altLang="sl-SI">
              <a:solidFill>
                <a:srgbClr val="94DE6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38A513B-5D47-4565-997A-F985F36AE0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0C1C5-1212-40EC-AAD0-556A07F94128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A8C225D-CCC8-46F3-B7F3-B9E62F1F8E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4A6882-5B8E-4D0B-979F-FE95EBD363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D61E64C-BC51-44AE-8989-D4E13BE8831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1950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E1BD0-F0EB-405B-98FA-DB46F3499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2780E-39C8-4599-9D50-1CB421EE5DA7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F02F-90FB-4230-9449-288DF2DE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B7FD6-9F25-4CE4-8BB6-4DB649DD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91BEB-F4FB-478C-9906-86B4CE3D2D2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41380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>
            <a:extLst>
              <a:ext uri="{FF2B5EF4-FFF2-40B4-BE49-F238E27FC236}">
                <a16:creationId xmlns:a16="http://schemas.microsoft.com/office/drawing/2014/main" id="{B809069D-3DAF-45B8-B96A-42259571D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sl-SI" sz="8000">
                <a:solidFill>
                  <a:srgbClr val="94DE6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A85CF8DF-4187-488C-BDDE-58E8F059D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sl-SI" sz="8000">
                <a:solidFill>
                  <a:srgbClr val="94DE6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6A9BE0-78CB-4B77-8961-58F9A37F34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E6369-B958-4446-AC2B-AF14ED49D899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EB3C76-9973-4924-89C0-B5C04CDE11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B17138-9E10-4D92-B46F-7349A11895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8C91624-2AA2-413E-BBB3-BC692E6982F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79186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AFD460-7A5F-4980-AA72-1B3718BEE1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19CBB-6AA2-41E8-8BA7-652489BD2507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8C5A93-E7EB-4C6A-BB14-86F7161478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180551-6D22-480E-8F40-D516F70BA3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D622649-9E2B-4136-922B-494F802F177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03004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BDE15-7269-4DCB-BE08-20067B2E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C19D3-4E75-43D8-B2D5-1D914813AE39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577E4-86E6-407C-919C-886E79E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5E5A5-51EF-4DD5-B874-A1AE4B5B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0CDBF-B1C8-4EF9-A192-C5C12DB7E22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82010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11974-D17B-41A2-AC8B-A8263123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46C2F-5645-49E9-B1A2-B15A59D451FE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389BB-FCD9-4D41-B194-C826E4B1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57A35-A3B6-44CC-85FC-29AEA5DD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F1B2E-B2ED-49BC-84D2-6E86EC8262D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5247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BB171-4A4A-4D49-88DA-FA13F7E3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B8EEF-1AA8-4EC0-A8BA-3EFC05A94C33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17275-8D1D-4994-8F9F-7F46D8CE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CC7B8-9768-4AAA-A590-D9F79293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469FB-B4C5-4280-A829-2DC9C239E7A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7533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6BB09-3DC1-4487-AD98-9565709A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81DEA-20FD-459B-8C0D-F4469AED08ED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588EC-6601-47C6-A34D-640E905C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38B9-BCAF-40DA-B336-75DD577B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3D63E-EDD6-4988-981C-88842BCCF00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5916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7BBA81-AB0F-4EEB-B74F-A91D14B3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C3560-18AD-4879-A9BC-3F177483B683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CE0E94-F354-4088-AB49-ACFABECF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73DD63-297A-4219-A20C-DD40E704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B6C62-849C-4C41-B165-075FD5CC001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6109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C4F130-6020-4BAC-8315-C73617BF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37FDB-0CE4-4AD0-AD1B-4C4089138A6D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5CD8CE-FC23-4907-9C3B-46CD61AAF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9CF20C-40D1-47AD-86D2-C6B3809B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1A732-6281-46BD-8989-3588DA28445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8182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452901-D1D9-424F-B9B8-08711713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D13E-37FC-496D-925B-5CC148F6C00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95C4C3-8CAA-43F8-96A7-563DD0EB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A6A3C1-6AA2-4898-B04F-2EBFD323E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DFF09-803B-4FB2-8F20-90A0BA89004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9163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34084C-92B3-459F-A4F4-51196851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7FC35-26BC-45DD-83EE-AA8D8D2B26A5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740471-D78D-45A3-9D99-84FDD4F1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AE189A-B130-4972-BD83-6E45A8E7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6EECF-4F21-41EA-B733-608CC41DB98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8549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E3CDDC-275C-4D40-AD9A-6C149485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7DD9B-595C-443C-B271-E68006BC5AFB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56D488-2ADA-41FE-AEA8-6334AE2D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F208EA-1455-41AD-A319-81DDE2F7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C1CB4-2056-44C4-B7EA-511306874EA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4425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03FE40-2E91-49B9-926F-5DF1EBC5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362E1-5489-456A-B539-3DCFD1E14FF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ABB46B-B376-40B9-AC3D-E27E5E1B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646C22-2A36-44A6-A3A9-A991DA34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21237-DB3A-400A-B56B-1A7C143DDD4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9595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3055B9FA-30CB-4983-8CAC-9A2C8BD78753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4361E9-295E-4B34-96C9-C4AB06911910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ED2D72-2AB8-44F1-808F-FD78603A27A8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993ED02B-671A-4EA9-B7C0-9D4260E9175E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69B8EB4D-53AA-498F-BF3A-D50C17C9A10D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EA3DECF9-EB3A-4F17-9E2D-FCC544E5E07B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9231C736-0FFB-454B-A545-1F642D1E3D02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7D552DF2-49D4-4D3F-8F66-31D44C3625AC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E8906E72-FBAB-4645-9594-BAC7E172B279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A1618964-9A1F-4BF1-95AD-D677224265C6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E66349E-8C3F-4E96-980B-E8D0D5A7E848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1173AEE-AB17-4EB8-8E49-0CC6CC6745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C1FD306-B12E-43AC-99DF-B8AE5BAB87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5F454-0071-4BF7-A338-08B5F6161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0269D7-A537-4DBC-A30E-5EAD247D393B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7D9B3-CE8D-4D68-B0D3-DA6C1C452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1BACA-4CB2-4048-A46E-BEFBF0A33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7EB4ACA-A48A-4FF8-93B2-ECF79664530C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63" r:id="rId11"/>
    <p:sldLayoutId id="2147483758" r:id="rId12"/>
    <p:sldLayoutId id="2147483764" r:id="rId13"/>
    <p:sldLayoutId id="2147483759" r:id="rId14"/>
    <p:sldLayoutId id="2147483760" r:id="rId15"/>
    <p:sldLayoutId id="2147483761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1">
            <a:extLst>
              <a:ext uri="{FF2B5EF4-FFF2-40B4-BE49-F238E27FC236}">
                <a16:creationId xmlns:a16="http://schemas.microsoft.com/office/drawing/2014/main" id="{36D1E09A-4FE4-4319-9A53-057529A7C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863" y="2405063"/>
            <a:ext cx="8513762" cy="1646237"/>
          </a:xfrm>
        </p:spPr>
        <p:txBody>
          <a:bodyPr/>
          <a:lstStyle/>
          <a:p>
            <a:r>
              <a:rPr lang="sl-SI" altLang="sl-SI"/>
              <a:t>ZELIŠČA Z DOMAČEGA VRTA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9492F28-0D8A-4003-B359-1334F160B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6538" y="4051300"/>
            <a:ext cx="7767637" cy="1096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sl-S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8B3F9B06-D8D3-4C33-8D9D-8BBFCF607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704850"/>
            <a:ext cx="8596312" cy="5337175"/>
          </a:xfrm>
        </p:spPr>
        <p:txBody>
          <a:bodyPr/>
          <a:lstStyle/>
          <a:p>
            <a:r>
              <a:rPr lang="sl-SI" altLang="sl-SI">
                <a:solidFill>
                  <a:schemeClr val="accent2"/>
                </a:solidFill>
              </a:rPr>
              <a:t>ŽAJBELJ</a:t>
            </a:r>
          </a:p>
          <a:p>
            <a:r>
              <a:rPr lang="sl-SI" altLang="sl-SI"/>
              <a:t>-zavira znojenje </a:t>
            </a:r>
          </a:p>
          <a:p>
            <a:r>
              <a:rPr lang="sl-SI" altLang="sl-SI">
                <a:solidFill>
                  <a:schemeClr val="tx1"/>
                </a:solidFill>
              </a:rPr>
              <a:t>-</a:t>
            </a:r>
            <a:r>
              <a:rPr lang="sl-SI" altLang="sl-SI"/>
              <a:t>pomaga proti splošni utrujenosti</a:t>
            </a:r>
            <a:endParaRPr lang="sl-SI" altLang="sl-SI">
              <a:solidFill>
                <a:schemeClr val="tx1"/>
              </a:solidFill>
            </a:endParaRP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ED7F93AB-9FAA-487C-83F9-8A1CB6BE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4548187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CD4027BB-079F-43F8-9516-E0960800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06763"/>
            <a:ext cx="5715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DDBEE460-5154-416F-9D87-69918457F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525463"/>
            <a:ext cx="8596312" cy="5516562"/>
          </a:xfrm>
        </p:spPr>
        <p:txBody>
          <a:bodyPr/>
          <a:lstStyle/>
          <a:p>
            <a:r>
              <a:rPr lang="sl-SI" altLang="sl-SI"/>
              <a:t>Na domačem vrtu gojimo še več drugih zelišč kot so:</a:t>
            </a:r>
          </a:p>
          <a:p>
            <a:r>
              <a:rPr lang="sl-SI" altLang="sl-SI"/>
              <a:t>-</a:t>
            </a:r>
            <a:r>
              <a:rPr lang="sl-SI" altLang="sl-SI" b="1"/>
              <a:t>poprova meta </a:t>
            </a:r>
          </a:p>
          <a:p>
            <a:r>
              <a:rPr lang="sl-SI" altLang="sl-SI"/>
              <a:t>-</a:t>
            </a:r>
            <a:r>
              <a:rPr lang="sl-SI" altLang="sl-SI" b="1"/>
              <a:t>citronka </a:t>
            </a:r>
          </a:p>
          <a:p>
            <a:r>
              <a:rPr lang="sl-SI" altLang="sl-SI" b="1"/>
              <a:t>-ameriški slamnik</a:t>
            </a:r>
            <a:r>
              <a:rPr lang="sl-SI" altLang="sl-SI"/>
              <a:t> </a:t>
            </a:r>
          </a:p>
          <a:p>
            <a:r>
              <a:rPr lang="sl-SI" altLang="sl-SI" b="1"/>
              <a:t>-drobnocvetni vrbovec</a:t>
            </a:r>
          </a:p>
          <a:p>
            <a:r>
              <a:rPr lang="sl-SI" altLang="sl-SI" b="1"/>
              <a:t>-baldrijan</a:t>
            </a:r>
            <a:r>
              <a:rPr lang="sl-SI" altLang="sl-SI"/>
              <a:t> </a:t>
            </a:r>
          </a:p>
          <a:p>
            <a:r>
              <a:rPr lang="sl-SI" altLang="sl-SI" b="1"/>
              <a:t>­-komarček </a:t>
            </a:r>
          </a:p>
          <a:p>
            <a:r>
              <a:rPr lang="sl-SI" altLang="sl-SI" b="1"/>
              <a:t>-kamilica </a:t>
            </a:r>
            <a:endParaRPr lang="sl-SI" altLang="sl-S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7FF4A3-2177-4F3A-99FF-4B5F68AC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PREDELAVA</a:t>
            </a:r>
            <a:br>
              <a:rPr lang="sl-SI" altLang="sl-SI"/>
            </a:br>
            <a:endParaRPr lang="sl-SI" altLang="sl-SI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7135645D-4BF3-47C6-886E-38C8470C5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1428750"/>
            <a:ext cx="8596313" cy="4297363"/>
          </a:xfrm>
        </p:spPr>
        <p:txBody>
          <a:bodyPr/>
          <a:lstStyle/>
          <a:p>
            <a:r>
              <a:rPr lang="sl-SI" altLang="sl-SI"/>
              <a:t>-sušenje zdravilnih rastlin</a:t>
            </a:r>
          </a:p>
          <a:p>
            <a:r>
              <a:rPr lang="sl-SI" altLang="sl-SI"/>
              <a:t>-izdelava tinktur</a:t>
            </a:r>
          </a:p>
          <a:p>
            <a:r>
              <a:rPr lang="sl-SI" altLang="sl-SI"/>
              <a:t>-zeliščna olja</a:t>
            </a: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70F2B673-C220-4F9B-809E-E53FD5C6B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0"/>
            <a:ext cx="47085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>
            <a:extLst>
              <a:ext uri="{FF2B5EF4-FFF2-40B4-BE49-F238E27FC236}">
                <a16:creationId xmlns:a16="http://schemas.microsoft.com/office/drawing/2014/main" id="{ACC2EDB3-AC7F-407C-ABBC-CB41007DB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627313"/>
            <a:ext cx="4068762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>
            <a:extLst>
              <a:ext uri="{FF2B5EF4-FFF2-40B4-BE49-F238E27FC236}">
                <a16:creationId xmlns:a16="http://schemas.microsoft.com/office/drawing/2014/main" id="{7007B6EF-3F9B-4B77-9C47-F42C9CC12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3490913"/>
            <a:ext cx="6096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0AD94117-2421-4C54-84D1-D5747275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ZAKLJUČEK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8A757135-3AF7-44B3-9045-0F29B89F5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>
                <a:solidFill>
                  <a:schemeClr val="tx1"/>
                </a:solidFill>
              </a:rPr>
              <a:t>Za vsako bolezn rožca raste.</a:t>
            </a:r>
          </a:p>
          <a:p>
            <a:endParaRPr lang="sl-SI" altLang="sl-SI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94C4AA59-E6A1-4293-AB9F-8D3BEE2C2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375" cy="946150"/>
          </a:xfrm>
        </p:spPr>
        <p:txBody>
          <a:bodyPr/>
          <a:lstStyle/>
          <a:p>
            <a:r>
              <a:rPr lang="sl-SI" altLang="sl-SI" sz="3600"/>
              <a:t>VIRI: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98C16-264A-49D1-AA0C-DF64DE969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1881188"/>
            <a:ext cx="8596313" cy="3414712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sl-SI" dirty="0">
                <a:solidFill>
                  <a:schemeClr val="tx1"/>
                </a:solidFill>
              </a:rPr>
              <a:t>Hans, W. Khote (2012): Zelišča. Učila international. Tržič.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sl-SI" dirty="0">
                <a:solidFill>
                  <a:schemeClr val="tx1"/>
                </a:solidFill>
              </a:rPr>
              <a:t>Jože Majes (2011): Zdravnik zdravi narava ozdravi. Samo založba. Dolenjske toplice.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sl-SI" dirty="0">
                <a:solidFill>
                  <a:schemeClr val="tx1"/>
                </a:solidFill>
              </a:rPr>
              <a:t>Prevedla Marijana Samide  (2007): Nature's medicines. Mladinska knjiga. Ljubljana.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sl-SI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15448D-7262-4253-AFF8-DF0537850D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>
            <a:extLst>
              <a:ext uri="{FF2B5EF4-FFF2-40B4-BE49-F238E27FC236}">
                <a16:creationId xmlns:a16="http://schemas.microsoft.com/office/drawing/2014/main" id="{E8825D26-4496-4AC4-81F2-08FF7958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sl-SI" altLang="sl-SI"/>
            </a:br>
            <a:r>
              <a:rPr lang="sl-SI" altLang="sl-SI"/>
              <a:t>VSEBINA</a:t>
            </a:r>
          </a:p>
        </p:txBody>
      </p:sp>
      <p:sp>
        <p:nvSpPr>
          <p:cNvPr id="6147" name="Označba mesta vsebine 2">
            <a:extLst>
              <a:ext uri="{FF2B5EF4-FFF2-40B4-BE49-F238E27FC236}">
                <a16:creationId xmlns:a16="http://schemas.microsoft.com/office/drawing/2014/main" id="{A271FC41-2592-43AC-9FC8-4BCA31B4D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/>
              <a:t>-nabiranje zelišč	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/>
              <a:t>-pridelava	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/>
              <a:t>-predelava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sl-SI" altLang="sl-SI"/>
          </a:p>
          <a:p>
            <a:pPr marL="0" indent="0">
              <a:buFont typeface="Wingdings 3" panose="05040102010807070707" pitchFamily="18" charset="2"/>
              <a:buNone/>
            </a:pPr>
            <a:endParaRPr lang="sl-SI" altLang="sl-SI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>
            <a:extLst>
              <a:ext uri="{FF2B5EF4-FFF2-40B4-BE49-F238E27FC236}">
                <a16:creationId xmlns:a16="http://schemas.microsoft.com/office/drawing/2014/main" id="{98A71157-2736-4EEB-8F0B-4698C1FE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NABIRANJE ZELIŠČ</a:t>
            </a:r>
          </a:p>
        </p:txBody>
      </p:sp>
      <p:sp>
        <p:nvSpPr>
          <p:cNvPr id="7171" name="Označba mesta vsebine 2">
            <a:extLst>
              <a:ext uri="{FF2B5EF4-FFF2-40B4-BE49-F238E27FC236}">
                <a16:creationId xmlns:a16="http://schemas.microsoft.com/office/drawing/2014/main" id="{78AB795A-D768-4A6D-8844-6FD590624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>
                <a:solidFill>
                  <a:schemeClr val="accent2"/>
                </a:solidFill>
              </a:rPr>
              <a:t>VELIKA PEKOČA KROPIVA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>
                <a:solidFill>
                  <a:schemeClr val="tx1"/>
                </a:solidFill>
              </a:rPr>
              <a:t>Zdravilnost: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>
                <a:solidFill>
                  <a:schemeClr val="tx1"/>
                </a:solidFill>
              </a:rPr>
              <a:t>-železo v krvi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>
                <a:solidFill>
                  <a:schemeClr val="tx1"/>
                </a:solidFill>
              </a:rPr>
              <a:t>-za razstrupljaje organizma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>
                <a:solidFill>
                  <a:schemeClr val="tx1"/>
                </a:solidFill>
              </a:rPr>
              <a:t>-sečil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>
                <a:solidFill>
                  <a:schemeClr val="tx1"/>
                </a:solidFill>
              </a:rPr>
              <a:t>-prostatnih obolenj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sl-SI" altLang="sl-SI">
              <a:solidFill>
                <a:schemeClr val="tx1"/>
              </a:solidFill>
            </a:endParaRPr>
          </a:p>
        </p:txBody>
      </p:sp>
      <p:pic>
        <p:nvPicPr>
          <p:cNvPr id="1026" name="Picture 2" descr="http://namirnice.ba/wordpress/wp-content/uploads/2013/04/Kopriva.jpg">
            <a:extLst>
              <a:ext uri="{FF2B5EF4-FFF2-40B4-BE49-F238E27FC236}">
                <a16:creationId xmlns:a16="http://schemas.microsoft.com/office/drawing/2014/main" id="{54CDF578-7B12-45B2-8E80-8416F34D0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-20638"/>
            <a:ext cx="5810250" cy="4362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://drustvogozd.si/files/kopriva.jpg">
            <a:extLst>
              <a:ext uri="{FF2B5EF4-FFF2-40B4-BE49-F238E27FC236}">
                <a16:creationId xmlns:a16="http://schemas.microsoft.com/office/drawing/2014/main" id="{9D443D1A-5BEC-4AC1-BE77-A39693D8B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3003550"/>
            <a:ext cx="24003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značba mesta vsebine 2">
            <a:extLst>
              <a:ext uri="{FF2B5EF4-FFF2-40B4-BE49-F238E27FC236}">
                <a16:creationId xmlns:a16="http://schemas.microsoft.com/office/drawing/2014/main" id="{EF2384D5-A498-4038-A83C-06A0199F4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566738"/>
            <a:ext cx="8596312" cy="5475287"/>
          </a:xfrm>
        </p:spPr>
        <p:txBody>
          <a:bodyPr/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>
                <a:solidFill>
                  <a:schemeClr val="accent2"/>
                </a:solidFill>
              </a:rPr>
              <a:t>OZKOLISTNI ALI SULIČAST TRPOTEC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>
                <a:solidFill>
                  <a:schemeClr val="tx1"/>
                </a:solidFill>
              </a:rPr>
              <a:t>Zdravilnost: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>
                <a:solidFill>
                  <a:schemeClr val="tx1"/>
                </a:solidFill>
              </a:rPr>
              <a:t>-bronhialna obolenja	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sl-SI" altLang="sl-SI">
                <a:solidFill>
                  <a:schemeClr val="tx1"/>
                </a:solidFill>
              </a:rPr>
              <a:t>-celjenje ran prebavil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sl-SI" altLang="sl-SI">
              <a:solidFill>
                <a:schemeClr val="accent2"/>
              </a:solidFill>
            </a:endParaRPr>
          </a:p>
          <a:p>
            <a:pPr marL="0" indent="0">
              <a:buFont typeface="Wingdings 3" panose="05040102010807070707" pitchFamily="18" charset="2"/>
              <a:buNone/>
            </a:pPr>
            <a:endParaRPr lang="sl-SI" altLang="sl-SI"/>
          </a:p>
        </p:txBody>
      </p:sp>
      <p:pic>
        <p:nvPicPr>
          <p:cNvPr id="8195" name="Picture 2" descr="http://www.bodieko.si/wp-content/uploads/2010/07/ozkolistni-trpotec-1024x788.jpg">
            <a:extLst>
              <a:ext uri="{FF2B5EF4-FFF2-40B4-BE49-F238E27FC236}">
                <a16:creationId xmlns:a16="http://schemas.microsoft.com/office/drawing/2014/main" id="{BA588E2A-0FFA-4BA9-9B23-E2C72074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0"/>
            <a:ext cx="6818312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www.bodieko.si/foto/2010/07/trpotec.jpg">
            <a:extLst>
              <a:ext uri="{FF2B5EF4-FFF2-40B4-BE49-F238E27FC236}">
                <a16:creationId xmlns:a16="http://schemas.microsoft.com/office/drawing/2014/main" id="{34D2D994-8063-4B4C-8D67-109BA4E6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2624138"/>
            <a:ext cx="3417888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značba mesta vsebine 2">
            <a:extLst>
              <a:ext uri="{FF2B5EF4-FFF2-40B4-BE49-F238E27FC236}">
                <a16:creationId xmlns:a16="http://schemas.microsoft.com/office/drawing/2014/main" id="{982F2CD7-16FE-41F5-9FED-D30959E16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422275"/>
            <a:ext cx="8596313" cy="3879850"/>
          </a:xfrm>
        </p:spPr>
        <p:txBody>
          <a:bodyPr/>
          <a:lstStyle/>
          <a:p>
            <a:r>
              <a:rPr lang="sl-SI" altLang="sl-SI">
                <a:solidFill>
                  <a:schemeClr val="accent2"/>
                </a:solidFill>
              </a:rPr>
              <a:t>REGRAT</a:t>
            </a:r>
          </a:p>
          <a:p>
            <a:r>
              <a:rPr lang="sl-SI" altLang="sl-SI">
                <a:solidFill>
                  <a:schemeClr val="tx1"/>
                </a:solidFill>
              </a:rPr>
              <a:t>Zdravilnost:</a:t>
            </a:r>
          </a:p>
          <a:p>
            <a:r>
              <a:rPr lang="sl-SI" altLang="sl-SI">
                <a:solidFill>
                  <a:schemeClr val="tx1"/>
                </a:solidFill>
              </a:rPr>
              <a:t>-prevelika vsebnost kisline v želodcu</a:t>
            </a:r>
          </a:p>
          <a:p>
            <a:endParaRPr lang="sl-SI" altLang="sl-SI">
              <a:solidFill>
                <a:schemeClr val="tx1"/>
              </a:solidFill>
            </a:endParaRPr>
          </a:p>
        </p:txBody>
      </p:sp>
      <p:pic>
        <p:nvPicPr>
          <p:cNvPr id="9219" name="Picture 2" descr="http://www.delo.si/assets/media/picture/20101201/1regrat1.jpg?rev=1">
            <a:extLst>
              <a:ext uri="{FF2B5EF4-FFF2-40B4-BE49-F238E27FC236}">
                <a16:creationId xmlns:a16="http://schemas.microsoft.com/office/drawing/2014/main" id="{65E05CA8-7C40-45C1-A8DD-BC96C5A7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0"/>
            <a:ext cx="567372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www.delo.si/assets/media/picture/20101201/1regrat.jpg?rev=1">
            <a:extLst>
              <a:ext uri="{FF2B5EF4-FFF2-40B4-BE49-F238E27FC236}">
                <a16:creationId xmlns:a16="http://schemas.microsoft.com/office/drawing/2014/main" id="{17EF3219-4060-4888-882F-B5B425E7A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673350"/>
            <a:ext cx="20066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http://www.bodieko.si/wp-content/uploads/2010/01/regrat1.jpg">
            <a:extLst>
              <a:ext uri="{FF2B5EF4-FFF2-40B4-BE49-F238E27FC236}">
                <a16:creationId xmlns:a16="http://schemas.microsoft.com/office/drawing/2014/main" id="{C93D7C0F-28D5-4B97-9395-3539F2636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2509838"/>
            <a:ext cx="411003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1">
            <a:extLst>
              <a:ext uri="{FF2B5EF4-FFF2-40B4-BE49-F238E27FC236}">
                <a16:creationId xmlns:a16="http://schemas.microsoft.com/office/drawing/2014/main" id="{B0F68199-1359-4278-BEA0-DC00AF0BD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PRIDELAVA</a:t>
            </a:r>
          </a:p>
        </p:txBody>
      </p:sp>
      <p:sp>
        <p:nvSpPr>
          <p:cNvPr id="10243" name="Označba mesta vsebine 2">
            <a:extLst>
              <a:ext uri="{FF2B5EF4-FFF2-40B4-BE49-F238E27FC236}">
                <a16:creationId xmlns:a16="http://schemas.microsoft.com/office/drawing/2014/main" id="{85A50A08-47EC-4EAA-8D13-58EC9195D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1252538"/>
            <a:ext cx="8596312" cy="3879850"/>
          </a:xfrm>
        </p:spPr>
        <p:txBody>
          <a:bodyPr/>
          <a:lstStyle/>
          <a:p>
            <a:r>
              <a:rPr lang="sl-SI" altLang="sl-SI">
                <a:solidFill>
                  <a:schemeClr val="accent2"/>
                </a:solidFill>
              </a:rPr>
              <a:t> MATERINA DUŠICA</a:t>
            </a:r>
            <a:endParaRPr lang="sl-SI" altLang="sl-SI"/>
          </a:p>
          <a:p>
            <a:r>
              <a:rPr lang="sl-SI" altLang="sl-SI"/>
              <a:t>Zdravilnost:</a:t>
            </a:r>
          </a:p>
          <a:p>
            <a:r>
              <a:rPr lang="sl-SI" altLang="sl-SI"/>
              <a:t>-razkužitev za dihalne poti</a:t>
            </a:r>
          </a:p>
          <a:p>
            <a:r>
              <a:rPr lang="sl-SI" altLang="sl-SI"/>
              <a:t>-manjše ureznine in rane</a:t>
            </a:r>
          </a:p>
          <a:p>
            <a:endParaRPr lang="sl-SI" altLang="sl-SI"/>
          </a:p>
        </p:txBody>
      </p:sp>
      <p:sp>
        <p:nvSpPr>
          <p:cNvPr id="10244" name="AutoShape 2" descr="data:image/jpeg;base64,/9j/4AAQSkZJRgABAQAAAQABAAD/2wCEAAkGBxQTEhUUExQWFhUXGBwZGRgYGBccHxwcIh0dHx0eGxscHCggIRwlHRccITEiJSkrLi4uHR8zODMsNygtLiwBCgoKDg0OGxAQGywmHyUsLDQsLywsLCwsLCwsLCwsLywsLCwsLCwsLCwsLCwsLCwsLCwsLCwsLCwsLCwsLCwsLP/AABEIAMMBAgMBIgACEQEDEQH/xAAcAAACAgMBAQAAAAAAAAAAAAAFBgMEAAIHAQj/xABAEAACAgAFAgUCBQEGBQIHAQABAgMRAAQSITEFQQYTIlFhMnEUQoGRoSMzUmKxwdEHJHLh8BXxFkNTgpLC0hf/xAAZAQADAQEBAAAAAAAAAAAAAAABAgMEAAX/xAAoEQACAgICAQMFAAMBAAAAAAAAAQIRAyESMUEEIlETMmFxgUJSoTP/2gAMAwEAAhEDEQA/AFqPNR0FCUcU0zDWQNl9jinHMWbbbbE+UyzFlF8nfHkqPYNHkmaKBkrY8fGJ845eBT7HfF/quXiSqNnvih0s2kiEfbAf2piMrRzUhJ2OA8Ta5D9sS+cX1bcHjG+XyJIWQfS1/pRoj/I/ri8Vxu+wLbosZbKA2b3xZhY6qG/zirl2LFwgLaQW27Ack/GJMvNoUHknCTToZJFvOrdEnGmXjLvfYDF/p0Hm2AaJ+L/jDl0Lw6mTeVM5F5iFNQdAzWAeAoog973wMGOU9IdRbdI5tnMwV1EDja/8sFemZlXjAJtgMMWa6Oxy03lxAQyWbZLZgp9BDgmtP6c748670SGLKwy5aN11DSwb3rnf9OObJxXN6Z8L+B5YpR2AZMxpUgHfFKHMs7Lq7HFXNB9QA7gYK5DLEEA74y8YomncjeW9RxmWyLOGZeRi6E1uQoJoftgn0ZBpcdyQP3/7Xjk/ko6bFzKsVvVuOMZMmlwa5qsW+tZfRJ+t42z8o1KQOKP674Z9E/J4ZgCL5rED6VN9++Kk7lnDcVjxpgT6tvnBDZI7EOCO+JJSGZe5BF4gZ2DAgWvvi/lECliNyRz7Y5LdsW76JJI133rF+Nz5YW+MBzOG2+cHPD7K0vltwwKj9sc9FE/BBNKixEKNzyffA1JLG4+2J865TUlXTEH98Vp+2B5EuzzLD1ae3OPZpPMYIOBuceNKFa67Ymyce1k7uf4w4CLOJqYVwOMRPGTtjfOHSfSbPGJPP0qAeThVbYStDlgt32xu2YLLf8Y183VZ7Yvxxxoq3+2C35OoG6vjGYJfiIvYYzC/UBoBJEijc74s5LKZiSRVgVntSRpB2rfcjgdr9698DCoJ+3GOheH1hiyrmWVokcC2GrdgeAB3Hxsb3xbDDlk38DQVypCGvTZl3NksqsR/dLE0pvvx9r3wRORky2ZMcoolQfg/Y9x2w9eFoEMTNPEBE2nVJ5gG1A7g72u5oe/xiGaCMSl0ijcMSgle9DBgDagaSrCiL2B377405MEZR0VlgX+JzM5PTK+r6bxa6FlmmSWKEH0kSg/FEOPuRR/+3BfxX0KTLuNaghwdk3quxomjRBo9iMWPCGeiycDy2+piA6K1EpqAAFE+7G+1exxPFC3UyeOFyoK5LMZdF05EnzpP7RCgIKXTIzG1II3FCvc4FT+HY/LDoxHqKyBiB5b9lAGxBAO/8bY98MZq5ZZ8vJBldNtpkcklKBKkCg0YNbAXbDasX84WmgleYndVkQaVQsQBqYHjcEj3O+L5EnHZqnGLWkLuTyTiY6GBI3G9XW+3zthv6T4mk8qWYxySMuourbLpFmwwNrQBOwr98JPQs6wcDSdO937YJdd8S6vKMagGKqUqABpLciqs9ifvifpVV2SwstZLqebzEkyRakhbU7RoWoEiiN92Y1sp7dsPH45IsvFDMJjrW6c9xQemrVyQQCONvbHPcv4tzss5/CgKJItwjcstjzBvWuiBt7YY/BXXVEBLjzHaQhmflgSbt79JHYVeLWldlXJNbAHVcsvnMqbjV6T8Xt/BwSk6QUAN7kcYK5LpofOTBQoVGZgxHpA5A234/wAsEeqZKcVmP6RcVojUbGtu59Q3u17YwR9NKTbWtmeMG2LvSzoVlOwO7f6Ym6NkiZfQQdQtR/H8Uf5xP4kyUqxFzAIVQDU2u9erZaWrHBwC6Bm1Ry8srJGqsJFRW1EEbaT7iyKwY4XzUJBUd0xo8TZrLTAIS+tSS6ogvUARzZ4IF/AwCz/SA0ETIrqaIYmiGoE69htxtuePjFvw15uXZJGVAmYJUNMVUXWpboFtVe2x1AGthghnnl1fhkkDmMllisigwYBF24AsUNhfzjU8caqikoRrQhxhbYaye2NSiFaZzfbbB+DwwVyQnEcvmbFlKbVtfBvbt7+2AWdys0R/qKUNXRB2B434xiniyQ7Rnaa7NsuaUjn2Hvj3L5gg2B9xjRZyV4/XGhXUoa9l2OJe59gVXRbWAUZBwOR3GCPTQQ6Ffe7wPyWfjFrIhZSKBGzL8j3HwcFHyWmPzFe1ZfSR2J7H2OC38h8keYIYs3cknFPKx6nonjesSxNWoX9IvEGVssSBzYFY6ICLPuGJA4vE6tuPYLjWWAgk1QrESAqu/BwxzsyMaW1HfETHW+w2OJcywq/fBTpESiI3zf8AGOugFNIwCFxXkey1jYcYvyZZ/M1MjKh+kkGiPg8HGk0JJNAae5OOaa0xgKYG98Zgl5K++MxwvFAiTLaWUcajgv0POF2nhfMeVHpvsWIH5EBB+o1sN9vvi91DpsYgjzJew0rKFog7HtfO25+4xTk6AcymvL6BoNkaqcWeQ3F129rxpwwkp/wpCDUifr+UEcGXCMzrIopSFoOT+ZRRN6iN/jat8MbweVk/IrM61IPktZUEbknT+TY0ouj98L/UPBEwS2UrMSS6l9tyNGne74uh8VgjA+ayKqjTW7qNSziSTSq76yhNKLUgDmmvbGuSdbNLbrZvnOkStlkltXXUWXyrYqQpPr3sgADsSP1rCn1bputrU6Na6lO9HvpFWNV7Dfthk6Z1MCIRI9SSSamdSKVCasMKIbfgAisGusZIUsCBJn0qAVoBVFWzsRWoAX6d96NXeEeOK93wI4JPmzmuR6aSx0grJQAQmizVZam4Xbc/9I74NZjrObny/wDWjFQ0hIUAlha79ztt7UBghkOuyyZjKskcUS6vLklijatBYBgeQi2q0lWK53wydLaRM7LDCoZW/qEvGODV6dW4ayBz+mOlGM40dxUloQFz2ihXO7bb/wDvil+FGad0iUqp2Z2NAt8t2Fd8PXjLoVyPKg1FmANBRovaiLpgD3v2xr4b8PwKruqmRCtSawA1qPVpW9JWxyePsbxLDgcMjsSEJJ/gqydfhjML5bLohiEkTKzahVVRWtxtYJ+qzix4T6JmIw00Va5AC8ehtCsGLWBz/HDDFbqee6ajKkGsnWjMEC7IaLBudwu+3FV3w7ZPq8C5d2gLggKWCkaqPcAUPYG69vfGhK2Vpdop9O6j+HE0uZjKEgF2RQT7BlA2CnjesBOjeIPKzLIUdoWYkPoLuF2AUBG2X3xW6v15NEpaN5VdSgXVwdtJPyDvt33GAHhvr+ay8kpjVZWdbYOGfSwHpbi7G4rjBUqpJlIdM6h4jJCuqX5U1UCxDAjuob8pJAr78c4QX6a7SFFQq3+IGjtdCr32OHrovU4s1l9EzMsqx6mdhZFgg1YsDYHAeeWSbJuHZztSSabHNAmgCO4L2eTiWTDGc1JtkeG7+DmUzyFrZ3qO1jUuTp3s6R2Bbfb4w2dM6y8ranH9VAiRgRgBtzdb6mN0SpNgnmiMKi9MzFuxR/K+lCQwBPxfewdvfDZmujlMpDIrJUY9QBawzXv6iWu/fjthldP9Bi7XQaycxyjH8UkheQKyH0qjFatdDj8t2SOdvvip/wAQ5Gd8sGGkmM0FNoQTvp3Pc4GdHfKTxq+azUnmqAjqQCUC/SqVZC1Xrqzgv4szcUEOVgyuogswU6QQwFDSG7C2DDHZbljkdmdxFIRtHqVhQPGPMtENLFtgRtiTqM0jN69jZFHBTrHQpEy+XkoKrdrF/cj2OPNjFyeiC/AEhjsiuBzgx0+UIpUm1YkEfN7EfNVjWHw/K5HlAyejW+nfT7qRzY2xFB08uzL/AIgf3AwMmN9NCSi09hzw10IlpJpADCpI3dVDn+6b7Vt+2LXTCiGI5FJCQCXD6GGn6T6gSKDChdH/ACxV6t4iOVy3lCNJXLEanF0lEFQPnn9+cV/D/XswImOhnKoxjlRgpVaPo+gggVqo0dud8b8MVGEbWzXjiqsK9V6HrjOZjZTY9UWrdD9qG14UJlJXUe2HzJZ3NT5Jg+VW6vUCQTtXqvfVvfOEgxlk0g/eqOJ+pjGLTXkjkj7qQNZjpJPfjB7IB48tqdGAO96Tipm+lsqAxsGYGmFA1/0/Y8n74v5HNGKCNfxJkUzepGPpJH5Qo2IvYgj33xPDiWV6KL08luQS6ZlnzwbXmABFuusigOTS2DuByPj2xczfTozkPMMbq+oepRaabrm/2Jwu5/qcS9QLZlBBGiJpVADqVgN5L5FEnjsBh58ESM7TNCjtlHNRJIxoflLKaoISG43xteNO0xskU0znJeP3xmJM7kYRI4qXZmH1fJxmMX0vyY6HHL5vpskQjcyIjDUDLQXVvpLVtdAb3R2wseDoomzEjlykURU9gWslRpG66rN4MdIycYilRljSEkKQ51soF7ghg5F1Xfn5wLmybdNJ80F9R2KWp08agvPfjfj9ca+Lck3Vfg1Sg+WwxL1tPxEkTwZh3kZWVtR1aaFkKrUQKsUa5s7YH+KJLliSMF4o0AEjAagN7U77rTcnckcnEsiw5mVZlz9SqgJrYigGJjYluASGXuxwY/FRZpXKkyOI2LM5UkgE6WVdIDEXz84fJ7otFJ00cyzcYyruYZgWSWl0qCDtZI/eqwz5LxKcyIvP8qONjpZ0WuT6if8AENPbm+MLPVMjEc1StQdBNwAApotXu3JA+Dgv4fyOUEmYjeZ0YrqRiu3yQlE6jfb7YmvctEW70XMrmfJv6vL1HXp21V/dJ2P0g/r+zZkM8uZYgO5TZvNI9akChp9ROmjZrfntypdM6iNCZVoxMkrodYJU3ar8ijo7g1Zw39a6hlMummiJgmkadLBjX56oAhhp967YMOrvRSLtJIj611QQxG/+YDvoGo1pNb7Cg3pvc4X+ry+VAZ0jeaBmCgsV3NVup2Lar2FX7d8HfDkM2ZjeFyqxyDYnSa3G6C+QBXfngXhR6l0p8pmUiWRvTMJIiNDAkAEACxbmtIJ4vFJSrY0pcdAjLZN0LM6KHJ1NW1B+Fs/ttxWDHTOsPHlzHAqeZLZ8xuYxwQau+9D9bxt/8YpOssEmXVZCuuNlAFAMHIcCgSPUAavm8MOczqFKghVUY7bKSDdcdj2xF0rkiOq0IjyTSlmIOhFO4u9XI5G3Gw9sW/DXiPOReYvkA+oOHMeprcekm92Uqu3bnBLrGZ0S1CNHloA2k2DILOrfk8Df5wGi65IjsYlaiEXSfSaFm9t/zmq98NGVux02+jp+UnmzEFPpWWRNJRPTwbBHJIIO4/jC94cilc5hJHaOCFt1Mi/XuKC/cXuK9sQZHqeazOVVhLYkZomRFqlU+m+4JGrYHesW/wADKkQgTy7+uQhB5mixRB07CxQ1Ak/IxRx5PY6XgKPnUmhRhDIfLe4/MUUAeLII1C+59/jCx416Q/nLLHq0E1SFmRhWxO9fUTue4PthrTKqqjXrjy4U6gsiSI11QoUxYfO5JJG2E7xD1fMM0QhDpCpIpVKxuRRG9nUBVVZAP7YM5JJp/AJtIE9EEmXzLKYVlViBLEyhhuPS1gHTVg33w25vpUS5pQHOolXB+pUJWiEFmlBF7gnYDtiXwz1SYoXzQ1kEGjQBFaS7nTegbaaPv+ozqWfjEzyxyIwJXSy2KFcVQvcfV3wsvbDkhorVhLLdFbMF5pArugJ40q5HJPG5HbG/WOo5REh1qzmwTEvC7m/VfIJ2HB4xt0rPPOqiASiRgSwJ9DqRRtdJNbj1djiPrHheIz+YxMcLIDIndTVFI6blSFO9/wA4EYpxuK7FqnaJfDeay75pnQNFsSgIVgx49VelTfbgWd8V8lE0c7h00iSioO1UzA8k7Cvf2xEcj+FlR3SXyHADKVYAH/8AXmyN73xb6hA+5jiE+Xkj8rUxkGnWDyaugQebqxxhHic1Uv8AgJY3N7AniWAojvOoKM9KFom+VJ9xW5rfjjAnJZXM5dTpdlSZDYQkhiBtHS36qIPwDxhk684yvTXLSCSRWQ+XZOgkFY99rQD43vkYUYfE2fMMUgY/0CpjWtiosWynm7Iv2w0lGIG1F8R1yXjLMJEVnYlgrKAAwZfYuDyRwfe/jCnkM1z21i/tgh1/rvm+ZIKKuFAIULpNVS1yNiBfOAWSlAUsQdam/wBMZvUPl/CE5LlaJDBmYZgbUo++59S33+43P6nBfofhSV2aVWLRqCWbbSp5A03ZOI3kRjqJ9TDjBeeJ/wAL5iSVEK8xAwUEg8Ve92ORvvjvTSlKfxRSGSUn2LPUTPNFEZ4F0pYOnkaudZq6IG1nbDR4InDwTxtPL5Ma7KtgCjY03vQvV82MB8z4lhiy7ZjKM/mBwGhkUaQp1VXOqjRJPvgn4ZzxzHT01sserzNdIFUkSekbb8AAbdvjG5pXZR1dG46fq31A3vZI3/nGYV2dgSPNArbnGYxfTQPo4xz6GXSN1OSMrt+fVqKkixrQWK9J3HexgY/SczKXZkJbVvQJ3AAJQAEECxe+14YEzcz5eLNvMkbxxlWjNAlze57MGoELQo+++JMr1Fc2dK50x+YASFWRSpG9DsDtdr7Y2cdVZaN02KviLoba8vCMtpZEVvMUtoIIO2+xbUQCQd74NXgZFL5KO0gsSsVZEavL52G9gD2PyMM/jbxdJGYIcqzeYSNUxOpjyoAFaG9JvUdx9wcUp+k5dROZJpZJCNLM4Pqb6tW+9iq7gEfOIZpVtGdzt6CvXXyzZeCivmBhegkrWk3u29mxwecJPVsqgcT6gHjFhDsSdtJLX2s7G/jFuSOQqsYGorsFA99wfmv9e2K0nTopkIkk0Tqy2gs6wLDdvQ10QQTYwsckm6WhpU48a2TdOzL7MQtqatTsQRZJv59sYmb8+fySUQaj/UYFNN7USeR3vFzJZNXTy4wCAANS7ml33N33OB5yCZnMAJTRxRF31ndiuqwQSNq3JB/zw0eTXGtASlB0PHWVzhTL5bUkiyegaSA116WehWnSNu+KGe6IuSmj1MGcgOd7ZSLshD9Irj7Hviv0Dxg8aRxy5cGL+z87glwLUA82o25wG8c5+QzRyM3C6VBDWASWrUQNQF0Dv/GHyK4PiGb0ax9MKumaddSSI9SC6JohlIHDeq98M0HUIo49DQlkkVSGqiCw9RA77/HvhWk62EIiDkqmlo1YAIx9wP59XPzhmzfVZs7GJUywSOMjU4AFn6WJathe9BdqwFXaGxuLX7BvUYYUBRTbEkBhxZ7GztQ2+d8LmSzOVil/5hpJFWltd6rkeprZdNAVVV8YfutdJZ8pl1EZ83zDJpUEnSAfVft8fOOZdPysQJOtQ6vRVqsm91q/V7YelHa+AOldDp0fxDl3y6pAjpM8oEQFtQ13pkAonYcjmuxw3DPtJI65WJCiAI8kkV+oHVShBqNBjsf88J3hnoMsfn6FW7Eo1MqMp0t6AOSDq5sbqNjjTIMcuCZ5GTzSx8pTZ2PLOLoWwG2478GhPIoQTY+OLl+xvSKLLosKNFIk6hVAeq3HqG1AGyd+Dz8q/iLqoMceWZCjZd3slSPTqqvfcm/0x5PFlIGQXICTa6WoL+UgAqQT6q+94A9Tjk1ys9/2iKDr1XV1ud6qv1xN5oyiwZFXYw5vxd5USsikAEeWqvVqxBO5DN22HG/xgC0zpKJIUeJSytHurEA+x77hhfziXKZXLLLBCJV0yp/U1obVgpPtXPcbVWJsx1aWRoNccCiAkO8Wn1HT2BW9NEDvxisptKn0BT4jgsEgOWYRoSorUsqKSoojctY0knb5Jod5Ou5Ccr5nkpGzRf1KJIV+2jfZrUU3J7bcrPVenx5g5gq/9dWFKyjT20jzaCn0Dgd+NsXun5qeFVdpQhCgAI2oEc97rcf+XgRnb4oVT3QP6FLJPIsebmljCrSeZuug3Xub53Nkk8jDN1bIeZlNGWlEkUC2wGzEgW2oE7jaxQ3/AJwKXqoeYBo4wWIokcbVs3tROx2POJPH/T5y6BBGQ0esabG42Gog0TvtivHin8lHJ+Sv4eucg6Ncf/zIxTWoN8GzdjYHkDEvijJQ/ikURyxxSINtDWg/vbk2Phftibo3Wo8rl1MMkzTs3riCKNbKPXqO9R3ahhuNjibxTm3leHy4xrKkeXerS9WQTfqNVv7Yi4rjsWdSeyTI9PleAZeBLgUEsrEAupAKkmrvVZoUB3OBub8Ms00Y8sxDy9LsW9BIBv6gDZo3V9sGJcxmM5lNcLRKoRj/AE1ALHc6GVhqXaxsa7d8eRZ3MQ5MyO76yUBEiawF7P7KNzzX7HB4qcaFajNFLoPhhW1BnVmClVCMhojezbA8EcYg6p0XKhDEcxcwoCNUZixPC0PzXdntjaZHliiy2UjBJ9TSghia/MzWKHK6edtsH4skhIfLRMssA1OsinQSVNqWc6qNWDh8eOMNpDLHGJy3pvQpBmHiEbG3CBWNb3vt+YDSQfbHSeh+H9MjEqtQmwljU23C8UL337jBzJdTXMmGdU1EKx3ApDfIPt3+cCP/AFpJZHV0Z2ug8P01/iPbDcE3bG9zIpc3uf6MnJ/On+2MwHkzIBI9jX1HGYHBA+kgh1ESJlzEkOXKkaTISDW3GmvU5u7NViPw7kfw0iTNMkQZdFPTjUT+YiqFjg8bYp+IeuMzCMRKgUgtWxLcfT98E8j0lQmrMr/aWyHTq/ded8LyudJD3qij1iGFpEmYn1yl5NKHSAQBaEgnXYDaf8W/vgP4x6gzzNerSRtrK2CTxSjj2wz9RzMeageOMDzI/atyF+lSfUTvWExutIs8aSwoqoAkisrM5JFF7rtd7/OJZlSqicmoLrYS6d1OSONJYyfpN6htvsw3JsEYEdakO0gTVq3UhRpoGzGy8Arub7g/GGzohjzHTYoWcCSMFBd8qTtuK3Ffxgt4cyAjVUEsXnMpdo2HAFiwTsDXP3OMmDlOdfBGMnJ2zn3TM4Y2qi1oHAG1CrIUg99+fc4Px5DLS5AZoEp5jmo1ukJ5ivmqsX3wZyWSGqc/hEMMjgeZGdhtWsUN97/nBPKQDzXimgDoVUxsgFleKO/1Ac7Y344OOi1OL2IiSW/neUrosgIRhaj43/cjvjf/AInszJFKisiIApWl0g8goQPk2MGs310QCTK/hF80ehaF8gkFv8XG/wAYpdfzn4vorGR4S8BsqoOoH6RY7ffjB5JpqzsrTQOzUsAiy+YUqSUG5UgBrAfUBd8cnizhhiziBRH5h/DSEFpE4ZzzV8L74SfBsmuHySCRexr353+6j98dH/CnMQrC0sccS0GVQNRo/UTVAfAxL06dy0Tw92e5SKP8Wqw5wgUNQ4BrkKx7HvibMeGcsrzmOHzZDpk1flVueTwb9WLWQy8aaGyyBxusrPQUKv8AqDRsYFeM84/lMYX0jYt5Z2K9yCPvjUui3bKA63l5IqKucwW9TflsHa7/AGoYJp4ajmyuqSMrNvvdNZPpNnbbnT3OAmR6xknh8rSYm2BdbYKezt8msG+p5uaaIxo5lCJTALuQa3JOxNfzhIq+xt9IS/E3RZYtOkyWrhW1hC2o16wU3VDe4PuOcB+pRMqQrVG7fau5AHvsBjo0uay8+Vm/DM4mQWxcMrOQ262SQxZUokXx2wstmmkYxgHWys2/AAG9Mf8Ay8ZM74tJIlN26YuZ7ORvD/YOJi2lJPpAUEWw2s2NS0Nu+NMrl2WIvdg6goAKmhyT/n8YaYsmc7JFC7atChVHppFqyLHawNr/ANce9HyZjbyfT6HYAPuGOrj52A5wecpLQnu6Ieo5rLSZaJml/wCYCKFiUSerdlLNqNfSo+ni/nFDqM8aZc6I2RnA3UX6iN7HtgR4lyUnnIpUqxJCKKG7GyARt9XA7Y9nhleFVUnUuxurtdt627c3jRitu/IY23suJRjVWLs5AAv3++OheGIWWAJPGXDg/ddtit84SMrmZYCskqakUCxtz74aumeNnnkVSAI/gXQ9/vis5LkUvVC/0DPjK5pxHEZgxFSyjS6bm6TcE3W3vWCvVupLqgXzJXmR/VY8sDUHBCHaqPuO/NYM5bw/C87HUpZzqBBsgDcA70AT/OBXUejqk8kkbW6U8kcjWw9YBJDdioFHeyTXfEnFsHnZeyrERPFGwaCAkSlEV5N7JUWb9JY7qN+3OL+Sidnki0hstSsvnegE7gqaN18G+2IGycMafizEEYi6XYAHnfknbn9sU08YMwoKzISBbb4tWinekBvE2UzOVkLZUMqGwuj1UL1dxuNzuN65wX6f4bfVHJmM5TyLZRmIJ24ZgaA+4w0Q5WS0l8rWo38u/wCRgX486QZkDjQgRdWjYbnuSfkYVr4FT8GmX63EjCGlAUFQ6n0+wOBfR8vJknkKzI8cho2AUHsdu+FCUHyi52U/Vd7V2U4i6fEZIgSWSNd2XXf6ge/xhvCsJ1wZYN6rgN78DvjMJkIy2keubgfkOPMCwaAGY62uYzTOPSJJANSmlIsXyfi7rDhL0+CWYomYJAS21uw//E+1YA5vw0ieVmFZVULYXc7jj0kWNV/HGDHXVSeFBriMhqjGKrfcH/bEsadcn2DHyqz3wh0bVO7wypcLEBjVNtd0dyK74H/8Ucu5VM3GVi12sh7yHaqP934wUy2SbpxIlgOYEg1qyinsflv+78YWvEnXYs7BoMpgCXs41KBf00N/1vCZJqMafkTNk+SLwt1WJP6EsdjVqRl+retqvjvho67lZpwFWAhtJKaNOw7s/ej8ftjnnR8ixeFpBKtmlZaF2Ls6t9JCjBXr0ksEy5hZSsg0ppUkXfcm9xROIYnDG3fbJ45KO2OwzhhyIKQzRSoyk0zaFPaQ2Nw3cfbCx1bO5uTNI0AYySKAZYxsaBDV2s1ZwX6DlVzQEb5sh9RZYy3J+bskdwN+MCPGGe0xFQrRzwy2sgY6JUHLR7C/V7Yv9Tp3qh5SXdhDw/4QzEolMshWR/TTN6/gmxsO14E5jw/oy2Z1yBc0txaNW0i3Tff4xp0/r+eLJNIHlpUtgLpNqNDmruzhi6z1zL5pRGkMgmJBc7Dfg+nkk87Y5cHsMVGbJ/8Ah90RMpGGZkd5QNW4Oj4rBTIoEzTrGFmSravyn2xVyUiwoF0W1+qx6q/2wueK+ry5XNI0YEWsbUdj96xbpDpJaQ2ZeGSKWVpUZYpPSQu4F/4cLec64DI2Xg1rl2JDBQpdrrYA8AnvRwY8E5/MOpknBeNz6STwftilJlG/GIIEZZQztqr0qDwQf3BvHSba0GXYL8MdHOWlnPktPpb6Te6mzdHlgN8Gcn/xAgPlxmJYELAM7qSCo3o1uCTQvfnF2XL5kyTZk2zBgF0D0ekV9O/Iwv8AUCmZy1LAA6nWzg6RzRXTW9+2FppAURwmy8JmeYSwvo+uOOvSSL2ob+4I+ffHN+oyrHpWOR6aNzrO4ZTLJQXUSANOkbVuDi54ageMkqrIfpUWTRurqiAQD374Ycp4U/DursTPH+dOy1e323uvfEJL6rSX9EnHk6BXRfCJ8hJkmKySN9F1tfY37YsZ3w9MkyogbURqB577n98F831CIxvHBG5bbQRVg/Htiv4WzdIXkmdcwrUS5J9JPGnF+CSpFYpw6LObR5oXizOX0MgIEiJZCkbmvesIHidIcmzDKEupVa3JCWFO/wA84ds11/NiZkNCOXYO3udtvYYQ/EOTky7lC0DI7HdXDNW35bsHfa+d8dLVMlNUUMhK8iMXYlzdDtgt4YeQSHY7LsoHP/lYM+G+h5R1DeeuoAagTsL+ff4wayByEQkWSWnH5h3U8Ffce+EcLdMbSB/hLq7LO0OnQJrDMwplB40EcGsT+L+m+VmY5fNBBUKQQp1AX9VAEn5JxN0FsquYkV9WqwYWUalZWAo/BvcnjG3iLpMYmUF9Vi99u/5b5wYddhjV2yxJl0zaLEJRqoEgGgB9sRQTIVOXITVGa1iqr/fC9meiHLTCRA0iMLNMdh9x7YodFiHnkNq0sbFWe/fF2xmjpXR805EkTsz6PpZT2wE6jlxPJGmX1NIoOvzPWtf9JPPtgtD1aGOIxpak7Ma3+cVc1DlxJH+GnKTHkiht/iwHoHbFceEpw0uuxFWlV2v76f8AXCwuQly0xSQUo5G4DDscdG8WdHzJVMx596Twtb/qMRdV6f58AkeVXIAFWL+xrfAlJBTJIOjxlV/5qLgfmPtjMCvM6iNl6dlNI42fjt+f2xmF0JaJslmfLycUMgjuQ007UfSd/T/kMHuldKy0cyMk0NADUh+eDXc4VIekZiTLxwmHZz/avsQF4AHa8VukdHkjkkcM2uICgVLKT9/au+F57WgKTSSQ2+MfPlidxIqRklApIFA7WD2P2wi5bwxKPXIU8gg9hcgGwrt/OLPX+tyTSETGlcFKC0FOk6d/Ynv8YDdR6vmFjjRpCVjTTpNaVF7laHsOTjNknzlr+EpUx88KeZM+oR3p3AcDiqr5rFPqjwzTAZiNVdZRqk3pQBWnT/rgn0t5JMlGICIYgaZzeq/c1uBghnly0EKpmoxpc7ygglv8QB3s4vGNRosmn2JPjSOCDMRy5VnZgFfZfRXtfO9Yh/8AVIc7LHG1qhVwlknRK9aSP+kj7Y6RNk4ZcuyxLrjKin2BvsAR2rthLbwsYyrxIUZe9WPa6xHJi91rojLG27Rc6LNNFI2XaGv7xUblf8PspOCMeZy8b2sLRzg2GNarPfFfqOXzcRTMwEt6QGLG79//AGwP6hDNX4iexq3siq+2LRioJRReEIpUCP8AiB4kzTyBH0xcBQByDydWB/SIWzRTzHBINb70O5xc8c5rIZlEEbOZQNjd3Xv8bfxgN4LMqF2jFvVaTxV7/wAYV5IrvoislNoZPEfmwaMvlcxptt9zQHvt84M+F/EhAIaNpHQHXIo2f2Dd9sCossMwsjzSLFIqVGoHq2PJxp0vPpEikBQ8YJY3s5Pv71gRnJ5dfaFNuV+Boyb5wxmV2eGFnLuIwCQp2/8ABi22QjhkSSCQGPmUt9I9v1wr9E8VSaD5qsdTm1YEKVJ+oYaB4nygheKRwn90Kos/Yd8XpFt+Cv1LJjz1ZQpgvUzCxz8/fFfqkuZVJfwjHy13P94jubxr4f8AFDzOsc8bOgsroUbqO7rgKuZkzOekhRpIsuCS1c1V8dl98dxjHaQPtNul56TLMk4jLAijqU7k/wCuDXUfFb+ScwMkRJRrUor/AKvfbE2b8TLlwsMmiYHgLV/BOKR8VsVdDBoUg0GF845JRC/cz1/EmWzUCtPI0b0P6egWSe6hT9N8k++2BXhjoeXaZ5M0GKAhraijbGgDd2Bzx2xBlOljNMEVVD6aJG1j5w2r07K5TLRwyrpjU2wOxJ78c4RJydglFrtiT1LIKJJWyqf8szazW2429I9sHZPCkU+SXySfNsKUPa+b713xeh8VR+YIcrCJUHuu5HxX+eGPosCbv5YX+8p3v3GKpJsZpV0LXT8gMm0aLEZnj0JqJqlHxR73R+2IeuZr+tUytKRdM3pIHYVfbBaGGV8xIymOKiaXvQ4JGEnxnmXOYC67YD1G+ftgRhFA4IqR9amyzWFZ1Z9lO4rDF/6wJdPkw6ZL32oDCt4azGjNFm9SgcHcD/vhl65npPNy4gjVRJdkd/vhm/kEnXZZ6f0+bL+ZmHUsSd152+MaZjxJkXR9UJWYDZQPqP3xr1vPZyI+WGVgoBdjvV8AD3wOlXLxRJmSBM2v+qoFBb9vthd+Ap2NXVNT5FZFQxgC2W+ftjn/AEzqR8zTWrU2x/3wy9K8brbxJlvNXcgdh+54wJyEsUxsIEctYUD0j4xPKk2gPT30dXhfM6R6YuB7YzHM/wANnRtqbbb6h/8A1jMXsGgvNPmM7IQlrEp/KdvbbBrw70PMxB1ZhobnURYwL61mZYoE8rLssg/Mv07c7fbBHpE0OaVDGzq53ayase5wozlrXRDB4LlEnrmjMBbVo0gnbgWcLfi7pSGSRcpGXlH9pZpRfYHcX7jbti/4+8YPliI4/ULAZlNEKdvT8784QujZ3NNKEUso9WlpDpJG7W1CmIAPOPIlCbk5vwYpt3sv9N63PEjRCBy09LVvQo0Rv898N3UMiska5eRWMzaTrLfQPjC+M1m84I0SNbTbuNhyfezg70Xp0yzf1QdIAFnm/j4x6cIpRo1Y4qtsLZDMw5SNoHlN9gu94zNQy+UZFmFEcHkDA7NdFeHNLOo1qN9PO2KfXuspKVaEFTfqX/th37UUVLSLMWYzeWCWdcchoAm6J/NgB1fr80rTQFtSeZQFd/8AbFnrHiiJ8ssYLCVTdUaNGjhQzE3l20eoK7G997O/fGbNJ6SZnyPi9GsaR5admPrOwCnYUef5wyeGsspeaRHWNEXVue55A98JDSu7AONr2J5wb6fOsciib+z1WQQd67bYMuHk5OFbHnoM0LOrSKz32UUVv82/IxW6t0FJ8w7QROqKe98+5/2xLmfH0cQjaCFaZSo29v8APFHpfjbMhnNAeZz6ar7dsc5Y6HU4hKfMNmDFFspRglha9Puf2wO68q5TPI8ih0AvQed9v++KOc6w0YE6tThjX/esRddzOYzsa5jM+WhQH1fSWUd6P8Y5ZopbYXlimMX/APoGSSZgkDx0KEg5JPIPxgLnyswaeFjIdRDgbbfpit4M6NlcyrNLKO/o/MK7gYPeCsisMmYNWq7At3Hb9cXUm1XyFSXRd6XlsnOEl0Oj0PrPthh6t0Y5lFCLVHdvjCr0lGzkjItKoP8A5WGBZpstIsMknoPBHOCvyO4112AerZOXJyKqDU3NryPg4KdP6ycyG/ERsVqia4wwdUzKQFbXzA/6m8Jua61MJZlhj8sEWyMPjkYVVGXZPl8hjw70zKQH0SlXYmjd18YP5bLyQ8Mklkkb71jnJdozlZUTVezKOLPfDH1np7+WMwgKsgNgOd++KydD/st+J4SinNRWJdlZea3xzHqWXLzs5sk887YZ+iS5vMieMxMdwwfVtt2xLlunSGGRo0AcsQd9V/YdsBU1ZyYi6JFchQQB9VYZOkZqbMFIvT6PpNf64seGepwRu0GaiIYmif8AfB38RBk5DoAkVhwKse2Jtqts6UosGdS8OTG9TjzGrSUYm67MMS+HvDrFikgPlX66BO/2x5D1FvNJBIN2PgYnn8QPDDMfNYSkEixtgLInKgyVIEv0/Lx51lR38gijIq7Bj+XbDB0rp+XgZyhLutabFjfEXgvMjM5RotCiQep2O197o98TdF615JdPLEi8XXf74MpK6AmQvmNzcbX9zjMbt5RJJLgnc848wlT/ANhtfAtdO8d5iOF4mpmANMed/j4xN4R6/mJYAgVQCwDNsNsc9y+eJbf1Wd7w253xEknlCGIRmMaWrbUcCWWrbMv1V2joHi7L5eWIwEwrLEAb/Np/wn3/AHxy7NTGNvWzBltRIzBmpuRSnjjnf7cYZYemPmfXJECqbiQ7cffkYrjw1GzFaWtQYaT83vjDPPGb2Tvkyv0fzRK0yPpsUK2Hzthjfr05iVNXp4Jq/wBScLvVJPJbSL0qeKofv3xJkpwyE6rHcYKztR1/CvOKge9V61mcspZJNerbf2PcYteE4YpmuRtLcn5OFuaDMSqwABjU7L3AxafIlUU+oPXGNUFkpc9jY+fk6PnemZOSBlTQZFBN/OOe5OCIMUkNqWo1xfb/AH2wHjzR1ASOyH45/wC4xcyuVV1NM2ovew32GJZpc6SJufJl/I+EZpZXMe61dmqs+w5GwHOJ8l4JnzNLKQiK3uLLYdekJ5UCCFSslD1Nx+uJc3kXEiSzva99HH3xox4NJy7KwxprYnv0tMnKqSU7L9LD+duMWcoIcw0jSSLHGNwvc17frhx8SwR5iAmJNSx0dYO/zeOeN0iKIpPr9LLwd8ZcmNYp8uyMnwNYovNKKCKMjcjkAXVYD9a6gTKbW46ArsPb9RziDMdWkDld1CEkVsSDt+9HDj4UOWWFhoIYg7OSxH3Jw2HHf3HQXJid0jNQQTSOimS/oLEgj5N9z/thx6UJc5FIQ/lbdu+FY+Gg0rEtpTsByf8Atg/P01stD/QcnvzuRikckIzSkysI07GfwpoEegIdY21D3wYzPTERhLI9sOzY5fk/GUuwiWmU74JwTZnNupkJonYD/XGpyRVW+hs8RdcWUKI1IKkG8CXz8jPrb6qo/IwZzjDLGN5lXRVE41ymYymanAjYqAOaO+EmrZ1xqgP1rocuVyn4hZDpHqr2vHnhL8RmITL5lGioW/8Afvh0z/TIxA0ZcsvscJnT5Uidufqsfpivg6KsJZrOjJReWGZWZLJHc98a+FBmDcuXor3Ddz3xa67k1zWX8xPrC9vjA3oPX4IIhsysDTDej7nCu7/AU6VEvjTpBl8ucKoYmnC++Frq/haYQGTXvXA7/r74eWlTMyK8XoiUb/J98U/EOVlkpYzagYX6alK2SUVJ7BHgvqscUQSeHU1bMOSfnEk/QpJi0pCqgawhOxHt+uBGXWVGsjdTxjoORlWbL2Ruu9Y6MbeykoooZXp6ZgMojEThdNg9v0xX6ZIcsfw6BXa/qI74P9MzrtHcUS6u++AC9GnknJYhH5GGmvg7VjATmP8A6K/xjMafg81/fH8YzHbFs+belRqz+ttIAZr96GwHyTQwxQdTWJRsGcKTRFCzx6u/OFfKR6mUDucdCj6YkmWVKuYGxe222MWfjaUjEQ5rM5yVDDsFsgFSaYD+6TyDikMpPlmRmkJB5UA+kD5w0pNJFCfNkVq2QBeP1xTTq0UjCNmBc2CDx+pxl51qK0MuNfkUepdRaUsu7A3o7fzhi8GR3IiyfSR3HfvZxag6Up1flWwVA3o+4OGLw3kVVfVRYE71798acHGTpLoaEH5K3W8kqP6NieaxLl4vMTQaJ98FOoZSMoTe+A3Tfr54xsd3RsSTVFHq/giRIwzjzADttuo+MMfgrwzl0RXJJkuze1fGGjJ5smP1CxWAM+ZKa2CkA8Y6OOKdko49k3ilyq/0m39saeGcrJLGyyb3xfbFzw9lVX1vTFt98DetdfCTaYdq+r7fGHboreuITh6C0CyEyVGVNjHEc6zq8gJYqD6D8HjHTPG+fc5cPEzV+Y7/ALHCZ0bq3nI5ZdVgADT372cY/Uy41S0ZcjdhzwD0WKSIyTEFzuL327YqZ7MqkzVVX2wU6H0RWYgOUXsBsMFh4MjKmnv7/wCmGjHnBOiuPSFuNwSL474YesDLrArI4DMKFnbfAfpnRtUxh1D74H+L/DRhOhRr2vUW437Dj4x0Ytx6DNuXRY6GiZZmEsanV6gV3B/XF+Hq8mXaQhAFcWg5rFfwL0uWyJf7McKTf8nE/UkucBdxfGGip0r+QRjPoVOqdYzOZZEcGieO2OkeFOmLl49RUbgXiWXpMThKFEfHfE2bdo10gg9gMaFBXyY3GmFYEimYG/0ws+MsksTgqux9sQwdOzIPmKSBd1hmzmWafLix6gO+D2N9rKPRbXKsxHIP+WOYHrTkTIaCliCefT8fOOjHKSrlpEL3sccdyeRmZmCIWpjqv74TJJxjoScqdnWPB8YMSoH9JHpvFfqHVsxlXZfKJQ8GsZ4b8PykI1lQtEC8G+p56VlK+WGrvgwfJWdFuRnh7Ox5iNhoAfveIem5PyWt3DC/Uo7DAvpOSd3JV/LvkYo9U8PyLmfKSb1Mtliecc7Qz9rGheuQKzmBCe19rwD8TZue0lEn6D2xT8PdKZJfKd7UGyL5xb8R5DWbi4XYjBe4nJKwb/8AEEv99sZgf5D/AN048xHi/wAlOERX8L9KIXznS0Br9cPualTy7ApgLG3b2wv9MheeVpNBSIMPRuB9yPfDfmp4iAAMZpemeT3t0Y4Y20Dctll8kNpLrRIA5B5HPzhXzPh9QWkZyZGs0vA2x1TouREsBVaGA7eDJU1MG3HF45+kcXeN/sDwtdCbLPIkOtTZCgAf6YYukZhmj1EaRX/nOLvTCmlo2S3vehiJujM7UtqPbFMWB49p7KRxSW2wPmTJ5oXWQpw1ZDw4CobXWBh8OsGvVxjTqmcnhFBxjQlu2U2OGYzi5eOib2wm5nr5mYxqNr7YqCWXMUGc4sydFeAh4hqPcYLvwMk12OOTiHkqqg3gD1aGKGdGkGx5xrkPEOYPqEJpdjgJ4gzU2ZeyukjgEbYWcqROUmuhy6j1LLy5aaONkWlvTtvjkPS+pMv9OECgTa7Ch8E4zo3SpzM5KsTpIq9ie2HjpfgBQqua8yvUDxv2/TEMkHl1RNxlIBw9RcBSoYNwVu9vfbFqDq00olji1K6qP5OCuWCwzBXUHSKGwwRGTId5o49mG+3OOXp3GNp7GcJKJznpsWbGaQCQhr3+cO3iF2XUuvTIwGzb2PjEeT6NK+b1uNPBwxdR6QgkDvueN9/2xWEZVsHFgZeoCKEAE3WKfSjJq84KW/2wb6h0hJSN9hgplMyIQEZfSdrxTg27LxbIo+sJOQpBQ/tilPlj5hp9hvviXxHl1jAkQWedsAMusuZcMNSAYqlo4bct4gWJdL1ti6vV1mibQQNjjnfVelyLIFRi14q5nI5yEemwp5GJu14FaHboUUlSa/UN6+2OYyzvHn6AbSZPUvuLw9+Hs/LVMCAo35xN03JRNmGdt74sY7UkdKLYw5HPoVr6duMV8jITIUDAg4q5zMQgkd8R5Pozkeaj/bBvZyCXVU8pPov5GOZdcybzTNLE7BkHudsdayrs8ZEgJrCYrhJpAqEqduMFx5I7i5Cp4b604JknBtdi/bBaHqnnlmikGm8N+T6dA+XcFBZB2oYUcr4SiQgDUN7PtjuLqkCmtINRxtQ3XjGYtLkkAq8ZinENMJdMy6afpG49sLvWYF83gY9xmMy/80diCnhOUjYHB/xDKRCaOMxmHh0B/cJvh1v6p++DOcciQ1jMZgRKyA3UM24Y+o4A9VlLL6jeMxmGI+Sbwsbcf+e2OgQICDftjMZjl0WyFDw6P7T7nEfW0Gm6F49xmA+iSAvRRUgr3wf65OyAFSRt2xmMwmH7R5Cz00a5gX9RvvjpRQCOgABtjMZgw6On0ijnxRUjnA7rLWReMxmKPoUEZjZ1rFnrx/pjGYzBXRSJF02QtQY3t3ww9MhXS2wx7jMN4FYs3/zRwz5iIGLcA7YzGYWR0iDLxARGgO+BiIAhIG++PcZhI9gF7OqC9nDv4c+gYzGY7yLMLuPScLSQrqJoYzGYohsZtl+TifOoK4GMxmD5C+wQceYzGYc4/9k=">
            <a:extLst>
              <a:ext uri="{FF2B5EF4-FFF2-40B4-BE49-F238E27FC236}">
                <a16:creationId xmlns:a16="http://schemas.microsoft.com/office/drawing/2014/main" id="{E1C8CC67-66AC-405A-9CCE-C2E536758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endParaRPr lang="sl-SI" altLang="sl-SI"/>
          </a:p>
        </p:txBody>
      </p:sp>
      <p:pic>
        <p:nvPicPr>
          <p:cNvPr id="10245" name="Slika 5">
            <a:extLst>
              <a:ext uri="{FF2B5EF4-FFF2-40B4-BE49-F238E27FC236}">
                <a16:creationId xmlns:a16="http://schemas.microsoft.com/office/drawing/2014/main" id="{B39AED78-7C09-42B7-ADB6-D56727F24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096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Slika 4">
            <a:extLst>
              <a:ext uri="{FF2B5EF4-FFF2-40B4-BE49-F238E27FC236}">
                <a16:creationId xmlns:a16="http://schemas.microsoft.com/office/drawing/2014/main" id="{2528B781-8010-4AB9-AF23-A94EE740B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95638"/>
            <a:ext cx="5489575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značba mesta vsebine 2">
            <a:extLst>
              <a:ext uri="{FF2B5EF4-FFF2-40B4-BE49-F238E27FC236}">
                <a16:creationId xmlns:a16="http://schemas.microsoft.com/office/drawing/2014/main" id="{0B5F5916-B606-4ED7-9303-7A5B3A60E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3" y="331788"/>
            <a:ext cx="8596312" cy="5180012"/>
          </a:xfrm>
        </p:spPr>
        <p:txBody>
          <a:bodyPr/>
          <a:lstStyle/>
          <a:p>
            <a:r>
              <a:rPr lang="sl-SI" altLang="sl-SI">
                <a:solidFill>
                  <a:schemeClr val="accent2"/>
                </a:solidFill>
              </a:rPr>
              <a:t>OGNJIČ</a:t>
            </a:r>
          </a:p>
          <a:p>
            <a:r>
              <a:rPr lang="sl-SI" altLang="sl-SI">
                <a:solidFill>
                  <a:schemeClr val="tx1"/>
                </a:solidFill>
              </a:rPr>
              <a:t>Zdravilnost:</a:t>
            </a:r>
          </a:p>
          <a:p>
            <a:r>
              <a:rPr lang="sl-SI" altLang="sl-SI">
                <a:solidFill>
                  <a:schemeClr val="tx1"/>
                </a:solidFill>
              </a:rPr>
              <a:t>-težave z kožo</a:t>
            </a:r>
          </a:p>
          <a:p>
            <a:r>
              <a:rPr lang="sl-SI" altLang="sl-SI">
                <a:solidFill>
                  <a:schemeClr val="tx1"/>
                </a:solidFill>
              </a:rPr>
              <a:t>-okužbe ustne votline</a:t>
            </a:r>
          </a:p>
        </p:txBody>
      </p:sp>
      <p:pic>
        <p:nvPicPr>
          <p:cNvPr id="11267" name="Slika 5">
            <a:extLst>
              <a:ext uri="{FF2B5EF4-FFF2-40B4-BE49-F238E27FC236}">
                <a16:creationId xmlns:a16="http://schemas.microsoft.com/office/drawing/2014/main" id="{5B8CAFA8-4396-460C-B633-02B0D9DEB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0"/>
            <a:ext cx="5595937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Slika 6">
            <a:extLst>
              <a:ext uri="{FF2B5EF4-FFF2-40B4-BE49-F238E27FC236}">
                <a16:creationId xmlns:a16="http://schemas.microsoft.com/office/drawing/2014/main" id="{AB6A31F6-55AE-415C-B56F-4ADD0A571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822575"/>
            <a:ext cx="6376987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značba mesta vsebine 2">
            <a:extLst>
              <a:ext uri="{FF2B5EF4-FFF2-40B4-BE49-F238E27FC236}">
                <a16:creationId xmlns:a16="http://schemas.microsoft.com/office/drawing/2014/main" id="{C7A5835C-3FF8-48E5-8717-AD7A37B3F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398463"/>
            <a:ext cx="8596312" cy="5643562"/>
          </a:xfrm>
        </p:spPr>
        <p:txBody>
          <a:bodyPr/>
          <a:lstStyle/>
          <a:p>
            <a:r>
              <a:rPr lang="sl-SI" altLang="sl-SI">
                <a:solidFill>
                  <a:schemeClr val="accent2"/>
                </a:solidFill>
              </a:rPr>
              <a:t>PLAHTICA</a:t>
            </a:r>
          </a:p>
          <a:p>
            <a:r>
              <a:rPr lang="sl-SI" altLang="sl-SI">
                <a:solidFill>
                  <a:schemeClr val="tx1"/>
                </a:solidFill>
              </a:rPr>
              <a:t>-krči tkiva</a:t>
            </a:r>
          </a:p>
          <a:p>
            <a:r>
              <a:rPr lang="sl-SI" altLang="sl-SI">
                <a:solidFill>
                  <a:schemeClr val="tx1"/>
                </a:solidFill>
              </a:rPr>
              <a:t>-ustavlja krvavitve</a:t>
            </a:r>
          </a:p>
          <a:p>
            <a:r>
              <a:rPr lang="sl-SI" altLang="sl-SI">
                <a:solidFill>
                  <a:schemeClr val="tx1"/>
                </a:solidFill>
              </a:rPr>
              <a:t>-pospešujejo celjenje ran</a:t>
            </a:r>
          </a:p>
          <a:p>
            <a:endParaRPr lang="sl-SI" altLang="sl-SI">
              <a:solidFill>
                <a:schemeClr val="tx1"/>
              </a:solidFill>
            </a:endParaRPr>
          </a:p>
          <a:p>
            <a:endParaRPr lang="sl-SI" altLang="sl-SI">
              <a:solidFill>
                <a:schemeClr val="tx1"/>
              </a:solidFill>
            </a:endParaRPr>
          </a:p>
        </p:txBody>
      </p:sp>
      <p:pic>
        <p:nvPicPr>
          <p:cNvPr id="12291" name="Slika 3">
            <a:extLst>
              <a:ext uri="{FF2B5EF4-FFF2-40B4-BE49-F238E27FC236}">
                <a16:creationId xmlns:a16="http://schemas.microsoft.com/office/drawing/2014/main" id="{B76E0422-2E14-46F9-B77B-1DF0068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0"/>
            <a:ext cx="57245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54E9172-19F6-47A7-9F29-2BB1580DF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588963"/>
            <a:ext cx="8596312" cy="5453062"/>
          </a:xfrm>
        </p:spPr>
        <p:txBody>
          <a:bodyPr/>
          <a:lstStyle/>
          <a:p>
            <a:r>
              <a:rPr lang="sl-SI" altLang="sl-SI" b="1">
                <a:solidFill>
                  <a:schemeClr val="accent2"/>
                </a:solidFill>
              </a:rPr>
              <a:t>MELISA</a:t>
            </a:r>
          </a:p>
          <a:p>
            <a:r>
              <a:rPr lang="sl-SI" altLang="sl-SI"/>
              <a:t>-črevesne težave</a:t>
            </a:r>
          </a:p>
          <a:p>
            <a:r>
              <a:rPr lang="sl-SI" altLang="sl-SI"/>
              <a:t>-blagi depresiji</a:t>
            </a:r>
          </a:p>
          <a:p>
            <a:r>
              <a:rPr lang="sl-SI" altLang="sl-SI"/>
              <a:t>-lažjih motnjah spanja</a:t>
            </a:r>
          </a:p>
          <a:p>
            <a:endParaRPr lang="sl-SI" altLang="sl-SI">
              <a:solidFill>
                <a:schemeClr val="accent2"/>
              </a:solidFill>
            </a:endParaRPr>
          </a:p>
          <a:p>
            <a:endParaRPr lang="sl-SI" altLang="sl-SI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F9CC2444-5229-49F8-9547-111567ED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371475"/>
            <a:ext cx="541496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>
            <a:extLst>
              <a:ext uri="{FF2B5EF4-FFF2-40B4-BE49-F238E27FC236}">
                <a16:creationId xmlns:a16="http://schemas.microsoft.com/office/drawing/2014/main" id="{5502B0F8-2289-43D1-B81F-423596041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995613"/>
            <a:ext cx="4662488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4A021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196</Words>
  <Application>Microsoft Office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Gladko</vt:lpstr>
      <vt:lpstr>ZELIŠČA Z DOMAČEGA VRTA</vt:lpstr>
      <vt:lpstr> VSEBINA</vt:lpstr>
      <vt:lpstr>NABIRANJE ZELIŠČ</vt:lpstr>
      <vt:lpstr>PowerPoint Presentation</vt:lpstr>
      <vt:lpstr>PowerPoint Presentation</vt:lpstr>
      <vt:lpstr>PRIDELAVA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PREDELAVA </vt:lpstr>
      <vt:lpstr>ZAKLJUČEK</vt:lpstr>
      <vt:lpstr>VIRI: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2019-05-30T09:37:08Z</dcterms:created>
  <dcterms:modified xsi:type="dcterms:W3CDTF">2019-05-30T09:37:09Z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