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5" r:id="rId4"/>
    <p:sldId id="259" r:id="rId5"/>
    <p:sldId id="260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B00A02B6-5871-450E-8DBF-14CF5C5B8D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E150C1AA-C37D-4394-8643-48C18D4A2C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EC1DEA-8B54-4271-B447-E8DDAAF8424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C0F2B484-EC7A-49EF-826F-1ADE8DC41D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539AF160-CFBB-4120-94D2-2658A09E1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5DF4DE9-5297-4BDA-9593-D8016B715C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8A9C38E6-037B-4B24-89A3-34930555D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02C72BE-E435-49BD-AFEF-6A62B2272BD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grada stranske slike 1">
            <a:extLst>
              <a:ext uri="{FF2B5EF4-FFF2-40B4-BE49-F238E27FC236}">
                <a16:creationId xmlns:a16="http://schemas.microsoft.com/office/drawing/2014/main" id="{8006D889-BEC4-44F6-84CB-9D40188CD0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Ograda opomb 2">
            <a:extLst>
              <a:ext uri="{FF2B5EF4-FFF2-40B4-BE49-F238E27FC236}">
                <a16:creationId xmlns:a16="http://schemas.microsoft.com/office/drawing/2014/main" id="{0BB82478-A3FC-4C1F-BCF1-A917C80140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1508" name="Ograda številke diapozitiva 3">
            <a:extLst>
              <a:ext uri="{FF2B5EF4-FFF2-40B4-BE49-F238E27FC236}">
                <a16:creationId xmlns:a16="http://schemas.microsoft.com/office/drawing/2014/main" id="{FC857E90-CD94-4F2A-8A87-1CB081810F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B757D94C-F0CC-4629-B1DD-82637034C497}" type="slidenum">
              <a:rPr lang="sl-SI" altLang="sl-SI">
                <a:latin typeface="Calibri" panose="020F0502020204030204" pitchFamily="34" charset="0"/>
              </a:rPr>
              <a:pPr/>
              <a:t>10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CF10994D-3D47-43CD-BAD6-A715E0F9B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2A9B27C7-57CF-4C51-BB5E-B6070C2A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92C63-0BF1-4C58-8445-9F1D78BB88B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4FF3E33C-297E-4201-9E5D-22518CBA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13F2F68B-C76F-45DA-9AA1-95A2CFE8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51128718-D566-4368-9F26-B8D79E6F54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192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9FB59370-4AFB-4563-BE20-7F398E18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5148-12B5-476C-87F0-65972B08F2B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871C879B-7291-451D-A372-A66D7437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AB15FB9E-A77D-4959-BB8D-8670C083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4BD46-A030-4A2C-8BA6-8FFA669B10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15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76E8F9A-1ED1-4F9E-9120-DFCD9CC8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1D29-9168-45DE-8CFB-44187DD7D3A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C21EB40-E2BF-401C-9047-6853BF20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8730E27-2A2A-46B9-8978-89D13705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0569E-0FE6-4F60-93E8-86DC752B1E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47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5ED3D439-1793-4141-954C-B5866733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5F77-9EB2-4D98-8611-5B273E3D64F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28795DD7-B474-4CAE-9A7A-D25DB95A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C41BA928-1498-484A-8B26-B2013562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89B9403-1FAF-44B6-AF0B-FCB701BD94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544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7A69FE08-2384-4D68-9A29-7D47303D2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130F5D1D-F1B6-41CA-ABFE-470535A3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D8E8E-BDAA-4086-BA83-256AE30B3E4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0A808D92-86DB-44F7-8D0B-CF39E9ED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56D9249E-C37C-4D1E-B9BE-BA0309F1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4247-24D5-4966-92D6-BDF84B119D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8338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CF84EDD4-A5FB-4354-8C9D-B5F5B5DB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0EBD-70FE-4CF8-84A7-A23B4C17DD0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13CB7F8D-08FB-467D-AE6D-13FFC623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D3370F42-E9B3-4D6D-82F1-5C106BEB4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28B16-0913-4205-89AC-369C45F8D6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667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0">
            <a:extLst>
              <a:ext uri="{FF2B5EF4-FFF2-40B4-BE49-F238E27FC236}">
                <a16:creationId xmlns:a16="http://schemas.microsoft.com/office/drawing/2014/main" id="{22507F58-9AF9-4723-A8F2-4DA00E4F9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E9E1F6CF-9697-4B12-9B7E-5D208E1F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A09F-4D30-4BFE-BB2F-4EEEAA47CAB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DC194B08-7DC5-478B-A100-B26B309A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D5E1B1EF-939F-465D-A108-647748CA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80D26C86-3C11-4DD2-93DB-6AF5BF2BD7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536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E93A50E8-28C7-4F7D-87ED-A1386EE6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9FFD4-7B4E-43AB-82F3-039AEA4D364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5F9F29F1-0539-46D0-9A6D-5480A032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565E2750-112B-42D2-BD77-A9B1DEE9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8EEED-D0C9-4DE8-9E7D-E9B684C34A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055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E004E5AD-2A5D-4EDF-A591-CFB0102A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8BD0-9FC2-491C-A768-D2C0E5C722F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3E54C881-844A-4576-91BF-A660B634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21058902-0EFB-46D1-BC67-4BF3A2A6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A15D8-1F58-4FAF-BBAB-DA6EB2F95E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83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4A9EEAFC-EF7D-46F7-A3FF-4A63ACCAB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78235E1F-72A3-4458-9372-B20724C7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3C8F-FCA0-42DF-A50D-6C3AE997CFA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714C4457-8C0A-4EDF-92E2-00AC250D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D6713955-4D8C-4E5B-BBEC-1A9E7FB1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80926-8190-4385-A479-8ED577130D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902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A1266E8D-A10F-4E7B-AF17-8DB65B28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E009-CE4C-4F70-93E4-E7E62DA3E87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2601A60-F3E3-4B75-B262-6E0C813C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C2B112FA-43FC-48C9-A330-966443F4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C36EF-28E1-421F-80EE-0782A6E0A9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385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087473B0-18D0-4D4A-B6A4-F68156E31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D52222C5-1EFF-4F08-AFC3-DBE84AAC71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2AAB12EC-025F-4FAE-B3FD-CE25658C9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40A5C5-E72D-46A1-8C6B-0AF3EA40AF6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059240B2-838B-4DF5-A19D-8141449F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F82E8687-AE98-4BDC-AEC0-5EF23BF41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2C2C2"/>
                </a:solidFill>
              </a:defRPr>
            </a:lvl1pPr>
          </a:lstStyle>
          <a:p>
            <a:fld id="{F760488D-A507-4C4C-9188-5B69F8BA9DB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35E115DE-2783-49C1-8A1B-AD7188D9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ED8B04E5-EA99-40EF-8F18-ACC859094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1A7CE426-EAFF-4EF8-A286-7CBD13B7D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0" r:id="rId4"/>
    <p:sldLayoutId id="2147483866" r:id="rId5"/>
    <p:sldLayoutId id="2147483861" r:id="rId6"/>
    <p:sldLayoutId id="2147483867" r:id="rId7"/>
    <p:sldLayoutId id="2147483868" r:id="rId8"/>
    <p:sldLayoutId id="2147483869" r:id="rId9"/>
    <p:sldLayoutId id="2147483862" r:id="rId10"/>
    <p:sldLayoutId id="21474838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//upload.wikimedia.org/wikipedia/commons/8/8e/Varicose-veins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oljeZBesedilom 4">
            <a:extLst>
              <a:ext uri="{FF2B5EF4-FFF2-40B4-BE49-F238E27FC236}">
                <a16:creationId xmlns:a16="http://schemas.microsoft.com/office/drawing/2014/main" id="{C656CF4A-CC77-446B-ADB2-46D17D0C0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565400"/>
            <a:ext cx="7056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5400">
                <a:latin typeface="Jokerman" panose="04090605060006020702" pitchFamily="82" charset="0"/>
              </a:rPr>
              <a:t>Žile in krvni obtok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jeZBesedilom 3">
            <a:extLst>
              <a:ext uri="{FF2B5EF4-FFF2-40B4-BE49-F238E27FC236}">
                <a16:creationId xmlns:a16="http://schemas.microsoft.com/office/drawing/2014/main" id="{9A87E1B9-4027-4D27-8564-E719A1789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56880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4400">
                <a:latin typeface="Segoe Print" panose="02000600000000000000" pitchFamily="2" charset="0"/>
              </a:rPr>
              <a:t>Viri :</a:t>
            </a:r>
          </a:p>
        </p:txBody>
      </p:sp>
      <p:sp>
        <p:nvSpPr>
          <p:cNvPr id="19459" name="Pravokotnik 5">
            <a:extLst>
              <a:ext uri="{FF2B5EF4-FFF2-40B4-BE49-F238E27FC236}">
                <a16:creationId xmlns:a16="http://schemas.microsoft.com/office/drawing/2014/main" id="{EE924B95-68A6-4C84-ABD3-FCF2B3977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5670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 http://sl.wikipedia.org/wiki/Krvna_%C5%BEila</a:t>
            </a:r>
          </a:p>
        </p:txBody>
      </p:sp>
      <p:sp>
        <p:nvSpPr>
          <p:cNvPr id="19460" name="Pravokotnik 6">
            <a:extLst>
              <a:ext uri="{FF2B5EF4-FFF2-40B4-BE49-F238E27FC236}">
                <a16:creationId xmlns:a16="http://schemas.microsoft.com/office/drawing/2014/main" id="{C4F66DD2-B74C-4FE1-819F-0A61B29AC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73238"/>
            <a:ext cx="8964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http://www.google.si/url?sa=t&amp;rct=j&amp;q=&amp;esrc=s&amp;frm=1&amp;source=web&amp;cd=11&amp;ved=0CHwQFjAK&amp;url=http%3A%2F%2Fwww.pomurske-lekarne.si%2Fsi%2Findex.cfm%3Fid%3D1660&amp;ei=tzLGT5HIKdDLtAai8PkQ&amp;usg=AFQjCNHJW4CRnumSG9lfHS8AIleT9gin-A&amp;sig2=ww1ZvKiRDimL4mwGsKYatg</a:t>
            </a:r>
          </a:p>
        </p:txBody>
      </p:sp>
      <p:sp>
        <p:nvSpPr>
          <p:cNvPr id="19461" name="Pravokotnik 7">
            <a:extLst>
              <a:ext uri="{FF2B5EF4-FFF2-40B4-BE49-F238E27FC236}">
                <a16:creationId xmlns:a16="http://schemas.microsoft.com/office/drawing/2014/main" id="{085DAFCE-66CE-41DD-AE76-B26DFB7CE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141663"/>
            <a:ext cx="7326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~http://hr.wikipedia.org/wiki/Krvna_%C5%BEila</a:t>
            </a:r>
          </a:p>
        </p:txBody>
      </p:sp>
      <p:sp>
        <p:nvSpPr>
          <p:cNvPr id="19462" name="Pravokotnik 8">
            <a:extLst>
              <a:ext uri="{FF2B5EF4-FFF2-40B4-BE49-F238E27FC236}">
                <a16:creationId xmlns:a16="http://schemas.microsoft.com/office/drawing/2014/main" id="{6251279D-AE5B-4A84-96D7-D780494DB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8820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~http://projekti.gimvic.org/timko/cloveskotelo/gasperin/KRVNE.htm</a:t>
            </a:r>
          </a:p>
        </p:txBody>
      </p:sp>
      <p:sp>
        <p:nvSpPr>
          <p:cNvPr id="19463" name="Pravokotnik 9">
            <a:extLst>
              <a:ext uri="{FF2B5EF4-FFF2-40B4-BE49-F238E27FC236}">
                <a16:creationId xmlns:a16="http://schemas.microsoft.com/office/drawing/2014/main" id="{681EE1C4-D45B-416B-AE9D-E4AB96BAD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21163"/>
            <a:ext cx="4564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~http://www.bolezen.si/bolezni/zilne-bolezni</a:t>
            </a:r>
          </a:p>
        </p:txBody>
      </p:sp>
      <p:sp>
        <p:nvSpPr>
          <p:cNvPr id="19464" name="Pravokotnik 10">
            <a:extLst>
              <a:ext uri="{FF2B5EF4-FFF2-40B4-BE49-F238E27FC236}">
                <a16:creationId xmlns:a16="http://schemas.microsoft.com/office/drawing/2014/main" id="{5C47A7D5-F6B7-457A-930D-91BDCB31B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652963"/>
            <a:ext cx="8623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~http://www.pomurske-lekarne.si/si/index.cfm?id=1660</a:t>
            </a:r>
          </a:p>
        </p:txBody>
      </p:sp>
      <p:sp>
        <p:nvSpPr>
          <p:cNvPr id="19465" name="Pravokotnik 11">
            <a:extLst>
              <a:ext uri="{FF2B5EF4-FFF2-40B4-BE49-F238E27FC236}">
                <a16:creationId xmlns:a16="http://schemas.microsoft.com/office/drawing/2014/main" id="{51C1E0A3-50EB-4D0C-8161-3A19C239F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979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/>
              <a:t>~http://sl.wikipedia.org/wiki/Kr%C4%8Dne_%C5%BEile</a:t>
            </a:r>
          </a:p>
        </p:txBody>
      </p:sp>
      <p:sp>
        <p:nvSpPr>
          <p:cNvPr id="19466" name="PoljeZBesedilom 12">
            <a:extLst>
              <a:ext uri="{FF2B5EF4-FFF2-40B4-BE49-F238E27FC236}">
                <a16:creationId xmlns:a16="http://schemas.microsoft.com/office/drawing/2014/main" id="{90530F1C-CF2B-4D2E-9C98-DD26404B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300663"/>
            <a:ext cx="172878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 b="1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sl-SI" altLang="sl-SI" sz="2800" b="1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sl-SI" altLang="sl-SI" sz="2800" b="1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1.gstatic.com/images?q=tbn:ANd9GcTViBIq4gGiAwCWhYDYeMFd7Dw4NiV5CDnGd3HIBvQQcHJ6J4k3WDwl8SGT">
            <a:extLst>
              <a:ext uri="{FF2B5EF4-FFF2-40B4-BE49-F238E27FC236}">
                <a16:creationId xmlns:a16="http://schemas.microsoft.com/office/drawing/2014/main" id="{7A95F5BA-BA5A-46E6-A57B-7FB4382A1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04813"/>
            <a:ext cx="2624137" cy="6140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67" name="PoljeZBesedilom 8">
            <a:extLst>
              <a:ext uri="{FF2B5EF4-FFF2-40B4-BE49-F238E27FC236}">
                <a16:creationId xmlns:a16="http://schemas.microsoft.com/office/drawing/2014/main" id="{F85F9B11-14B6-4C6E-B6CE-09290B921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latin typeface="Segoe Script" panose="030B0504020000000003" pitchFamily="66" charset="0"/>
              </a:rPr>
              <a:t>~ Arterije ali odvodnice, </a:t>
            </a:r>
          </a:p>
        </p:txBody>
      </p:sp>
      <p:sp>
        <p:nvSpPr>
          <p:cNvPr id="11268" name="PoljeZBesedilom 9">
            <a:extLst>
              <a:ext uri="{FF2B5EF4-FFF2-40B4-BE49-F238E27FC236}">
                <a16:creationId xmlns:a16="http://schemas.microsoft.com/office/drawing/2014/main" id="{8089E770-D8C3-49AD-AE4D-DD81BFD4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5888"/>
            <a:ext cx="4103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5400"/>
              <a:t>Krvni obtok :</a:t>
            </a:r>
          </a:p>
        </p:txBody>
      </p:sp>
      <p:sp>
        <p:nvSpPr>
          <p:cNvPr id="11269" name="PoljeZBesedilom 10">
            <a:extLst>
              <a:ext uri="{FF2B5EF4-FFF2-40B4-BE49-F238E27FC236}">
                <a16:creationId xmlns:a16="http://schemas.microsoft.com/office/drawing/2014/main" id="{FABA7E53-A19D-4F75-A3AC-6680F2210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060575"/>
            <a:ext cx="5041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latin typeface="Segoe Script" panose="030B0504020000000003" pitchFamily="66" charset="0"/>
              </a:rPr>
              <a:t>~ Vene ali dovoznice, </a:t>
            </a:r>
          </a:p>
        </p:txBody>
      </p:sp>
      <p:sp>
        <p:nvSpPr>
          <p:cNvPr id="11270" name="PoljeZBesedilom 11">
            <a:extLst>
              <a:ext uri="{FF2B5EF4-FFF2-40B4-BE49-F238E27FC236}">
                <a16:creationId xmlns:a16="http://schemas.microsoft.com/office/drawing/2014/main" id="{3F1F724B-E18F-4AD7-8804-0B80AA82A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3816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latin typeface="Segoe Script" panose="030B0504020000000003" pitchFamily="66" charset="0"/>
              </a:rPr>
              <a:t>~ Kapilare,</a:t>
            </a:r>
          </a:p>
        </p:txBody>
      </p:sp>
      <p:sp>
        <p:nvSpPr>
          <p:cNvPr id="11271" name="Pravokotnik 12">
            <a:extLst>
              <a:ext uri="{FF2B5EF4-FFF2-40B4-BE49-F238E27FC236}">
                <a16:creationId xmlns:a16="http://schemas.microsoft.com/office/drawing/2014/main" id="{A8742B2F-FCE0-427E-8ACC-7A60F9F9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300663"/>
            <a:ext cx="57610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latin typeface="Segoe Script" panose="030B0504020000000003" pitchFamily="66" charset="0"/>
              </a:rPr>
              <a:t>~ Ob srčnem utripu se kri iz levega srčnega prekata izlije v telesno arterijo ali aorto,</a:t>
            </a:r>
          </a:p>
        </p:txBody>
      </p:sp>
      <p:sp>
        <p:nvSpPr>
          <p:cNvPr id="11272" name="Pravokotnik 14">
            <a:extLst>
              <a:ext uri="{FF2B5EF4-FFF2-40B4-BE49-F238E27FC236}">
                <a16:creationId xmlns:a16="http://schemas.microsoft.com/office/drawing/2014/main" id="{5FAA9C6D-C998-42E1-9ABF-AA66C57F4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573463"/>
            <a:ext cx="58340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solidFill>
                  <a:srgbClr val="000000"/>
                </a:solidFill>
                <a:latin typeface="Segoe Script" panose="030B0504020000000003" pitchFamily="66" charset="0"/>
              </a:rPr>
              <a:t>~ Kri v arterijah je svetlo rdeče obarvana, venozna kri pa je temnejša. </a:t>
            </a:r>
          </a:p>
        </p:txBody>
      </p:sp>
    </p:spTree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ljeZBesedilom 3">
            <a:extLst>
              <a:ext uri="{FF2B5EF4-FFF2-40B4-BE49-F238E27FC236}">
                <a16:creationId xmlns:a16="http://schemas.microsoft.com/office/drawing/2014/main" id="{9BEFAF91-AC96-4415-AF36-E9F204F2E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3375"/>
            <a:ext cx="48244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4400">
                <a:latin typeface="Segoe Script" panose="030B0504020000000003" pitchFamily="66" charset="0"/>
              </a:rPr>
              <a:t>Zgradba vene:</a:t>
            </a:r>
          </a:p>
        </p:txBody>
      </p:sp>
      <p:pic>
        <p:nvPicPr>
          <p:cNvPr id="1026" name="Picture 2" descr="Zgradba arterij in ven">
            <a:extLst>
              <a:ext uri="{FF2B5EF4-FFF2-40B4-BE49-F238E27FC236}">
                <a16:creationId xmlns:a16="http://schemas.microsoft.com/office/drawing/2014/main" id="{E8D4360C-7022-416D-BDCE-51FF06706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4790306" cy="5386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jeZBesedilom 3">
            <a:extLst>
              <a:ext uri="{FF2B5EF4-FFF2-40B4-BE49-F238E27FC236}">
                <a16:creationId xmlns:a16="http://schemas.microsoft.com/office/drawing/2014/main" id="{AC743A8F-816D-4C60-B74B-CDB6BA21D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4248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5400"/>
              <a:t>Sestava arterijske stene :</a:t>
            </a:r>
          </a:p>
        </p:txBody>
      </p:sp>
      <p:pic>
        <p:nvPicPr>
          <p:cNvPr id="15362" name="Picture 2" descr="http://www.kvarkadabra.net/biologija/slike/holesterol_sestava_zile.jpg">
            <a:extLst>
              <a:ext uri="{FF2B5EF4-FFF2-40B4-BE49-F238E27FC236}">
                <a16:creationId xmlns:a16="http://schemas.microsoft.com/office/drawing/2014/main" id="{324907B9-9644-43F1-BA0F-1CEB4217C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484313"/>
            <a:ext cx="4635500" cy="4973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16" name="Pravokotnik 6">
            <a:extLst>
              <a:ext uri="{FF2B5EF4-FFF2-40B4-BE49-F238E27FC236}">
                <a16:creationId xmlns:a16="http://schemas.microsoft.com/office/drawing/2014/main" id="{73493A81-38F0-4027-B4FF-7228F756A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00213"/>
            <a:ext cx="414020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Tx/>
              <a:buAutoNum type="arabicParenBoth"/>
            </a:pPr>
            <a:r>
              <a:rPr lang="sl-SI" altLang="sl-SI" sz="3200"/>
              <a:t> elastično vezivno tkivo,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 sz="3200"/>
              <a:t>(2) gladke mišice,</a:t>
            </a:r>
          </a:p>
          <a:p>
            <a:endParaRPr lang="sl-SI" altLang="sl-SI" sz="3200"/>
          </a:p>
          <a:p>
            <a:endParaRPr lang="sl-SI" altLang="sl-SI" sz="3200"/>
          </a:p>
          <a:p>
            <a:r>
              <a:rPr lang="sl-SI" altLang="sl-SI" sz="3200"/>
              <a:t>(3) celice endotela, najbolj notranji žilni sloj.</a:t>
            </a:r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3">
            <a:extLst>
              <a:ext uri="{FF2B5EF4-FFF2-40B4-BE49-F238E27FC236}">
                <a16:creationId xmlns:a16="http://schemas.microsoft.com/office/drawing/2014/main" id="{4827B652-190B-4E98-86FB-4E40FE95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88913"/>
            <a:ext cx="3906837" cy="922337"/>
          </a:xfr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5400"/>
              <a:t>Bolezni žil :</a:t>
            </a:r>
          </a:p>
        </p:txBody>
      </p:sp>
      <p:sp>
        <p:nvSpPr>
          <p:cNvPr id="14339" name="PoljeZBesedilom 4">
            <a:extLst>
              <a:ext uri="{FF2B5EF4-FFF2-40B4-BE49-F238E27FC236}">
                <a16:creationId xmlns:a16="http://schemas.microsoft.com/office/drawing/2014/main" id="{E16C29F0-31F1-486A-A813-D8EF2F90A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5257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/>
              <a:t>1.  Krčne žile,</a:t>
            </a:r>
          </a:p>
          <a:p>
            <a:endParaRPr lang="sl-SI" altLang="sl-SI" sz="2400"/>
          </a:p>
          <a:p>
            <a:r>
              <a:rPr lang="sl-SI" altLang="sl-SI" sz="2400"/>
              <a:t>2.  Kronično vensko popuščanje (KVI),</a:t>
            </a:r>
          </a:p>
          <a:p>
            <a:endParaRPr lang="sl-SI" altLang="sl-SI" sz="2400"/>
          </a:p>
          <a:p>
            <a:r>
              <a:rPr lang="sl-SI" altLang="sl-SI" sz="2400"/>
              <a:t>3.  Temporalni arteritis.</a:t>
            </a:r>
          </a:p>
        </p:txBody>
      </p:sp>
      <p:pic>
        <p:nvPicPr>
          <p:cNvPr id="17410" name="Picture 2" descr="http://img.rtvslo.si/_up/drown/photos/2010/04/15/16437_picture8_show.jpg">
            <a:extLst>
              <a:ext uri="{FF2B5EF4-FFF2-40B4-BE49-F238E27FC236}">
                <a16:creationId xmlns:a16="http://schemas.microsoft.com/office/drawing/2014/main" id="{6505D30E-2457-40DC-848C-0A2A927FB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01008"/>
            <a:ext cx="4168153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Picture 2">
            <a:extLst>
              <a:ext uri="{FF2B5EF4-FFF2-40B4-BE49-F238E27FC236}">
                <a16:creationId xmlns:a16="http://schemas.microsoft.com/office/drawing/2014/main" id="{F320BC31-26CC-467E-B107-4962ADCF9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0604">
            <a:off x="5775325" y="1543050"/>
            <a:ext cx="2779713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jeZBesedilom 4">
            <a:extLst>
              <a:ext uri="{FF2B5EF4-FFF2-40B4-BE49-F238E27FC236}">
                <a16:creationId xmlns:a16="http://schemas.microsoft.com/office/drawing/2014/main" id="{6A1EF354-79E8-4181-86FB-EA7DC96A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8497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buFont typeface="Franklin Gothic Medium" panose="020B0603020102020204" pitchFamily="34" charset="0"/>
              <a:buAutoNum type="arabicPeriod"/>
            </a:pPr>
            <a:r>
              <a:rPr lang="sl-SI" altLang="sl-SI" sz="4400" u="sng">
                <a:latin typeface="Segoe Script" panose="030B0504020000000003" pitchFamily="66" charset="0"/>
              </a:rPr>
              <a:t>Krčne žile ali varice:</a:t>
            </a:r>
          </a:p>
        </p:txBody>
      </p:sp>
      <p:pic>
        <p:nvPicPr>
          <p:cNvPr id="16386" name="Picture 2" descr="http://www.mitral.si/medi/datoteke/uploaded_files/5644f9dfe2.jpg">
            <a:extLst>
              <a:ext uri="{FF2B5EF4-FFF2-40B4-BE49-F238E27FC236}">
                <a16:creationId xmlns:a16="http://schemas.microsoft.com/office/drawing/2014/main" id="{DF82E156-07E6-405B-8C4C-66F2F327B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685406" cy="551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4" name="PoljeZBesedilom 6">
            <a:extLst>
              <a:ext uri="{FF2B5EF4-FFF2-40B4-BE49-F238E27FC236}">
                <a16:creationId xmlns:a16="http://schemas.microsoft.com/office/drawing/2014/main" id="{98837762-F442-4D13-BC32-2DA89EE68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>
                <a:latin typeface="Segoe Script" panose="030B0504020000000003" pitchFamily="66" charset="0"/>
              </a:rPr>
              <a:t>~ Pri ženskah bolj pogoste,</a:t>
            </a:r>
          </a:p>
        </p:txBody>
      </p:sp>
      <p:sp>
        <p:nvSpPr>
          <p:cNvPr id="15365" name="PoljeZBesedilom 7">
            <a:extLst>
              <a:ext uri="{FF2B5EF4-FFF2-40B4-BE49-F238E27FC236}">
                <a16:creationId xmlns:a16="http://schemas.microsoft.com/office/drawing/2014/main" id="{266F322B-C084-4DDF-98ED-63994150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060575"/>
            <a:ext cx="5580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>
                <a:latin typeface="Segoe Script" panose="030B0504020000000003" pitchFamily="66" charset="0"/>
              </a:rPr>
              <a:t>~ modrikaste, nabrekle,     zvijugane ali zasukane površinske vene,</a:t>
            </a:r>
          </a:p>
        </p:txBody>
      </p:sp>
      <p:sp>
        <p:nvSpPr>
          <p:cNvPr id="15366" name="Pravokotnik 8">
            <a:extLst>
              <a:ext uri="{FF2B5EF4-FFF2-40B4-BE49-F238E27FC236}">
                <a16:creationId xmlns:a16="http://schemas.microsoft.com/office/drawing/2014/main" id="{01F61A4B-D4C4-4D6A-A84F-79098A84C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429000"/>
            <a:ext cx="51133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 b="1">
                <a:latin typeface="Segoe Script" panose="030B0504020000000003" pitchFamily="66" charset="0"/>
              </a:rPr>
              <a:t>Znaki:</a:t>
            </a:r>
            <a:endParaRPr lang="sl-SI" altLang="sl-SI" sz="2400">
              <a:latin typeface="Segoe Script" panose="030B0504020000000003" pitchFamily="66" charset="0"/>
            </a:endParaRPr>
          </a:p>
          <a:p>
            <a:r>
              <a:rPr lang="sl-SI" altLang="sl-SI" sz="2400">
                <a:latin typeface="Segoe Script" panose="030B0504020000000003" pitchFamily="66" charset="0"/>
              </a:rPr>
              <a:t>.. če dlje časa stojimo, so noge zvečer težke in utrujene,</a:t>
            </a:r>
          </a:p>
          <a:p>
            <a:r>
              <a:rPr lang="sl-SI" altLang="sl-SI" sz="2400">
                <a:latin typeface="Segoe Script" panose="030B0504020000000003" pitchFamily="66" charset="0"/>
              </a:rPr>
              <a:t>.. v nogah in gležnjih imamo občutek napetosti, pritiska, </a:t>
            </a:r>
          </a:p>
          <a:p>
            <a:r>
              <a:rPr lang="sl-SI" altLang="sl-SI" sz="2400">
                <a:latin typeface="Segoe Script" panose="030B0504020000000003" pitchFamily="66" charset="0"/>
              </a:rPr>
              <a:t>.. gležnji zvečer otečejo, kar je posledica “izlitja” tekočine v okolišnje tkivo. </a:t>
            </a:r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ravokotnik 3">
            <a:extLst>
              <a:ext uri="{FF2B5EF4-FFF2-40B4-BE49-F238E27FC236}">
                <a16:creationId xmlns:a16="http://schemas.microsoft.com/office/drawing/2014/main" id="{AD61B691-7483-459A-AD5E-988FFEC55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82819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latin typeface="Segoe Script" panose="030B0504020000000003" pitchFamily="66" charset="0"/>
              </a:rPr>
              <a:t>~ oslabelost venske stene, </a:t>
            </a:r>
          </a:p>
          <a:p>
            <a:r>
              <a:rPr lang="sl-SI" altLang="sl-SI" sz="2800">
                <a:latin typeface="Segoe Script" panose="030B0504020000000003" pitchFamily="66" charset="0"/>
              </a:rPr>
              <a:t>~ zaklopke se ne zapirajo več dobro,</a:t>
            </a:r>
          </a:p>
          <a:p>
            <a:r>
              <a:rPr lang="sl-SI" altLang="sl-SI" sz="2800">
                <a:latin typeface="Segoe Script" panose="030B0504020000000003" pitchFamily="66" charset="0"/>
              </a:rPr>
              <a:t>~ povišan krvni tlak v venah.</a:t>
            </a:r>
          </a:p>
        </p:txBody>
      </p:sp>
      <p:sp>
        <p:nvSpPr>
          <p:cNvPr id="16387" name="PoljeZBesedilom 4">
            <a:extLst>
              <a:ext uri="{FF2B5EF4-FFF2-40B4-BE49-F238E27FC236}">
                <a16:creationId xmlns:a16="http://schemas.microsoft.com/office/drawing/2014/main" id="{A3A20271-4088-4581-8903-B1D55F55A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4679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Znaki za nastanek:</a:t>
            </a:r>
          </a:p>
        </p:txBody>
      </p:sp>
      <p:sp>
        <p:nvSpPr>
          <p:cNvPr id="16388" name="PoljeZBesedilom 6">
            <a:extLst>
              <a:ext uri="{FF2B5EF4-FFF2-40B4-BE49-F238E27FC236}">
                <a16:creationId xmlns:a16="http://schemas.microsoft.com/office/drawing/2014/main" id="{AA32623C-7EFB-467A-B670-36CE1EFDA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84538"/>
            <a:ext cx="2592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Posledica:</a:t>
            </a:r>
          </a:p>
        </p:txBody>
      </p:sp>
      <p:sp>
        <p:nvSpPr>
          <p:cNvPr id="16389" name="Pravokotnik 7">
            <a:extLst>
              <a:ext uri="{FF2B5EF4-FFF2-40B4-BE49-F238E27FC236}">
                <a16:creationId xmlns:a16="http://schemas.microsoft.com/office/drawing/2014/main" id="{99A85E30-DC1B-4B9E-912B-E71643213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21163"/>
            <a:ext cx="4572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800">
                <a:latin typeface="Segoe Script" panose="030B0504020000000003" pitchFamily="66" charset="0"/>
              </a:rPr>
              <a:t>~ občutek težkih nog, </a:t>
            </a:r>
          </a:p>
          <a:p>
            <a:r>
              <a:rPr lang="sl-SI" altLang="sl-SI" sz="2800">
                <a:latin typeface="Segoe Script" panose="030B0504020000000003" pitchFamily="66" charset="0"/>
              </a:rPr>
              <a:t>~ krči,</a:t>
            </a:r>
          </a:p>
          <a:p>
            <a:r>
              <a:rPr lang="sl-SI" altLang="sl-SI" sz="2800">
                <a:latin typeface="Segoe Script" panose="030B0504020000000003" pitchFamily="66" charset="0"/>
              </a:rPr>
              <a:t>~ srbenje, </a:t>
            </a:r>
          </a:p>
          <a:p>
            <a:r>
              <a:rPr lang="sl-SI" altLang="sl-SI" sz="2800">
                <a:latin typeface="Segoe Script" panose="030B0504020000000003" pitchFamily="66" charset="0"/>
              </a:rPr>
              <a:t>~ pekočo bolečino, </a:t>
            </a:r>
          </a:p>
          <a:p>
            <a:r>
              <a:rPr lang="sl-SI" altLang="sl-SI" sz="2800">
                <a:latin typeface="Segoe Script" panose="030B0504020000000003" pitchFamily="66" charset="0"/>
              </a:rPr>
              <a:t>~ nemirne noge.</a:t>
            </a:r>
          </a:p>
        </p:txBody>
      </p:sp>
      <p:pic>
        <p:nvPicPr>
          <p:cNvPr id="18434" name="Picture 2" descr="Slika:Varicose-veins.jpg">
            <a:hlinkClick r:id="rId2"/>
            <a:extLst>
              <a:ext uri="{FF2B5EF4-FFF2-40B4-BE49-F238E27FC236}">
                <a16:creationId xmlns:a16="http://schemas.microsoft.com/office/drawing/2014/main" id="{A4F4B07E-FFC4-465B-9C0B-8A92B1E18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50942">
            <a:off x="4519729" y="3185717"/>
            <a:ext cx="4186436" cy="2788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ravokotnik 3">
            <a:extLst>
              <a:ext uri="{FF2B5EF4-FFF2-40B4-BE49-F238E27FC236}">
                <a16:creationId xmlns:a16="http://schemas.microsoft.com/office/drawing/2014/main" id="{989B5D0F-434B-4899-B8CF-D164BB8EB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5693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4400"/>
              <a:t>2. Kronično vensko popuščanje ali kronična venska insuficienca (KVI):</a:t>
            </a:r>
          </a:p>
        </p:txBody>
      </p:sp>
      <p:pic>
        <p:nvPicPr>
          <p:cNvPr id="19458" name="Picture 2" descr="http://www.avogel.si/images/otekle-noge.jpg">
            <a:extLst>
              <a:ext uri="{FF2B5EF4-FFF2-40B4-BE49-F238E27FC236}">
                <a16:creationId xmlns:a16="http://schemas.microsoft.com/office/drawing/2014/main" id="{A21C07CB-BF71-4EF0-91FC-B0DBA234B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16832"/>
            <a:ext cx="3153810" cy="47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2" name="Pravokotnik 5">
            <a:extLst>
              <a:ext uri="{FF2B5EF4-FFF2-40B4-BE49-F238E27FC236}">
                <a16:creationId xmlns:a16="http://schemas.microsoft.com/office/drawing/2014/main" id="{6817BF96-1211-4F52-8A04-BCB0CC65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492375"/>
            <a:ext cx="5616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400">
                <a:latin typeface="Segoe Script" panose="030B0504020000000003" pitchFamily="66" charset="0"/>
              </a:rPr>
              <a:t>~  Simptomi: bolečine v nogah, občutek težkih nog, oteklina nog, ki se ponoči zmanjša, krči v nogah (predvsem ponoči).</a:t>
            </a:r>
          </a:p>
          <a:p>
            <a:endParaRPr lang="sl-SI" altLang="sl-SI" sz="2400">
              <a:latin typeface="Segoe Script" panose="030B0504020000000003" pitchFamily="66" charset="0"/>
            </a:endParaRPr>
          </a:p>
          <a:p>
            <a:endParaRPr lang="sl-SI" altLang="sl-SI" sz="2400">
              <a:latin typeface="Segoe Script" panose="030B0504020000000003" pitchFamily="66" charset="0"/>
            </a:endParaRPr>
          </a:p>
          <a:p>
            <a:r>
              <a:rPr lang="sl-SI" altLang="sl-SI" sz="2400">
                <a:latin typeface="Segoe Script" panose="030B0504020000000003" pitchFamily="66" charset="0"/>
              </a:rPr>
              <a:t>~  Zdravljenje: z elastičnimi povoji, nogavicami, kremo,  indiferentim mazilom in hojo.                        </a:t>
            </a:r>
          </a:p>
        </p:txBody>
      </p:sp>
    </p:spTree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ravokotnik 3">
            <a:extLst>
              <a:ext uri="{FF2B5EF4-FFF2-40B4-BE49-F238E27FC236}">
                <a16:creationId xmlns:a16="http://schemas.microsoft.com/office/drawing/2014/main" id="{C8F851DC-202C-4C0E-A616-FEC64929B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048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3600"/>
              <a:t>3. </a:t>
            </a:r>
            <a:r>
              <a:rPr lang="it-IT" altLang="sl-SI" sz="3600"/>
              <a:t>Temporalni arteritis ali gigantocelični arteritis</a:t>
            </a:r>
            <a:r>
              <a:rPr lang="sl-SI" altLang="sl-SI" sz="3600"/>
              <a:t>:</a:t>
            </a:r>
          </a:p>
        </p:txBody>
      </p:sp>
      <p:pic>
        <p:nvPicPr>
          <p:cNvPr id="1026" name="Picture 2" descr="http://www.bol.rs/wp-content/uploads/2011/05/Untitled-13-300x200.jpg">
            <a:extLst>
              <a:ext uri="{FF2B5EF4-FFF2-40B4-BE49-F238E27FC236}">
                <a16:creationId xmlns:a16="http://schemas.microsoft.com/office/drawing/2014/main" id="{BCE49D01-0AEC-4828-A8C7-94CC36389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01008"/>
            <a:ext cx="4752529" cy="3168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6" name="PoljeZBesedilom 4">
            <a:extLst>
              <a:ext uri="{FF2B5EF4-FFF2-40B4-BE49-F238E27FC236}">
                <a16:creationId xmlns:a16="http://schemas.microsoft.com/office/drawing/2014/main" id="{D6BDD099-2766-46B6-809A-1DF18DD43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6975"/>
            <a:ext cx="8280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sl-SI" altLang="sl-SI" sz="2000">
                <a:latin typeface="Segoe Print" panose="02000600000000000000" pitchFamily="2" charset="0"/>
              </a:rPr>
              <a:t>~ vnetje arterij,</a:t>
            </a:r>
          </a:p>
          <a:p>
            <a:endParaRPr lang="sl-SI" altLang="sl-SI" sz="2000">
              <a:latin typeface="Segoe Print" panose="02000600000000000000" pitchFamily="2" charset="0"/>
            </a:endParaRPr>
          </a:p>
          <a:p>
            <a:r>
              <a:rPr lang="sl-SI" altLang="sl-SI" sz="2000">
                <a:latin typeface="Segoe Print" panose="02000600000000000000" pitchFamily="2" charset="0"/>
              </a:rPr>
              <a:t>~ Simptomi: hud glavobol, bolečina po vsem telesu, slabost, zelo občutljiv lasišče, arterije so na dotik boleče,</a:t>
            </a:r>
          </a:p>
          <a:p>
            <a:endParaRPr lang="sl-SI" altLang="sl-SI" sz="2000">
              <a:latin typeface="Segoe Print" panose="02000600000000000000" pitchFamily="2" charset="0"/>
            </a:endParaRPr>
          </a:p>
          <a:p>
            <a:r>
              <a:rPr lang="sl-SI" altLang="sl-SI" sz="2000">
                <a:latin typeface="Segoe Print" panose="02000600000000000000" pitchFamily="2" charset="0"/>
              </a:rPr>
              <a:t>~ Zdravljenje: s steroidi, ki zmanjšajo vnetje ( nezdravljeni bolniki lahko oslepijo).</a:t>
            </a:r>
          </a:p>
          <a:p>
            <a:endParaRPr lang="sl-SI" altLang="sl-SI" sz="2000">
              <a:latin typeface="Segoe Print" panose="02000600000000000000" pitchFamily="2" charset="0"/>
            </a:endParaRPr>
          </a:p>
          <a:p>
            <a:r>
              <a:rPr lang="sl-SI" altLang="sl-SI" sz="2000">
                <a:latin typeface="Segoe Print" panose="02000600000000000000" pitchFamily="2" charset="0"/>
              </a:rPr>
              <a:t> </a:t>
            </a:r>
          </a:p>
        </p:txBody>
      </p:sp>
      <p:pic>
        <p:nvPicPr>
          <p:cNvPr id="1028" name="Picture 4" descr="http://www.bol.rs/wp-content/uploads/2011/05/Primarne_glavobolje-300x200.jpg">
            <a:extLst>
              <a:ext uri="{FF2B5EF4-FFF2-40B4-BE49-F238E27FC236}">
                <a16:creationId xmlns:a16="http://schemas.microsoft.com/office/drawing/2014/main" id="{F51CD6FD-921D-4DFD-96A4-3C1D06459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3960440" cy="3213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Sivi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vin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496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Aharoni</vt:lpstr>
      <vt:lpstr>Calibri</vt:lpstr>
      <vt:lpstr>Franklin Gothic Book</vt:lpstr>
      <vt:lpstr>Franklin Gothic Medium</vt:lpstr>
      <vt:lpstr>Jokerman</vt:lpstr>
      <vt:lpstr>Segoe Print</vt:lpstr>
      <vt:lpstr>Segoe Script</vt:lpstr>
      <vt:lpstr>Wingdings 2</vt:lpstr>
      <vt:lpstr>Potovanje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2019-05-30T09:37:11Z</dcterms:created>
  <dcterms:modified xsi:type="dcterms:W3CDTF">2019-05-30T09:37:11Z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