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73" r:id="rId8"/>
    <p:sldId id="274" r:id="rId9"/>
    <p:sldId id="263" r:id="rId10"/>
    <p:sldId id="264" r:id="rId11"/>
    <p:sldId id="276" r:id="rId12"/>
    <p:sldId id="265" r:id="rId13"/>
    <p:sldId id="266" r:id="rId14"/>
    <p:sldId id="275" r:id="rId15"/>
    <p:sldId id="267" r:id="rId16"/>
    <p:sldId id="268" r:id="rId17"/>
    <p:sldId id="269" r:id="rId18"/>
    <p:sldId id="271" r:id="rId19"/>
    <p:sldId id="272" r:id="rId20"/>
    <p:sldId id="270" r:id="rId2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DBA4D05-7188-48CD-9E08-03CFD760DB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162D9E1-933C-4009-BD44-7C0F4381645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DA9C1E62-2215-4FAC-8971-C01BD24DEC8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1F898CD6-C278-4D8E-801C-1367CF85647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D2F9D3B5-D365-4DA3-BE04-76C91115CD4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EF0CF984-9514-42F2-A932-29378CD378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A29881-7776-45E9-8240-EDEF3DD07EE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5900720B-5ACE-47C1-96C6-BC0E3BFF0A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E48781-70D4-4324-83FC-1D929AE53A37}" type="slidenum">
              <a:rPr lang="sl-SI" altLang="sl-SI"/>
              <a:pPr eaLnBrk="1" hangingPunct="1"/>
              <a:t>4</a:t>
            </a:fld>
            <a:endParaRPr lang="sl-SI" altLang="sl-SI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744C30CC-E0AA-475D-B808-06AA952A5A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03205538-B6D8-4958-A281-3D33ADFC6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755C7E45-4928-4A12-B481-C6A7364A1B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4538B1-B787-452E-864A-F8A72CDB30E4}" type="slidenum">
              <a:rPr lang="sl-SI" altLang="sl-SI"/>
              <a:pPr eaLnBrk="1" hangingPunct="1"/>
              <a:t>17</a:t>
            </a:fld>
            <a:endParaRPr lang="sl-SI" altLang="sl-SI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423E9A8-9849-4C9C-B004-48EB3F726B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A2E86473-61E7-4299-8A88-72ED22BE4D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174C51C5-3712-4373-A6E2-D173E2E717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E107D5-8010-463B-BB35-C9738C2C680F}" type="slidenum">
              <a:rPr lang="sl-SI" altLang="sl-SI"/>
              <a:pPr eaLnBrk="1" hangingPunct="1"/>
              <a:t>20</a:t>
            </a:fld>
            <a:endParaRPr lang="sl-SI" altLang="sl-SI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8A30DACE-8359-4B5F-8E64-80F422A63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FAC1450-8AB4-483B-B0CF-5453206C14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B38D4FC4-FD03-4B47-984D-7EB50A76ED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AC4F47-F4A2-4669-B163-74547EB7C009}" type="slidenum">
              <a:rPr lang="sl-SI" altLang="sl-SI"/>
              <a:pPr eaLnBrk="1" hangingPunct="1"/>
              <a:t>5</a:t>
            </a:fld>
            <a:endParaRPr lang="sl-SI" altLang="sl-SI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8CF838F-B1F7-44EB-B90D-0B00FBFDED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BE811B86-D02F-4BC4-A3D0-46F9A3C704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B0075F7-0D2D-463D-9823-6F4AF6C38E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FFACBD-B449-48D4-8C07-2D8C0AA8C3DF}" type="slidenum">
              <a:rPr lang="sl-SI" altLang="sl-SI"/>
              <a:pPr eaLnBrk="1" hangingPunct="1"/>
              <a:t>6</a:t>
            </a:fld>
            <a:endParaRPr lang="sl-SI" altLang="sl-SI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0B9AC15-8B1E-4964-B2C4-1443154603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F19D117-FC61-4729-9EF8-C0AA2CA62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2EDC7FF-93F4-408A-82B8-6385EA5CB9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681F32-97ED-4FCB-95C6-4CA92FE4DDB6}" type="slidenum">
              <a:rPr lang="sl-SI" altLang="sl-SI"/>
              <a:pPr eaLnBrk="1" hangingPunct="1"/>
              <a:t>9</a:t>
            </a:fld>
            <a:endParaRPr lang="sl-SI" altLang="sl-SI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CF778BD-8AF3-4CB8-9720-C0C49340FE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14484C3-6B98-41BB-A577-0B9F5E160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F8214B4C-3761-4637-ABCA-EB2210E533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7A4EA4-0BBA-41E6-9ABC-D74F1ECD3681}" type="slidenum">
              <a:rPr lang="sl-SI" altLang="sl-SI"/>
              <a:pPr eaLnBrk="1" hangingPunct="1"/>
              <a:t>10</a:t>
            </a:fld>
            <a:endParaRPr lang="sl-SI" altLang="sl-SI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7C74CA0-5098-49C8-AA44-123B063E81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787FE50E-6293-439F-8E8F-24CCB8F91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6199225C-7098-41EA-9FC4-6641ACBF90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247367-D1BF-476E-9C3A-F0CC6F73BD06}" type="slidenum">
              <a:rPr lang="sl-SI" altLang="sl-SI"/>
              <a:pPr eaLnBrk="1" hangingPunct="1"/>
              <a:t>12</a:t>
            </a:fld>
            <a:endParaRPr lang="sl-SI" altLang="sl-SI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30C086B-1A96-4715-9BAB-080E84F3F0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18C0A9C7-AFDD-40C1-8D46-B63EEFD2C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F4FA83E8-FBE2-4517-9F81-3D4A3BBC40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16D774-2F58-4A7B-9988-B34BC14641BC}" type="slidenum">
              <a:rPr lang="sl-SI" altLang="sl-SI"/>
              <a:pPr eaLnBrk="1" hangingPunct="1"/>
              <a:t>13</a:t>
            </a:fld>
            <a:endParaRPr lang="sl-SI" altLang="sl-SI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4D4688A-0130-4533-BE12-C5C378319F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589786E2-340F-4092-88BF-3114AAFAFB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CAC0BF79-5CBF-4C57-AF97-9D90CE4E16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064B93-153C-4B7C-A12E-E51E8CFDC887}" type="slidenum">
              <a:rPr lang="sl-SI" altLang="sl-SI"/>
              <a:pPr eaLnBrk="1" hangingPunct="1"/>
              <a:t>15</a:t>
            </a:fld>
            <a:endParaRPr lang="sl-SI" altLang="sl-SI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8D8C35E-4C4E-4DF2-85AB-8E764ABFD6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39BD7140-5DEB-477C-ADB4-B98BD49EC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5BCD1EFA-6FB8-4EC1-B843-CDD73789C5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C8BDDA-7277-4C7C-A012-093D96C522AB}" type="slidenum">
              <a:rPr lang="sl-SI" altLang="sl-SI"/>
              <a:pPr eaLnBrk="1" hangingPunct="1"/>
              <a:t>16</a:t>
            </a:fld>
            <a:endParaRPr lang="sl-SI" altLang="sl-SI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73A175F6-6C83-44B3-B847-F3C653E024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55F3FE8-DED2-4FD0-A8AC-628FBD090C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AF313D-2CCC-433F-A32E-B6B005B3F2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137C75-E358-48D5-9EBC-61CDA3347C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687DF8-51A3-45EE-BCC4-08980A7E64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B97C2-1756-44EE-9014-EDAA3CE2E24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9859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7EA23A-702F-428F-85D5-007A5A3B10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9248FC-18E0-4F03-BCA0-775068F1A3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5A3E03-5E3D-4343-AD51-4DBFD45522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2AE08-6F28-4677-8424-EDC4A7F9382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9349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F29C0D-D739-47E9-BC4A-E66C6FCB66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B511F7-3064-419C-B084-EDBB342A7E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3A8722-DEBE-4091-9BED-3417FC473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8369D-F8E1-4F4A-96C7-EB434061AC8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8916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8C4A7A-CF4F-4783-81E5-5C7C757C9A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00EA2E-94B5-4C09-983A-C12369B6D3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895B67-0B6B-4D1A-8058-6355792AC6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2F5C4E-5107-4979-B32A-F8991899CC2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7503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150F7C-FAA0-410C-A928-5309796179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2BE978-A13F-4ED5-8616-D3EABB8023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37F11C-4FB8-410D-8D1D-5DB6E0140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C2C44-13C7-4EB4-A306-E5BEE3CADD7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6825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90858B-5508-4451-8403-9D2CC8C487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CB420E-B75D-49EC-BE41-58B0DE1E14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0FEE5F-BB64-409B-877F-308AAFB86A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2133A-C2FF-42EB-9FA4-541B8C6FFD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02827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BC3D57-90DF-4894-B85F-A87E4F8014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01434B-85FD-4FC3-BBD7-2D11AB89F6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B7CBE5-D459-42A3-AC15-1C83A24284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A5F20-60D4-4E19-A167-2C03737C88F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0118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421734F-711C-4AEC-974B-D1AC6AF057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6397D06-DF3F-4B29-8A5A-F526EC617E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08A90C-EF56-4FCE-8EF1-A380515074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CB6D6-4B9E-48F0-8A62-18567B8DED4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2128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9AEA5CC-006B-46FB-BDBA-3D17102193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908A2F1-216C-4DDD-B84E-99AC72E10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BE5813-158A-4FE5-B270-7069995AB7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57209-AF8F-460D-9458-19F3AE24C95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5219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9EAF791-781D-436F-8743-3660A46285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E29A1FE-4E21-4884-9FC9-CC9BC8962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86EAD3A-D2B9-40E8-A13D-3EF5548238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F5A47-0A55-4301-BA3F-FC26CB2BCF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659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C6E9D4-7938-4625-8A49-FA85F39C04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83EE61-34E9-45CC-953D-11D9D7F50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356AE-76D9-4BB7-BC25-60E149FFD1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EEC75-9EB8-4DF1-A3C6-D6CAFEE63F4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9003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749D75-B34D-494B-9CA3-18F5D72D2C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39EA23-421B-4A35-B8E6-4DC39355BA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49ACFD-CC80-4EA1-AD75-3176452DAF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92D13-45B3-4A94-9BB8-C5A64A14B94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7635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852814E-633D-42DF-9D7B-EFC1E986C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3E9312D-02D0-446D-9581-13FD763DD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43CD933-4767-4E7A-AD14-9A425AC025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4006F0-A03E-486C-BAA0-665F59BC78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0586556-F06D-42F7-9332-5E744E52B5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6FFF9A-6A32-426E-891F-0CC3D375A85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F8AF6DEF-82E9-4AAB-BA50-C8C957D25A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 sz="3600" b="1"/>
              <a:t>Odkritja s področja poznavanja celic</a:t>
            </a:r>
            <a:r>
              <a:rPr lang="sl-SI" altLang="sl-SI" sz="4000"/>
              <a:t> </a:t>
            </a:r>
          </a:p>
        </p:txBody>
      </p:sp>
      <p:graphicFrame>
        <p:nvGraphicFramePr>
          <p:cNvPr id="2094" name="Group 46">
            <a:extLst>
              <a:ext uri="{FF2B5EF4-FFF2-40B4-BE49-F238E27FC236}">
                <a16:creationId xmlns:a16="http://schemas.microsoft.com/office/drawing/2014/main" id="{33A4FCDF-8CCA-44CA-BE21-5CB936AFF3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8313" y="981075"/>
          <a:ext cx="8229600" cy="5583740"/>
        </p:xfrm>
        <a:graphic>
          <a:graphicData uri="http://schemas.openxmlformats.org/drawingml/2006/table">
            <a:tbl>
              <a:tblPr/>
              <a:tblGrid>
                <a:gridCol w="3954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5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86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Robert Hook</a:t>
                      </a:r>
                      <a:endParaRPr kumimoji="0" lang="sl-SI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60338" algn="l"/>
                        </a:tabLst>
                      </a:pPr>
                      <a:r>
                        <a:rPr kumimoji="0" 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raziskoval je proces celične delitve</a:t>
                      </a:r>
                      <a:endParaRPr kumimoji="0" lang="sl-SI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6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Antony van Leeuwehoek</a:t>
                      </a:r>
                      <a:endParaRPr kumimoji="0" lang="sl-SI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60338" algn="l"/>
                        </a:tabLst>
                      </a:pPr>
                      <a:r>
                        <a:rPr kumimoji="0" 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odkril je, da vsaka celica nastane le iz celice</a:t>
                      </a:r>
                      <a:endParaRPr kumimoji="0" lang="sl-SI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6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Matthias Schleiden</a:t>
                      </a:r>
                      <a:endParaRPr kumimoji="0" lang="sl-SI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60338" algn="l"/>
                        </a:tabLst>
                      </a:pPr>
                      <a:r>
                        <a:rPr kumimoji="0" 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objavil je prva dognanja o celicah plute</a:t>
                      </a:r>
                      <a:endParaRPr kumimoji="0" lang="sl-SI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0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Theodor Schwann</a:t>
                      </a:r>
                      <a:endParaRPr kumimoji="0" lang="sl-SI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60338" algn="l"/>
                        </a:tabLst>
                      </a:pPr>
                      <a:r>
                        <a:rPr kumimoji="0" 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prvi, ki je opazoval žive celice</a:t>
                      </a:r>
                      <a:endParaRPr kumimoji="0" lang="sl-SI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86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Rudolf Virchow</a:t>
                      </a:r>
                      <a:endParaRPr kumimoji="0" lang="sl-SI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60338" algn="l"/>
                        </a:tabLst>
                      </a:pPr>
                      <a:r>
                        <a:rPr kumimoji="0" 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raziskoval je proces celične delitve</a:t>
                      </a:r>
                      <a:endParaRPr kumimoji="0" lang="sl-SI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86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Eduard Strasburger</a:t>
                      </a:r>
                      <a:endParaRPr kumimoji="0" lang="sl-SI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60338" algn="l"/>
                        </a:tabLst>
                      </a:pPr>
                      <a:r>
                        <a:rPr kumimoji="0" 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raziskoval je celično zgradbo rastlin</a:t>
                      </a:r>
                      <a:endParaRPr kumimoji="0" lang="sl-SI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86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kumimoji="0" 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Walther Flemming</a:t>
                      </a:r>
                      <a:endParaRPr kumimoji="0" lang="sl-SI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60338" algn="l"/>
                        </a:tabLst>
                      </a:pPr>
                      <a:r>
                        <a:rPr kumimoji="0" 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raziskoval je celično zgradbo živali</a:t>
                      </a:r>
                      <a:endParaRPr kumimoji="0" lang="sl-SI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95" name="Line 47">
            <a:extLst>
              <a:ext uri="{FF2B5EF4-FFF2-40B4-BE49-F238E27FC236}">
                <a16:creationId xmlns:a16="http://schemas.microsoft.com/office/drawing/2014/main" id="{6F27AF51-98B6-44C7-A7B8-2D8790BB73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875" y="1196975"/>
            <a:ext cx="1800225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096" name="Line 48">
            <a:extLst>
              <a:ext uri="{FF2B5EF4-FFF2-40B4-BE49-F238E27FC236}">
                <a16:creationId xmlns:a16="http://schemas.microsoft.com/office/drawing/2014/main" id="{ED83ADA8-372D-4E5E-8E86-E4DEAD2FE7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1989138"/>
            <a:ext cx="43180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097" name="Line 49">
            <a:extLst>
              <a:ext uri="{FF2B5EF4-FFF2-40B4-BE49-F238E27FC236}">
                <a16:creationId xmlns:a16="http://schemas.microsoft.com/office/drawing/2014/main" id="{89123490-EBAB-46D5-B231-2F5A01BE36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8038" y="2852738"/>
            <a:ext cx="1152525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098" name="Line 50">
            <a:extLst>
              <a:ext uri="{FF2B5EF4-FFF2-40B4-BE49-F238E27FC236}">
                <a16:creationId xmlns:a16="http://schemas.microsoft.com/office/drawing/2014/main" id="{1C28FD05-1074-40AE-AE78-C7ACC4074A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2138" y="3716338"/>
            <a:ext cx="1295400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099" name="Line 51">
            <a:extLst>
              <a:ext uri="{FF2B5EF4-FFF2-40B4-BE49-F238E27FC236}">
                <a16:creationId xmlns:a16="http://schemas.microsoft.com/office/drawing/2014/main" id="{A116087A-7110-4171-87A2-3D1F786876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9113" y="2060575"/>
            <a:ext cx="144145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100" name="Line 52">
            <a:extLst>
              <a:ext uri="{FF2B5EF4-FFF2-40B4-BE49-F238E27FC236}">
                <a16:creationId xmlns:a16="http://schemas.microsoft.com/office/drawing/2014/main" id="{F276D4B5-A7D1-49CE-80B8-6CDF031848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8038" y="1341438"/>
            <a:ext cx="1152525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101" name="Line 53">
            <a:extLst>
              <a:ext uri="{FF2B5EF4-FFF2-40B4-BE49-F238E27FC236}">
                <a16:creationId xmlns:a16="http://schemas.microsoft.com/office/drawing/2014/main" id="{98EF3C22-9DB5-487F-B872-652DFC4025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4365625"/>
            <a:ext cx="1150938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AEF93D5-BB7C-42AB-A209-A108E15836A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04800"/>
            <a:ext cx="6400800" cy="685800"/>
          </a:xfrm>
        </p:spPr>
        <p:txBody>
          <a:bodyPr/>
          <a:lstStyle/>
          <a:p>
            <a:pPr eaLnBrk="1" hangingPunct="1"/>
            <a:r>
              <a:rPr lang="sl-SI" altLang="sl-SI" b="1"/>
              <a:t>GOLGIJEV APARAT (GA)</a:t>
            </a:r>
          </a:p>
        </p:txBody>
      </p:sp>
      <p:pic>
        <p:nvPicPr>
          <p:cNvPr id="14339" name="Picture 3" descr="GA-shema+TEM">
            <a:extLst>
              <a:ext uri="{FF2B5EF4-FFF2-40B4-BE49-F238E27FC236}">
                <a16:creationId xmlns:a16="http://schemas.microsoft.com/office/drawing/2014/main" id="{271760A7-5263-42DA-914C-4466DE2AC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1435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ER, GA, CEL STENA1">
            <a:extLst>
              <a:ext uri="{FF2B5EF4-FFF2-40B4-BE49-F238E27FC236}">
                <a16:creationId xmlns:a16="http://schemas.microsoft.com/office/drawing/2014/main" id="{C3113E8B-1B97-4C91-AF9B-C8514DC96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88042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>
            <a:extLst>
              <a:ext uri="{FF2B5EF4-FFF2-40B4-BE49-F238E27FC236}">
                <a16:creationId xmlns:a16="http://schemas.microsoft.com/office/drawing/2014/main" id="{B82CE382-3C03-4038-A89B-DB2E639EB8E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"/>
            <a:ext cx="6400800" cy="609600"/>
          </a:xfrm>
        </p:spPr>
        <p:txBody>
          <a:bodyPr/>
          <a:lstStyle/>
          <a:p>
            <a:pPr eaLnBrk="1" hangingPunct="1"/>
            <a:r>
              <a:rPr lang="sl-SI" altLang="sl-SI" b="1"/>
              <a:t>LIZOSOM</a:t>
            </a:r>
          </a:p>
        </p:txBody>
      </p:sp>
      <p:graphicFrame>
        <p:nvGraphicFramePr>
          <p:cNvPr id="4098" name="Object 3">
            <a:extLst>
              <a:ext uri="{FF2B5EF4-FFF2-40B4-BE49-F238E27FC236}">
                <a16:creationId xmlns:a16="http://schemas.microsoft.com/office/drawing/2014/main" id="{E251FA00-4E3C-45AE-AC7D-53D2A98B43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914400"/>
          <a:ext cx="3048000" cy="268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Bitmap Image" r:id="rId4" imgW="1609524" imgH="1419048" progId="Paint.Picture">
                  <p:embed/>
                </p:oleObj>
              </mc:Choice>
              <mc:Fallback>
                <p:oleObj name="Bitmap Image" r:id="rId4" imgW="1609524" imgH="141904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14400"/>
                        <a:ext cx="3048000" cy="268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>
            <a:extLst>
              <a:ext uri="{FF2B5EF4-FFF2-40B4-BE49-F238E27FC236}">
                <a16:creationId xmlns:a16="http://schemas.microsoft.com/office/drawing/2014/main" id="{68F51C8A-392F-45AE-A5E9-C966619614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4114800"/>
          <a:ext cx="2819400" cy="246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Bitmap Image" r:id="rId6" imgW="1457143" imgH="1276190" progId="Paint.Picture">
                  <p:embed/>
                </p:oleObj>
              </mc:Choice>
              <mc:Fallback>
                <p:oleObj name="Bitmap Image" r:id="rId6" imgW="1457143" imgH="127619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14800"/>
                        <a:ext cx="2819400" cy="246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 Box 5">
            <a:extLst>
              <a:ext uri="{FF2B5EF4-FFF2-40B4-BE49-F238E27FC236}">
                <a16:creationId xmlns:a16="http://schemas.microsoft.com/office/drawing/2014/main" id="{B1B0C6DF-7E56-4CBF-A1E2-571337AC3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219200"/>
            <a:ext cx="1254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latin typeface="Times New Roman" panose="02020603050405020304" pitchFamily="18" charset="0"/>
              </a:rPr>
              <a:t>membrana</a:t>
            </a: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D2F5FB55-F1B1-4851-B26F-7FAFCD1C8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114800"/>
            <a:ext cx="1254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latin typeface="Times New Roman" panose="02020603050405020304" pitchFamily="18" charset="0"/>
              </a:rPr>
              <a:t>membrana</a:t>
            </a: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C8FFEE1A-19FF-4F2F-ACBD-F6CB42298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95400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latin typeface="Times New Roman" panose="02020603050405020304" pitchFamily="18" charset="0"/>
              </a:rPr>
              <a:t>prebavni encimi</a:t>
            </a:r>
          </a:p>
        </p:txBody>
      </p:sp>
      <p:sp>
        <p:nvSpPr>
          <p:cNvPr id="38920" name="Text Box 8">
            <a:extLst>
              <a:ext uri="{FF2B5EF4-FFF2-40B4-BE49-F238E27FC236}">
                <a16:creationId xmlns:a16="http://schemas.microsoft.com/office/drawing/2014/main" id="{18276BC9-99E0-424D-B236-F367B4DA7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581400"/>
            <a:ext cx="473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4000" b="1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38921" name="AutoShape 9">
            <a:extLst>
              <a:ext uri="{FF2B5EF4-FFF2-40B4-BE49-F238E27FC236}">
                <a16:creationId xmlns:a16="http://schemas.microsoft.com/office/drawing/2014/main" id="{83C16881-AC3B-4495-AC94-1FEEEE61AA31}"/>
              </a:ext>
            </a:extLst>
          </p:cNvPr>
          <p:cNvSpPr>
            <a:spLocks/>
          </p:cNvSpPr>
          <p:nvPr/>
        </p:nvSpPr>
        <p:spPr bwMode="auto">
          <a:xfrm>
            <a:off x="5181600" y="2209800"/>
            <a:ext cx="914400" cy="3276600"/>
          </a:xfrm>
          <a:prstGeom prst="rightBrace">
            <a:avLst>
              <a:gd name="adj1" fmla="val 2986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38922" name="Text Box 10">
            <a:extLst>
              <a:ext uri="{FF2B5EF4-FFF2-40B4-BE49-F238E27FC236}">
                <a16:creationId xmlns:a16="http://schemas.microsoft.com/office/drawing/2014/main" id="{494ACF93-253E-43DA-B704-8D212F05F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429000"/>
            <a:ext cx="251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2000">
                <a:latin typeface="Times New Roman" panose="02020603050405020304" pitchFamily="18" charset="0"/>
              </a:rPr>
              <a:t>nastala struktura se izloči iz celice</a:t>
            </a:r>
          </a:p>
        </p:txBody>
      </p:sp>
      <p:sp>
        <p:nvSpPr>
          <p:cNvPr id="4107" name="Text Box 11">
            <a:extLst>
              <a:ext uri="{FF2B5EF4-FFF2-40B4-BE49-F238E27FC236}">
                <a16:creationId xmlns:a16="http://schemas.microsoft.com/office/drawing/2014/main" id="{979CA76E-D960-4830-A4A4-243C5205C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2439988"/>
            <a:ext cx="187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Primarni lizosom</a:t>
            </a:r>
          </a:p>
        </p:txBody>
      </p:sp>
      <p:sp>
        <p:nvSpPr>
          <p:cNvPr id="38924" name="Text Box 12">
            <a:extLst>
              <a:ext uri="{FF2B5EF4-FFF2-40B4-BE49-F238E27FC236}">
                <a16:creationId xmlns:a16="http://schemas.microsoft.com/office/drawing/2014/main" id="{F8577341-5DF7-402C-A3C4-65D70A27A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75" y="4168775"/>
            <a:ext cx="133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Sekundarni</a:t>
            </a:r>
          </a:p>
          <a:p>
            <a:pPr eaLnBrk="1" hangingPunct="1"/>
            <a:r>
              <a:rPr lang="sl-SI" altLang="sl-SI"/>
              <a:t>lizosom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utoUpdateAnimBg="0"/>
      <p:bldP spid="38918" grpId="0" autoUpdateAnimBg="0"/>
      <p:bldP spid="38919" grpId="0" autoUpdateAnimBg="0"/>
      <p:bldP spid="38920" grpId="0" autoUpdateAnimBg="0"/>
      <p:bldP spid="38921" grpId="0" animBg="1"/>
      <p:bldP spid="38922" grpId="0" autoUpdateAnimBg="0"/>
      <p:bldP spid="389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1E37159-EFD9-4C3C-9216-55A0BBC6357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1000"/>
            <a:ext cx="6400800" cy="609600"/>
          </a:xfrm>
        </p:spPr>
        <p:txBody>
          <a:bodyPr/>
          <a:lstStyle/>
          <a:p>
            <a:pPr eaLnBrk="1" hangingPunct="1"/>
            <a:r>
              <a:rPr lang="sl-SI" altLang="sl-SI" b="1"/>
              <a:t>MITOHONDRIJ</a:t>
            </a:r>
          </a:p>
        </p:txBody>
      </p:sp>
      <p:pic>
        <p:nvPicPr>
          <p:cNvPr id="16387" name="Picture 3" descr="mitohondrij-shema">
            <a:extLst>
              <a:ext uri="{FF2B5EF4-FFF2-40B4-BE49-F238E27FC236}">
                <a16:creationId xmlns:a16="http://schemas.microsoft.com/office/drawing/2014/main" id="{C09D0C0A-343B-4338-89B6-0FD188954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43021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>
            <a:extLst>
              <a:ext uri="{FF2B5EF4-FFF2-40B4-BE49-F238E27FC236}">
                <a16:creationId xmlns:a16="http://schemas.microsoft.com/office/drawing/2014/main" id="{00B918B4-193A-4AD3-A39E-F61AECDDA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447800"/>
            <a:ext cx="2103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latin typeface="Times New Roman" panose="02020603050405020304" pitchFamily="18" charset="0"/>
              </a:rPr>
              <a:t>zunanja membrana</a:t>
            </a: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01887005-DBFD-438C-91D9-D800DCE2E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81200"/>
            <a:ext cx="152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latin typeface="Times New Roman" panose="02020603050405020304" pitchFamily="18" charset="0"/>
              </a:rPr>
              <a:t>notranja membrana</a:t>
            </a:r>
            <a:endParaRPr lang="sl-SI" altLang="sl-SI" sz="1600">
              <a:latin typeface="Times New Roman" panose="02020603050405020304" pitchFamily="18" charset="0"/>
            </a:endParaRPr>
          </a:p>
          <a:p>
            <a:pPr eaLnBrk="1" hangingPunct="1"/>
            <a:r>
              <a:rPr lang="sl-SI" altLang="sl-SI" sz="1600">
                <a:latin typeface="Times New Roman" panose="02020603050405020304" pitchFamily="18" charset="0"/>
              </a:rPr>
              <a:t>1 guba=krista </a:t>
            </a:r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832A5930-024B-40BE-AA16-26ACB398B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24400"/>
            <a:ext cx="243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2000">
                <a:latin typeface="Times New Roman" panose="02020603050405020304" pitchFamily="18" charset="0"/>
              </a:rPr>
              <a:t>prostor med obema membranama</a:t>
            </a:r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0151BCF9-6439-4CF3-A2F0-4F204031A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942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latin typeface="Times New Roman" panose="02020603050405020304" pitchFamily="18" charset="0"/>
              </a:rPr>
              <a:t>matriks</a:t>
            </a:r>
          </a:p>
        </p:txBody>
      </p:sp>
      <p:pic>
        <p:nvPicPr>
          <p:cNvPr id="40968" name="Picture 8" descr="mitohondrij-TEM">
            <a:extLst>
              <a:ext uri="{FF2B5EF4-FFF2-40B4-BE49-F238E27FC236}">
                <a16:creationId xmlns:a16="http://schemas.microsoft.com/office/drawing/2014/main" id="{58D85DF1-6B01-4E7F-A817-0DB3BDE33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326866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utoUpdateAnimBg="0"/>
      <p:bldP spid="40965" grpId="0" autoUpdateAnimBg="0"/>
      <p:bldP spid="40966" grpId="0" autoUpdateAnimBg="0"/>
      <p:bldP spid="4096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F10FCD0-0403-4D35-9A29-B47900099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686800" cy="2722563"/>
          </a:xfrm>
        </p:spPr>
        <p:txBody>
          <a:bodyPr/>
          <a:lstStyle/>
          <a:p>
            <a:pPr algn="just" eaLnBrk="1" hangingPunct="1"/>
            <a:r>
              <a:rPr lang="sl-SI" altLang="sl-SI" sz="4000"/>
              <a:t>Katera dva celična organela imata  </a:t>
            </a:r>
            <a:br>
              <a:rPr lang="sl-SI" altLang="sl-SI" sz="4000"/>
            </a:br>
            <a:r>
              <a:rPr lang="sl-SI" altLang="sl-SI" sz="4000"/>
              <a:t>svojo lastno DNK in lastne ribosome, kar pomeni, da v celici rastejo in se delijo neodvisno od delitve celice?</a:t>
            </a:r>
            <a:endParaRPr lang="en-GB" altLang="sl-SI" sz="4000"/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6F5A8476-8C53-435D-905B-D57028902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571875"/>
            <a:ext cx="478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3200"/>
              <a:t>Mitohondriji in kloroplasti.</a:t>
            </a:r>
            <a:endParaRPr lang="en-GB" altLang="sl-SI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A9C0F27D-02CC-4A7F-B9A0-EBFF13EA4DE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600"/>
            <a:ext cx="6400800" cy="609600"/>
          </a:xfrm>
        </p:spPr>
        <p:txBody>
          <a:bodyPr/>
          <a:lstStyle/>
          <a:p>
            <a:pPr eaLnBrk="1" hangingPunct="1"/>
            <a:r>
              <a:rPr lang="sl-SI" altLang="sl-SI" b="1">
                <a:solidFill>
                  <a:srgbClr val="CC3300"/>
                </a:solidFill>
              </a:rPr>
              <a:t>PLASTIDI</a:t>
            </a:r>
          </a:p>
        </p:txBody>
      </p:sp>
      <p:graphicFrame>
        <p:nvGraphicFramePr>
          <p:cNvPr id="43011" name="Object 3">
            <a:extLst>
              <a:ext uri="{FF2B5EF4-FFF2-40B4-BE49-F238E27FC236}">
                <a16:creationId xmlns:a16="http://schemas.microsoft.com/office/drawing/2014/main" id="{B0B228B9-B123-4899-A409-AA9C98ED62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524000"/>
          <a:ext cx="56007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Bitmap Image" r:id="rId4" imgW="5601482" imgH="3428571" progId="Paint.Picture">
                  <p:embed/>
                </p:oleObj>
              </mc:Choice>
              <mc:Fallback>
                <p:oleObj name="Bitmap Image" r:id="rId4" imgW="5601482" imgH="342857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0"/>
                        <a:ext cx="56007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Rectangle 4">
            <a:extLst>
              <a:ext uri="{FF2B5EF4-FFF2-40B4-BE49-F238E27FC236}">
                <a16:creationId xmlns:a16="http://schemas.microsoft.com/office/drawing/2014/main" id="{2DFEE01B-D610-4576-B1B3-AC8E04393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66800"/>
            <a:ext cx="3276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sl-SI" altLang="sl-SI" sz="2400" b="1">
                <a:solidFill>
                  <a:srgbClr val="CC3300"/>
                </a:solidFill>
                <a:latin typeface="Times New Roman" panose="02020603050405020304" pitchFamily="18" charset="0"/>
              </a:rPr>
              <a:t>KLOROPLAST</a:t>
            </a: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9118B241-8B6F-419E-999C-11B0A7F3D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600200"/>
            <a:ext cx="2103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latin typeface="Times New Roman" panose="02020603050405020304" pitchFamily="18" charset="0"/>
              </a:rPr>
              <a:t>zunanja membrana</a:t>
            </a: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51BAB43E-304E-492A-8361-51627E4AB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133600"/>
            <a:ext cx="2144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latin typeface="Times New Roman" panose="02020603050405020304" pitchFamily="18" charset="0"/>
              </a:rPr>
              <a:t>notranja membrana</a:t>
            </a:r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77591F3E-EFD9-4422-B8F0-7E2EE4FEE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267200"/>
            <a:ext cx="744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latin typeface="Times New Roman" panose="02020603050405020304" pitchFamily="18" charset="0"/>
              </a:rPr>
              <a:t>grana</a:t>
            </a:r>
          </a:p>
        </p:txBody>
      </p:sp>
      <p:sp>
        <p:nvSpPr>
          <p:cNvPr id="43016" name="Text Box 8">
            <a:extLst>
              <a:ext uri="{FF2B5EF4-FFF2-40B4-BE49-F238E27FC236}">
                <a16:creationId xmlns:a16="http://schemas.microsoft.com/office/drawing/2014/main" id="{9D67E009-180D-4840-A505-466F56A7D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2672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latin typeface="Times New Roman" panose="02020603050405020304" pitchFamily="18" charset="0"/>
              </a:rPr>
              <a:t>tilakoida</a:t>
            </a:r>
          </a:p>
        </p:txBody>
      </p:sp>
      <p:sp>
        <p:nvSpPr>
          <p:cNvPr id="43017" name="Text Box 9">
            <a:extLst>
              <a:ext uri="{FF2B5EF4-FFF2-40B4-BE49-F238E27FC236}">
                <a16:creationId xmlns:a16="http://schemas.microsoft.com/office/drawing/2014/main" id="{C73F61FF-519B-4A8D-87F5-57A74936E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343400"/>
            <a:ext cx="869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latin typeface="Times New Roman" panose="02020603050405020304" pitchFamily="18" charset="0"/>
              </a:rPr>
              <a:t>stroma</a:t>
            </a:r>
          </a:p>
        </p:txBody>
      </p:sp>
      <p:pic>
        <p:nvPicPr>
          <p:cNvPr id="43018" name="Picture 10" descr="kloroplast-TEM">
            <a:extLst>
              <a:ext uri="{FF2B5EF4-FFF2-40B4-BE49-F238E27FC236}">
                <a16:creationId xmlns:a16="http://schemas.microsoft.com/office/drawing/2014/main" id="{9F7E23D5-BFA7-41EC-A93B-10DF9BC9B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381000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9" name="Rectangle 11">
            <a:extLst>
              <a:ext uri="{FF2B5EF4-FFF2-40B4-BE49-F238E27FC236}">
                <a16:creationId xmlns:a16="http://schemas.microsoft.com/office/drawing/2014/main" id="{845CFA2A-8EF3-429B-8BF5-6529E9C7C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876800"/>
            <a:ext cx="3276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sl-SI" altLang="sl-SI" sz="2400" b="1">
                <a:solidFill>
                  <a:srgbClr val="CC3300"/>
                </a:solidFill>
                <a:latin typeface="Times New Roman" panose="02020603050405020304" pitchFamily="18" charset="0"/>
              </a:rPr>
              <a:t>LEVKOPLAST</a:t>
            </a:r>
          </a:p>
          <a:p>
            <a:pPr eaLnBrk="1" hangingPunct="1">
              <a:spcBef>
                <a:spcPct val="20000"/>
              </a:spcBef>
            </a:pPr>
            <a:r>
              <a:rPr lang="sl-SI" altLang="sl-SI" sz="2400" b="1">
                <a:solidFill>
                  <a:srgbClr val="CC3300"/>
                </a:solidFill>
                <a:latin typeface="Times New Roman" panose="02020603050405020304" pitchFamily="18" charset="0"/>
              </a:rPr>
              <a:t>ŠKROBNO ZRNO</a:t>
            </a:r>
          </a:p>
          <a:p>
            <a:pPr eaLnBrk="1" hangingPunct="1">
              <a:spcBef>
                <a:spcPct val="20000"/>
              </a:spcBef>
            </a:pPr>
            <a:r>
              <a:rPr lang="sl-SI" altLang="sl-SI" sz="2400" b="1">
                <a:solidFill>
                  <a:srgbClr val="CC3300"/>
                </a:solidFill>
                <a:latin typeface="Times New Roman" panose="02020603050405020304" pitchFamily="18" charset="0"/>
              </a:rPr>
              <a:t>(AMILOPLAST)</a:t>
            </a:r>
          </a:p>
        </p:txBody>
      </p:sp>
      <p:sp>
        <p:nvSpPr>
          <p:cNvPr id="5132" name="Freeform 12">
            <a:extLst>
              <a:ext uri="{FF2B5EF4-FFF2-40B4-BE49-F238E27FC236}">
                <a16:creationId xmlns:a16="http://schemas.microsoft.com/office/drawing/2014/main" id="{B41C6A16-EC3B-46C4-B66A-9D8AA04A233B}"/>
              </a:ext>
            </a:extLst>
          </p:cNvPr>
          <p:cNvSpPr>
            <a:spLocks/>
          </p:cNvSpPr>
          <p:nvPr/>
        </p:nvSpPr>
        <p:spPr bwMode="auto">
          <a:xfrm>
            <a:off x="2484438" y="3141663"/>
            <a:ext cx="287337" cy="647700"/>
          </a:xfrm>
          <a:custGeom>
            <a:avLst/>
            <a:gdLst>
              <a:gd name="T0" fmla="*/ 181 w 181"/>
              <a:gd name="T1" fmla="*/ 0 h 408"/>
              <a:gd name="T2" fmla="*/ 45 w 181"/>
              <a:gd name="T3" fmla="*/ 45 h 408"/>
              <a:gd name="T4" fmla="*/ 136 w 181"/>
              <a:gd name="T5" fmla="*/ 181 h 408"/>
              <a:gd name="T6" fmla="*/ 0 w 181"/>
              <a:gd name="T7" fmla="*/ 226 h 408"/>
              <a:gd name="T8" fmla="*/ 136 w 181"/>
              <a:gd name="T9" fmla="*/ 408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408"/>
              <a:gd name="T17" fmla="*/ 181 w 181"/>
              <a:gd name="T18" fmla="*/ 408 h 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408">
                <a:moveTo>
                  <a:pt x="181" y="0"/>
                </a:moveTo>
                <a:cubicBezTo>
                  <a:pt x="116" y="7"/>
                  <a:pt x="52" y="15"/>
                  <a:pt x="45" y="45"/>
                </a:cubicBezTo>
                <a:cubicBezTo>
                  <a:pt x="38" y="75"/>
                  <a:pt x="143" y="151"/>
                  <a:pt x="136" y="181"/>
                </a:cubicBezTo>
                <a:cubicBezTo>
                  <a:pt x="129" y="211"/>
                  <a:pt x="0" y="188"/>
                  <a:pt x="0" y="226"/>
                </a:cubicBezTo>
                <a:cubicBezTo>
                  <a:pt x="0" y="264"/>
                  <a:pt x="113" y="378"/>
                  <a:pt x="136" y="4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utoUpdateAnimBg="0"/>
      <p:bldP spid="43013" grpId="0" autoUpdateAnimBg="0"/>
      <p:bldP spid="43014" grpId="0" autoUpdateAnimBg="0"/>
      <p:bldP spid="43015" grpId="0" autoUpdateAnimBg="0"/>
      <p:bldP spid="43016" grpId="0" autoUpdateAnimBg="0"/>
      <p:bldP spid="43017" grpId="0" autoUpdateAnimBg="0"/>
      <p:bldP spid="4301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059BB49-2AFC-459C-AA6D-5A1B883B52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228600"/>
            <a:ext cx="8839200" cy="1752600"/>
          </a:xfrm>
        </p:spPr>
        <p:txBody>
          <a:bodyPr/>
          <a:lstStyle/>
          <a:p>
            <a:pPr eaLnBrk="1" hangingPunct="1"/>
            <a:r>
              <a:rPr lang="sl-SI" altLang="sl-SI" b="1"/>
              <a:t>NITASTE CITOPLAZMATSKE STRUKTURE</a:t>
            </a:r>
          </a:p>
        </p:txBody>
      </p:sp>
      <p:pic>
        <p:nvPicPr>
          <p:cNvPr id="18435" name="Picture 3" descr="nitaste strukture">
            <a:extLst>
              <a:ext uri="{FF2B5EF4-FFF2-40B4-BE49-F238E27FC236}">
                <a16:creationId xmlns:a16="http://schemas.microsoft.com/office/drawing/2014/main" id="{42F49D67-8A17-4CE3-8498-71A90FDAD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592888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4">
            <a:extLst>
              <a:ext uri="{FF2B5EF4-FFF2-40B4-BE49-F238E27FC236}">
                <a16:creationId xmlns:a16="http://schemas.microsoft.com/office/drawing/2014/main" id="{24BA7AC7-8A37-46B8-B81E-22228A8A3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71600"/>
            <a:ext cx="1306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latin typeface="Times New Roman" panose="02020603050405020304" pitchFamily="18" charset="0"/>
              </a:rPr>
              <a:t>mikrotubul</a:t>
            </a: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15C4C17A-7508-4445-A8B0-AFDAC6326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14600"/>
            <a:ext cx="162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latin typeface="Times New Roman" panose="02020603050405020304" pitchFamily="18" charset="0"/>
              </a:rPr>
              <a:t>mikrofilament</a:t>
            </a: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A7A81017-0102-4377-88B6-495B34536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0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2000">
                <a:latin typeface="Times New Roman" panose="02020603050405020304" pitchFamily="18" charset="0"/>
              </a:rPr>
              <a:t>intermediarni filament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4190A7E6-715C-42A2-A2BD-423D40DE3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447800"/>
            <a:ext cx="1303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latin typeface="Times New Roman" panose="02020603050405020304" pitchFamily="18" charset="0"/>
              </a:rPr>
              <a:t>2r = 25 nm</a:t>
            </a: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325B111B-D7EC-4C6C-B660-2563BB648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667000"/>
            <a:ext cx="1176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latin typeface="Times New Roman" panose="02020603050405020304" pitchFamily="18" charset="0"/>
              </a:rPr>
              <a:t>2r = 7 nm</a:t>
            </a:r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3FC9D8A5-ED4A-4142-B4B6-70A5C6738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810000"/>
            <a:ext cx="1303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latin typeface="Times New Roman" panose="02020603050405020304" pitchFamily="18" charset="0"/>
              </a:rPr>
              <a:t>2r = 10 nm</a:t>
            </a:r>
          </a:p>
        </p:txBody>
      </p:sp>
      <p:sp>
        <p:nvSpPr>
          <p:cNvPr id="45066" name="Text Box 10">
            <a:extLst>
              <a:ext uri="{FF2B5EF4-FFF2-40B4-BE49-F238E27FC236}">
                <a16:creationId xmlns:a16="http://schemas.microsoft.com/office/drawing/2014/main" id="{437647D9-A99E-44FD-93C4-22962278B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10200"/>
            <a:ext cx="233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 b="1">
                <a:solidFill>
                  <a:srgbClr val="CC0099"/>
                </a:solidFill>
                <a:latin typeface="Times New Roman" panose="02020603050405020304" pitchFamily="18" charset="0"/>
              </a:rPr>
              <a:t>MIKROTUBUL</a:t>
            </a:r>
          </a:p>
        </p:txBody>
      </p:sp>
      <p:sp>
        <p:nvSpPr>
          <p:cNvPr id="45067" name="Line 11">
            <a:extLst>
              <a:ext uri="{FF2B5EF4-FFF2-40B4-BE49-F238E27FC236}">
                <a16:creationId xmlns:a16="http://schemas.microsoft.com/office/drawing/2014/main" id="{88506095-7051-4D51-B64B-95C1B6A69B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51816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45068" name="Line 12">
            <a:extLst>
              <a:ext uri="{FF2B5EF4-FFF2-40B4-BE49-F238E27FC236}">
                <a16:creationId xmlns:a16="http://schemas.microsoft.com/office/drawing/2014/main" id="{59750139-C056-4DAC-A88E-7231305072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5562600"/>
            <a:ext cx="1295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45069" name="Line 13">
            <a:extLst>
              <a:ext uri="{FF2B5EF4-FFF2-40B4-BE49-F238E27FC236}">
                <a16:creationId xmlns:a16="http://schemas.microsoft.com/office/drawing/2014/main" id="{E51C234B-8CBA-4C21-87B6-0DD00EB0DC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5715000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45070" name="Text Box 14">
            <a:extLst>
              <a:ext uri="{FF2B5EF4-FFF2-40B4-BE49-F238E27FC236}">
                <a16:creationId xmlns:a16="http://schemas.microsoft.com/office/drawing/2014/main" id="{EBF15705-6891-444E-8BAB-983863BFF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876800"/>
            <a:ext cx="2892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latin typeface="Times New Roman" panose="02020603050405020304" pitchFamily="18" charset="0"/>
              </a:rPr>
              <a:t>bički in migetalke (9x2+2)</a:t>
            </a:r>
          </a:p>
        </p:txBody>
      </p:sp>
      <p:sp>
        <p:nvSpPr>
          <p:cNvPr id="45071" name="Text Box 15">
            <a:extLst>
              <a:ext uri="{FF2B5EF4-FFF2-40B4-BE49-F238E27FC236}">
                <a16:creationId xmlns:a16="http://schemas.microsoft.com/office/drawing/2014/main" id="{AED411FC-D61B-46CD-B286-4C1EA3A54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334000"/>
            <a:ext cx="2025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latin typeface="Times New Roman" panose="02020603050405020304" pitchFamily="18" charset="0"/>
              </a:rPr>
              <a:t>bazalno telo (9x3)</a:t>
            </a:r>
          </a:p>
        </p:txBody>
      </p:sp>
      <p:sp>
        <p:nvSpPr>
          <p:cNvPr id="45072" name="Text Box 16">
            <a:extLst>
              <a:ext uri="{FF2B5EF4-FFF2-40B4-BE49-F238E27FC236}">
                <a16:creationId xmlns:a16="http://schemas.microsoft.com/office/drawing/2014/main" id="{6963759C-6BC3-420F-9603-7D7B9DF61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715000"/>
            <a:ext cx="1566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latin typeface="Times New Roman" panose="02020603050405020304" pitchFamily="18" charset="0"/>
              </a:rPr>
              <a:t>centriol (9x3)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/>
      <p:bldP spid="45066" grpId="0" autoUpdateAnimBg="0"/>
      <p:bldP spid="45070" grpId="0" autoUpdateAnimBg="0"/>
      <p:bldP spid="45071" grpId="0" autoUpdateAnimBg="0"/>
      <p:bldP spid="4507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>
            <a:extLst>
              <a:ext uri="{FF2B5EF4-FFF2-40B4-BE49-F238E27FC236}">
                <a16:creationId xmlns:a16="http://schemas.microsoft.com/office/drawing/2014/main" id="{E2483F9F-FE56-4342-8A6C-F048F0822AB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600"/>
            <a:ext cx="6400800" cy="685800"/>
          </a:xfrm>
        </p:spPr>
        <p:txBody>
          <a:bodyPr/>
          <a:lstStyle/>
          <a:p>
            <a:pPr eaLnBrk="1" hangingPunct="1"/>
            <a:r>
              <a:rPr lang="sl-SI" altLang="sl-SI" b="1"/>
              <a:t>CELIČNA MEMBRANA</a:t>
            </a:r>
          </a:p>
        </p:txBody>
      </p:sp>
      <p:pic>
        <p:nvPicPr>
          <p:cNvPr id="47107" name="Picture 3" descr="celicna membrana-shema">
            <a:extLst>
              <a:ext uri="{FF2B5EF4-FFF2-40B4-BE49-F238E27FC236}">
                <a16:creationId xmlns:a16="http://schemas.microsoft.com/office/drawing/2014/main" id="{71EB2FD4-67B4-4193-90F5-F38C2B891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47244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4">
            <a:extLst>
              <a:ext uri="{FF2B5EF4-FFF2-40B4-BE49-F238E27FC236}">
                <a16:creationId xmlns:a16="http://schemas.microsoft.com/office/drawing/2014/main" id="{C0127F51-682E-4539-9450-CF006453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267200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2000">
                <a:latin typeface="Times New Roman" panose="02020603050405020304" pitchFamily="18" charset="0"/>
              </a:rPr>
              <a:t>fosfolipidni dvosloj</a:t>
            </a: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4F3B7927-A092-40E6-B129-10ABEB470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371600"/>
            <a:ext cx="160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2000">
                <a:latin typeface="Times New Roman" panose="02020603050405020304" pitchFamily="18" charset="0"/>
              </a:rPr>
              <a:t>beljakovinska molekula</a:t>
            </a:r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id="{D2A0A02A-33A9-4579-9983-32B554D25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5240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latin typeface="Times New Roman" panose="02020603050405020304" pitchFamily="18" charset="0"/>
              </a:rPr>
              <a:t>OH</a:t>
            </a:r>
          </a:p>
        </p:txBody>
      </p:sp>
      <p:graphicFrame>
        <p:nvGraphicFramePr>
          <p:cNvPr id="6146" name="Object 7">
            <a:extLst>
              <a:ext uri="{FF2B5EF4-FFF2-40B4-BE49-F238E27FC236}">
                <a16:creationId xmlns:a16="http://schemas.microsoft.com/office/drawing/2014/main" id="{115B4AAE-6878-4802-AE8D-890944F602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1219200"/>
          <a:ext cx="206057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Bitmap Image" r:id="rId5" imgW="1552792" imgH="3390476" progId="Paint.Picture">
                  <p:embed/>
                </p:oleObj>
              </mc:Choice>
              <mc:Fallback>
                <p:oleObj name="Bitmap Image" r:id="rId5" imgW="1552792" imgH="3390476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19200"/>
                        <a:ext cx="2060575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2" name="Text Box 8">
            <a:extLst>
              <a:ext uri="{FF2B5EF4-FFF2-40B4-BE49-F238E27FC236}">
                <a16:creationId xmlns:a16="http://schemas.microsoft.com/office/drawing/2014/main" id="{7B719131-3080-4977-AFF3-FA053AC5F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752600"/>
            <a:ext cx="2147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latin typeface="Times New Roman" panose="02020603050405020304" pitchFamily="18" charset="0"/>
              </a:rPr>
              <a:t>glicerol+skupina, ki vsebuje P in N</a:t>
            </a:r>
          </a:p>
        </p:txBody>
      </p:sp>
      <p:sp>
        <p:nvSpPr>
          <p:cNvPr id="47113" name="Text Box 9">
            <a:extLst>
              <a:ext uri="{FF2B5EF4-FFF2-40B4-BE49-F238E27FC236}">
                <a16:creationId xmlns:a16="http://schemas.microsoft.com/office/drawing/2014/main" id="{680B7A0B-CCA4-4B1B-B255-141226632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124200"/>
            <a:ext cx="24526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latin typeface="Times New Roman" panose="02020603050405020304" pitchFamily="18" charset="0"/>
              </a:rPr>
              <a:t>maščobnokislinski rep</a:t>
            </a:r>
          </a:p>
        </p:txBody>
      </p:sp>
      <p:sp>
        <p:nvSpPr>
          <p:cNvPr id="47114" name="Text Box 10">
            <a:extLst>
              <a:ext uri="{FF2B5EF4-FFF2-40B4-BE49-F238E27FC236}">
                <a16:creationId xmlns:a16="http://schemas.microsoft.com/office/drawing/2014/main" id="{94E1ED45-64BE-4FC8-8D21-3F25D6A9E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6600"/>
            <a:ext cx="12334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b="1">
                <a:latin typeface="Times New Roman" panose="02020603050405020304" pitchFamily="18" charset="0"/>
              </a:rPr>
              <a:t>hidrofobnidel</a:t>
            </a:r>
          </a:p>
        </p:txBody>
      </p:sp>
      <p:sp>
        <p:nvSpPr>
          <p:cNvPr id="47115" name="Text Box 11">
            <a:extLst>
              <a:ext uri="{FF2B5EF4-FFF2-40B4-BE49-F238E27FC236}">
                <a16:creationId xmlns:a16="http://schemas.microsoft.com/office/drawing/2014/main" id="{B0DDE24B-2297-477F-9DAF-A5E23DD89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12334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b="1">
                <a:latin typeface="Times New Roman" panose="02020603050405020304" pitchFamily="18" charset="0"/>
              </a:rPr>
              <a:t>hidrofilni del</a:t>
            </a:r>
          </a:p>
        </p:txBody>
      </p:sp>
      <p:sp>
        <p:nvSpPr>
          <p:cNvPr id="47116" name="Text Box 12">
            <a:extLst>
              <a:ext uri="{FF2B5EF4-FFF2-40B4-BE49-F238E27FC236}">
                <a16:creationId xmlns:a16="http://schemas.microsoft.com/office/drawing/2014/main" id="{724B04DB-77AE-47B2-BB68-97331753A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57800"/>
            <a:ext cx="136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>
                <a:latin typeface="Times New Roman" panose="02020603050405020304" pitchFamily="18" charset="0"/>
              </a:rPr>
              <a:t>fosfolipid</a:t>
            </a:r>
          </a:p>
        </p:txBody>
      </p:sp>
      <p:graphicFrame>
        <p:nvGraphicFramePr>
          <p:cNvPr id="47117" name="Object 13">
            <a:extLst>
              <a:ext uri="{FF2B5EF4-FFF2-40B4-BE49-F238E27FC236}">
                <a16:creationId xmlns:a16="http://schemas.microsoft.com/office/drawing/2014/main" id="{61CBBAA9-6789-453A-812A-AAD9EA35B4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5738" y="1196975"/>
          <a:ext cx="4724400" cy="449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Bitmap Image" r:id="rId7" imgW="3524742" imgH="3352381" progId="Paint.Picture">
                  <p:embed/>
                </p:oleObj>
              </mc:Choice>
              <mc:Fallback>
                <p:oleObj name="Bitmap Image" r:id="rId7" imgW="3524742" imgH="3352381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196975"/>
                        <a:ext cx="4724400" cy="44942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8" name="Text Box 14">
            <a:extLst>
              <a:ext uri="{FF2B5EF4-FFF2-40B4-BE49-F238E27FC236}">
                <a16:creationId xmlns:a16="http://schemas.microsoft.com/office/drawing/2014/main" id="{F9EBA005-9D00-4661-817B-321D29655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675" y="1216025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glikoprotein</a:t>
            </a:r>
            <a:endParaRPr lang="en-GB" altLang="sl-SI"/>
          </a:p>
        </p:txBody>
      </p:sp>
      <p:sp>
        <p:nvSpPr>
          <p:cNvPr id="6159" name="Line 15">
            <a:extLst>
              <a:ext uri="{FF2B5EF4-FFF2-40B4-BE49-F238E27FC236}">
                <a16:creationId xmlns:a16="http://schemas.microsoft.com/office/drawing/2014/main" id="{B7B2D5F1-FC6D-40DC-A806-827818F988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17002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7120" name="Line 16">
            <a:extLst>
              <a:ext uri="{FF2B5EF4-FFF2-40B4-BE49-F238E27FC236}">
                <a16:creationId xmlns:a16="http://schemas.microsoft.com/office/drawing/2014/main" id="{5170087B-A902-4490-B079-872DE95C9C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67625" y="1700213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7121" name="Line 17">
            <a:extLst>
              <a:ext uri="{FF2B5EF4-FFF2-40B4-BE49-F238E27FC236}">
                <a16:creationId xmlns:a16="http://schemas.microsoft.com/office/drawing/2014/main" id="{BFDE177B-9DC9-46C0-8B08-4C87F85EDCB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1013" y="1773238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62" name="Text Box 18">
            <a:extLst>
              <a:ext uri="{FF2B5EF4-FFF2-40B4-BE49-F238E27FC236}">
                <a16:creationId xmlns:a16="http://schemas.microsoft.com/office/drawing/2014/main" id="{4FEF3BBC-44C4-45BF-A8D0-938C563E1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8938" y="1576388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+</a:t>
            </a:r>
            <a:endParaRPr lang="en-GB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utoUpdateAnimBg="0"/>
      <p:bldP spid="47109" grpId="0" autoUpdateAnimBg="0"/>
      <p:bldP spid="47110" grpId="0" autoUpdateAnimBg="0"/>
      <p:bldP spid="47112" grpId="0" autoUpdateAnimBg="0"/>
      <p:bldP spid="47113" grpId="0" autoUpdateAnimBg="0"/>
      <p:bldP spid="47114" grpId="0" autoUpdateAnimBg="0"/>
      <p:bldP spid="47115" grpId="0" autoUpdateAnimBg="0"/>
      <p:bldP spid="47116" grpId="0" autoUpdateAnimBg="0"/>
      <p:bldP spid="471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>
            <a:extLst>
              <a:ext uri="{FF2B5EF4-FFF2-40B4-BE49-F238E27FC236}">
                <a16:creationId xmlns:a16="http://schemas.microsoft.com/office/drawing/2014/main" id="{C7C0742C-309C-4F0D-A8DC-8F0EE1DA9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1047750"/>
            <a:ext cx="506571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/>
              <a:t>Katere od spodaj naštetih stvari lahko vidiš:</a:t>
            </a:r>
          </a:p>
          <a:p>
            <a:pPr eaLnBrk="1" hangingPunct="1"/>
            <a:endParaRPr lang="sl-SI" altLang="sl-SI" sz="2000"/>
          </a:p>
          <a:p>
            <a:pPr eaLnBrk="1" hangingPunct="1"/>
            <a:r>
              <a:rPr lang="sl-SI" altLang="sl-SI" sz="2000"/>
              <a:t>A -s prostim očesom</a:t>
            </a:r>
          </a:p>
          <a:p>
            <a:pPr eaLnBrk="1" hangingPunct="1"/>
            <a:r>
              <a:rPr lang="sl-SI" altLang="sl-SI" sz="2000"/>
              <a:t>B - s svetlobnim mikroskopom</a:t>
            </a:r>
          </a:p>
          <a:p>
            <a:pPr eaLnBrk="1" hangingPunct="1"/>
            <a:r>
              <a:rPr lang="sl-SI" altLang="sl-SI" sz="2000"/>
              <a:t>C- z elektonskim mikroskopom</a:t>
            </a:r>
            <a:endParaRPr lang="en-GB" altLang="sl-SI" sz="2000"/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id="{904D1BC9-70D9-4D53-B164-E63702FF0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357563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/>
              <a:t>A</a:t>
            </a:r>
            <a:endParaRPr lang="en-GB" altLang="sl-SI" sz="2000"/>
          </a:p>
        </p:txBody>
      </p:sp>
      <p:sp>
        <p:nvSpPr>
          <p:cNvPr id="54279" name="Text Box 7">
            <a:extLst>
              <a:ext uri="{FF2B5EF4-FFF2-40B4-BE49-F238E27FC236}">
                <a16:creationId xmlns:a16="http://schemas.microsoft.com/office/drawing/2014/main" id="{C086B4D1-DF52-467C-9A83-D6BE63D38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357563"/>
            <a:ext cx="2327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/>
              <a:t>- korenčkovo seme</a:t>
            </a:r>
            <a:endParaRPr lang="en-GB" altLang="sl-SI" sz="2000"/>
          </a:p>
        </p:txBody>
      </p:sp>
      <p:sp>
        <p:nvSpPr>
          <p:cNvPr id="54280" name="Text Box 8">
            <a:extLst>
              <a:ext uri="{FF2B5EF4-FFF2-40B4-BE49-F238E27FC236}">
                <a16:creationId xmlns:a16="http://schemas.microsoft.com/office/drawing/2014/main" id="{6C95DBA1-4FFC-4CD2-827E-229349372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8936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B</a:t>
            </a:r>
            <a:endParaRPr lang="en-GB" altLang="sl-SI"/>
          </a:p>
        </p:txBody>
      </p:sp>
      <p:sp>
        <p:nvSpPr>
          <p:cNvPr id="54281" name="Text Box 9">
            <a:extLst>
              <a:ext uri="{FF2B5EF4-FFF2-40B4-BE49-F238E27FC236}">
                <a16:creationId xmlns:a16="http://schemas.microsoft.com/office/drawing/2014/main" id="{F115770D-16EE-4732-9B69-38F504CDF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860800"/>
            <a:ext cx="176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/>
              <a:t>- celično jedro</a:t>
            </a:r>
            <a:endParaRPr lang="en-GB" altLang="sl-SI" sz="2000"/>
          </a:p>
        </p:txBody>
      </p:sp>
      <p:sp>
        <p:nvSpPr>
          <p:cNvPr id="54282" name="Text Box 10">
            <a:extLst>
              <a:ext uri="{FF2B5EF4-FFF2-40B4-BE49-F238E27FC236}">
                <a16:creationId xmlns:a16="http://schemas.microsoft.com/office/drawing/2014/main" id="{27B08DF0-F77D-4F70-84DC-192E2BB8E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22116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C</a:t>
            </a:r>
            <a:endParaRPr lang="en-GB" altLang="sl-SI"/>
          </a:p>
        </p:txBody>
      </p:sp>
      <p:sp>
        <p:nvSpPr>
          <p:cNvPr id="54283" name="Text Box 11">
            <a:extLst>
              <a:ext uri="{FF2B5EF4-FFF2-40B4-BE49-F238E27FC236}">
                <a16:creationId xmlns:a16="http://schemas.microsoft.com/office/drawing/2014/main" id="{20D21C27-15C8-4F67-8908-F6918376A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221163"/>
            <a:ext cx="931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/>
              <a:t>- virusi</a:t>
            </a:r>
            <a:endParaRPr lang="en-GB" altLang="sl-SI" sz="2000"/>
          </a:p>
        </p:txBody>
      </p:sp>
      <p:sp>
        <p:nvSpPr>
          <p:cNvPr id="54284" name="Text Box 12">
            <a:extLst>
              <a:ext uri="{FF2B5EF4-FFF2-40B4-BE49-F238E27FC236}">
                <a16:creationId xmlns:a16="http://schemas.microsoft.com/office/drawing/2014/main" id="{319536B3-9043-4D58-B0E7-6733EC3D1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652963"/>
            <a:ext cx="35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/>
              <a:t>B</a:t>
            </a:r>
            <a:endParaRPr lang="en-GB" altLang="sl-SI" sz="2000"/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10403EB4-A953-4EBD-A3DB-27424CF79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52963"/>
            <a:ext cx="196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/>
              <a:t>- večina bakterij</a:t>
            </a:r>
            <a:endParaRPr lang="en-GB" altLang="sl-SI" sz="2000"/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F7AD4A5A-E041-4A9A-8E9A-317476B0E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5105400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- celična stena</a:t>
            </a:r>
            <a:endParaRPr lang="en-GB" altLang="sl-SI"/>
          </a:p>
        </p:txBody>
      </p:sp>
      <p:sp>
        <p:nvSpPr>
          <p:cNvPr id="54287" name="Text Box 15">
            <a:extLst>
              <a:ext uri="{FF2B5EF4-FFF2-40B4-BE49-F238E27FC236}">
                <a16:creationId xmlns:a16="http://schemas.microsoft.com/office/drawing/2014/main" id="{0A398FB5-DA41-42F9-8DED-118577662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838" y="5105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B</a:t>
            </a:r>
            <a:endParaRPr lang="en-GB" altLang="sl-SI"/>
          </a:p>
        </p:txBody>
      </p:sp>
      <p:sp>
        <p:nvSpPr>
          <p:cNvPr id="54288" name="Text Box 16">
            <a:extLst>
              <a:ext uri="{FF2B5EF4-FFF2-40B4-BE49-F238E27FC236}">
                <a16:creationId xmlns:a16="http://schemas.microsoft.com/office/drawing/2014/main" id="{6E80319E-EBA5-4234-A22C-E4DBAF799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288" y="344805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C</a:t>
            </a:r>
            <a:endParaRPr lang="en-GB" altLang="sl-SI"/>
          </a:p>
        </p:txBody>
      </p:sp>
      <p:sp>
        <p:nvSpPr>
          <p:cNvPr id="54289" name="Text Box 17">
            <a:extLst>
              <a:ext uri="{FF2B5EF4-FFF2-40B4-BE49-F238E27FC236}">
                <a16:creationId xmlns:a16="http://schemas.microsoft.com/office/drawing/2014/main" id="{3D6153A4-D4AC-4445-884A-076470CFF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3448050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- ribosomi</a:t>
            </a:r>
            <a:endParaRPr lang="en-GB" altLang="sl-SI"/>
          </a:p>
        </p:txBody>
      </p:sp>
      <p:sp>
        <p:nvSpPr>
          <p:cNvPr id="54290" name="Text Box 18">
            <a:extLst>
              <a:ext uri="{FF2B5EF4-FFF2-40B4-BE49-F238E27FC236}">
                <a16:creationId xmlns:a16="http://schemas.microsoft.com/office/drawing/2014/main" id="{33345CE1-0460-4B66-8857-615BE9022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3952875"/>
            <a:ext cx="100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- koruza</a:t>
            </a:r>
            <a:endParaRPr lang="en-GB" altLang="sl-SI"/>
          </a:p>
        </p:txBody>
      </p:sp>
      <p:sp>
        <p:nvSpPr>
          <p:cNvPr id="54291" name="Text Box 19">
            <a:extLst>
              <a:ext uri="{FF2B5EF4-FFF2-40B4-BE49-F238E27FC236}">
                <a16:creationId xmlns:a16="http://schemas.microsoft.com/office/drawing/2014/main" id="{0DE0AD7F-304E-45BB-B205-7E923A81C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00526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A</a:t>
            </a:r>
            <a:endParaRPr lang="en-GB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/>
      <p:bldP spid="54279" grpId="0"/>
      <p:bldP spid="54280" grpId="0"/>
      <p:bldP spid="54281" grpId="0"/>
      <p:bldP spid="54282" grpId="0"/>
      <p:bldP spid="54283" grpId="0"/>
      <p:bldP spid="54284" grpId="0"/>
      <p:bldP spid="54285" grpId="0"/>
      <p:bldP spid="54286" grpId="0"/>
      <p:bldP spid="54287" grpId="0"/>
      <p:bldP spid="54288" grpId="0"/>
      <p:bldP spid="54289" grpId="0"/>
      <p:bldP spid="54290" grpId="0"/>
      <p:bldP spid="542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55CC7325-A573-4E42-8AAD-F4A6C59E8F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Obkroži prokarionte!</a:t>
            </a:r>
            <a:endParaRPr lang="en-GB" altLang="sl-SI"/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786B195D-3103-4238-8FC5-8390B179B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pPr eaLnBrk="1" hangingPunct="1"/>
            <a:r>
              <a:rPr lang="sl-SI" altLang="sl-SI"/>
              <a:t>kvasovke</a:t>
            </a:r>
          </a:p>
          <a:p>
            <a:pPr eaLnBrk="1" hangingPunct="1"/>
            <a:r>
              <a:rPr lang="sl-SI" altLang="sl-SI"/>
              <a:t>ameba</a:t>
            </a:r>
          </a:p>
          <a:p>
            <a:pPr eaLnBrk="1" hangingPunct="1"/>
            <a:r>
              <a:rPr lang="sl-SI" altLang="sl-SI"/>
              <a:t>mlečnokislinske bakterije</a:t>
            </a:r>
          </a:p>
          <a:p>
            <a:pPr eaLnBrk="1" hangingPunct="1"/>
            <a:r>
              <a:rPr lang="sl-SI" altLang="sl-SI"/>
              <a:t>modrozelene alge</a:t>
            </a:r>
          </a:p>
          <a:p>
            <a:pPr eaLnBrk="1" hangingPunct="1"/>
            <a:r>
              <a:rPr lang="sl-SI" altLang="sl-SI"/>
              <a:t>borelije</a:t>
            </a:r>
          </a:p>
          <a:p>
            <a:pPr eaLnBrk="1" hangingPunct="1"/>
            <a:r>
              <a:rPr lang="sl-SI" altLang="sl-SI"/>
              <a:t>pšenica</a:t>
            </a:r>
          </a:p>
          <a:p>
            <a:pPr eaLnBrk="1" hangingPunct="1"/>
            <a:endParaRPr lang="en-GB" altLang="sl-SI"/>
          </a:p>
        </p:txBody>
      </p:sp>
      <p:sp>
        <p:nvSpPr>
          <p:cNvPr id="56327" name="Oval 7">
            <a:extLst>
              <a:ext uri="{FF2B5EF4-FFF2-40B4-BE49-F238E27FC236}">
                <a16:creationId xmlns:a16="http://schemas.microsoft.com/office/drawing/2014/main" id="{7316A706-D231-4CFB-B23C-5BC7C7BDD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429000"/>
            <a:ext cx="576263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6328" name="Oval 8">
            <a:extLst>
              <a:ext uri="{FF2B5EF4-FFF2-40B4-BE49-F238E27FC236}">
                <a16:creationId xmlns:a16="http://schemas.microsoft.com/office/drawing/2014/main" id="{797A9072-5A04-4BF4-85AF-04789F2BD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852738"/>
            <a:ext cx="576263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6329" name="Oval 9">
            <a:extLst>
              <a:ext uri="{FF2B5EF4-FFF2-40B4-BE49-F238E27FC236}">
                <a16:creationId xmlns:a16="http://schemas.microsoft.com/office/drawing/2014/main" id="{4588139B-3C26-49FE-87AE-F36DEF595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0052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build="p"/>
      <p:bldP spid="56327" grpId="0" animBg="1"/>
      <p:bldP spid="56328" grpId="0" animBg="1"/>
      <p:bldP spid="563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3FE013B-B9EB-414E-B41C-0EE961056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600"/>
              <a:t>Bistvo </a:t>
            </a:r>
            <a:r>
              <a:rPr lang="sl-SI" altLang="sl-SI" sz="3600" b="1"/>
              <a:t>celične teorije</a:t>
            </a:r>
            <a:r>
              <a:rPr lang="sl-SI" altLang="sl-SI" sz="3600"/>
              <a:t> je da:</a:t>
            </a:r>
            <a:r>
              <a:rPr lang="sl-SI" altLang="sl-SI"/>
              <a:t>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774886A-8214-4C26-A786-CD123BE65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sz="2800"/>
              <a:t>a) so celice živali, rastlin in gliv enake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sz="2800"/>
              <a:t>b) se v celicah odvijajo številni in zelo pestri življenjski procesi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sz="2800"/>
              <a:t>c) je celica osnovna gradbena in dejavna enota živih bitij in da se z delitvijo celice prenašajo dedne informacije med generacijami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sz="2800"/>
              <a:t>d) je celica osnovna gradbena in dejavna enota živih bitij, da redukcija pomeni zmanjšanje števila kromosomov na polovico in da vsaka celica živi dvojno življenje</a:t>
            </a:r>
          </a:p>
        </p:txBody>
      </p:sp>
      <p:sp>
        <p:nvSpPr>
          <p:cNvPr id="6148" name="Oval 4">
            <a:extLst>
              <a:ext uri="{FF2B5EF4-FFF2-40B4-BE49-F238E27FC236}">
                <a16:creationId xmlns:a16="http://schemas.microsoft.com/office/drawing/2014/main" id="{5D94169B-1CE8-41EC-B47D-ED8CDD85C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924175"/>
            <a:ext cx="431800" cy="5048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FADEFEA5-1E94-40EF-85EE-A022C3F2A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549275"/>
            <a:ext cx="7772400" cy="5546725"/>
          </a:xfrm>
        </p:spPr>
        <p:txBody>
          <a:bodyPr/>
          <a:lstStyle/>
          <a:p>
            <a:pPr eaLnBrk="1" hangingPunct="1"/>
            <a:r>
              <a:rPr lang="sl-SI" altLang="sl-SI"/>
              <a:t>V čem se razlikujeta citoplazma in celični sok?</a:t>
            </a:r>
          </a:p>
          <a:p>
            <a:pPr eaLnBrk="1" hangingPunct="1"/>
            <a:r>
              <a:rPr lang="sl-SI" altLang="sl-SI"/>
              <a:t>Kako sta funkcionalno povezana GA in ER?</a:t>
            </a:r>
          </a:p>
          <a:p>
            <a:pPr eaLnBrk="1" hangingPunct="1"/>
            <a:r>
              <a:rPr lang="sl-SI" altLang="sl-SI"/>
              <a:t>V čem se razlikujeta mehurček s hrano in prebavna vakuola?</a:t>
            </a:r>
          </a:p>
          <a:p>
            <a:pPr eaLnBrk="1" hangingPunct="1"/>
            <a:r>
              <a:rPr lang="sl-SI" altLang="sl-SI"/>
              <a:t>Kakšno vlogo ima membrana lizosoma?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>
            <a:extLst>
              <a:ext uri="{FF2B5EF4-FFF2-40B4-BE49-F238E27FC236}">
                <a16:creationId xmlns:a16="http://schemas.microsoft.com/office/drawing/2014/main" id="{ADF86F78-270A-4A02-AD6C-501683C683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313" y="500063"/>
          <a:ext cx="8713787" cy="576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Bitmap Image" r:id="rId3" imgW="5847619" imgH="2657846" progId="Paint.Picture">
                  <p:embed/>
                </p:oleObj>
              </mc:Choice>
              <mc:Fallback>
                <p:oleObj name="Bitmap Image" r:id="rId3" imgW="5847619" imgH="265784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500063"/>
                        <a:ext cx="8713787" cy="576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>
            <a:extLst>
              <a:ext uri="{FF2B5EF4-FFF2-40B4-BE49-F238E27FC236}">
                <a16:creationId xmlns:a16="http://schemas.microsoft.com/office/drawing/2014/main" id="{A2A22301-F94D-46EB-BCAA-863C7ECC4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0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solidFill>
                  <a:srgbClr val="CC3300"/>
                </a:solidFill>
                <a:latin typeface="Times New Roman" panose="02020603050405020304" pitchFamily="18" charset="0"/>
              </a:rPr>
              <a:t>celična</a:t>
            </a:r>
            <a:r>
              <a:rPr lang="sl-SI" altLang="sl-SI" sz="2000">
                <a:latin typeface="Times New Roman" panose="02020603050405020304" pitchFamily="18" charset="0"/>
              </a:rPr>
              <a:t> </a:t>
            </a:r>
            <a:r>
              <a:rPr lang="sl-SI" altLang="sl-SI" sz="2000">
                <a:solidFill>
                  <a:srgbClr val="CC3300"/>
                </a:solidFill>
                <a:latin typeface="Times New Roman" panose="02020603050405020304" pitchFamily="18" charset="0"/>
              </a:rPr>
              <a:t>stena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31F12178-62FB-4AF6-964A-58C8C76E4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196975"/>
            <a:ext cx="954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solidFill>
                  <a:srgbClr val="CC3300"/>
                </a:solidFill>
                <a:latin typeface="Times New Roman" panose="02020603050405020304" pitchFamily="18" charset="0"/>
              </a:rPr>
              <a:t>centriol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443A7D35-77F4-4A1A-9478-0CDE6397D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412875"/>
            <a:ext cx="119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solidFill>
                  <a:srgbClr val="CC3300"/>
                </a:solidFill>
                <a:latin typeface="Times New Roman" panose="02020603050405020304" pitchFamily="18" charset="0"/>
              </a:rPr>
              <a:t>kloroplast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BFC643D1-7AA9-4BF2-8BD8-B8386DF71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716338"/>
            <a:ext cx="984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solidFill>
                  <a:srgbClr val="CC0000"/>
                </a:solidFill>
                <a:latin typeface="Times New Roman" panose="02020603050405020304" pitchFamily="18" charset="0"/>
              </a:rPr>
              <a:t>vakuola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71D065E6-3E4C-4722-BC58-04BB778F5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33375"/>
            <a:ext cx="18716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solidFill>
                  <a:srgbClr val="3333CC"/>
                </a:solidFill>
                <a:latin typeface="Times New Roman" panose="02020603050405020304" pitchFamily="18" charset="0"/>
              </a:rPr>
              <a:t>citoplazmatska membrana</a:t>
            </a: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5F495A32-B38C-4806-9F82-0BAA2A9D2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908050"/>
            <a:ext cx="1376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solidFill>
                  <a:srgbClr val="3333CC"/>
                </a:solidFill>
                <a:latin typeface="Times New Roman" panose="02020603050405020304" pitchFamily="18" charset="0"/>
              </a:rPr>
              <a:t>mitohondrij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07D3AA99-3494-44B3-A107-59487785E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1773238"/>
            <a:ext cx="1011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solidFill>
                  <a:srgbClr val="3333CC"/>
                </a:solidFill>
                <a:latin typeface="Times New Roman" panose="02020603050405020304" pitchFamily="18" charset="0"/>
              </a:rPr>
              <a:t>ribosom</a:t>
            </a:r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5A535249-CF42-4A91-A10C-08F532F03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060575"/>
            <a:ext cx="19446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solidFill>
                  <a:srgbClr val="3333CC"/>
                </a:solidFill>
                <a:latin typeface="Times New Roman" panose="02020603050405020304" pitchFamily="18" charset="0"/>
              </a:rPr>
              <a:t>endoplazmatski retikulum</a:t>
            </a:r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id="{67F211E7-026F-463E-901A-B914EBDDB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781300"/>
            <a:ext cx="701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solidFill>
                  <a:srgbClr val="3333CC"/>
                </a:solidFill>
                <a:latin typeface="Times New Roman" panose="02020603050405020304" pitchFamily="18" charset="0"/>
              </a:rPr>
              <a:t>jedro</a:t>
            </a:r>
          </a:p>
        </p:txBody>
      </p:sp>
      <p:sp>
        <p:nvSpPr>
          <p:cNvPr id="7182" name="Text Box 14">
            <a:extLst>
              <a:ext uri="{FF2B5EF4-FFF2-40B4-BE49-F238E27FC236}">
                <a16:creationId xmlns:a16="http://schemas.microsoft.com/office/drawing/2014/main" id="{88A5D202-6927-45F6-BDC9-EC0BC6578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141663"/>
            <a:ext cx="800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solidFill>
                  <a:srgbClr val="3333CC"/>
                </a:solidFill>
                <a:latin typeface="Times New Roman" panose="02020603050405020304" pitchFamily="18" charset="0"/>
              </a:rPr>
              <a:t>jedrce</a:t>
            </a:r>
          </a:p>
        </p:txBody>
      </p:sp>
      <p:sp>
        <p:nvSpPr>
          <p:cNvPr id="7183" name="Text Box 15">
            <a:extLst>
              <a:ext uri="{FF2B5EF4-FFF2-40B4-BE49-F238E27FC236}">
                <a16:creationId xmlns:a16="http://schemas.microsoft.com/office/drawing/2014/main" id="{358BC472-AD59-4AA6-BF0C-C73A74C06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4076700"/>
            <a:ext cx="1693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solidFill>
                  <a:srgbClr val="3333CC"/>
                </a:solidFill>
                <a:latin typeface="Times New Roman" panose="02020603050405020304" pitchFamily="18" charset="0"/>
              </a:rPr>
              <a:t>golgijev aparat</a:t>
            </a:r>
          </a:p>
        </p:txBody>
      </p:sp>
      <p:sp>
        <p:nvSpPr>
          <p:cNvPr id="7184" name="Text Box 16">
            <a:extLst>
              <a:ext uri="{FF2B5EF4-FFF2-40B4-BE49-F238E27FC236}">
                <a16:creationId xmlns:a16="http://schemas.microsoft.com/office/drawing/2014/main" id="{69BCBA1E-7273-4DFF-BC76-31B827855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4437063"/>
            <a:ext cx="129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solidFill>
                  <a:srgbClr val="3333CC"/>
                </a:solidFill>
                <a:latin typeface="Times New Roman" panose="02020603050405020304" pitchFamily="18" charset="0"/>
              </a:rPr>
              <a:t>citoplazma</a:t>
            </a:r>
          </a:p>
        </p:txBody>
      </p:sp>
      <p:sp>
        <p:nvSpPr>
          <p:cNvPr id="7185" name="Text Box 17">
            <a:extLst>
              <a:ext uri="{FF2B5EF4-FFF2-40B4-BE49-F238E27FC236}">
                <a16:creationId xmlns:a16="http://schemas.microsoft.com/office/drawing/2014/main" id="{0AF7B376-F525-4C06-9483-7A1AB8837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797425"/>
            <a:ext cx="730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solidFill>
                  <a:srgbClr val="3333CC"/>
                </a:solidFill>
                <a:latin typeface="Times New Roman" panose="02020603050405020304" pitchFamily="18" charset="0"/>
              </a:rPr>
              <a:t>biček</a:t>
            </a:r>
          </a:p>
        </p:txBody>
      </p:sp>
      <p:sp>
        <p:nvSpPr>
          <p:cNvPr id="1040" name="Text Box 18">
            <a:extLst>
              <a:ext uri="{FF2B5EF4-FFF2-40B4-BE49-F238E27FC236}">
                <a16:creationId xmlns:a16="http://schemas.microsoft.com/office/drawing/2014/main" id="{252460AA-AD75-499C-A6FC-277E87983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5949950"/>
            <a:ext cx="180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sl-SI" sz="2400">
              <a:latin typeface="Times New Roman" panose="02020603050405020304" pitchFamily="18" charset="0"/>
            </a:endParaRPr>
          </a:p>
        </p:txBody>
      </p:sp>
      <p:sp>
        <p:nvSpPr>
          <p:cNvPr id="1041" name="Line 19">
            <a:extLst>
              <a:ext uri="{FF2B5EF4-FFF2-40B4-BE49-F238E27FC236}">
                <a16:creationId xmlns:a16="http://schemas.microsoft.com/office/drawing/2014/main" id="{4EC1EC66-3C46-4FF4-83A3-827A75F5A4B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84438" y="2133600"/>
            <a:ext cx="18716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88" name="Text Box 20">
            <a:extLst>
              <a:ext uri="{FF2B5EF4-FFF2-40B4-BE49-F238E27FC236}">
                <a16:creationId xmlns:a16="http://schemas.microsoft.com/office/drawing/2014/main" id="{A45D4108-6D78-4C9F-A346-4EC3AA349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448050"/>
            <a:ext cx="106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kromatin</a:t>
            </a:r>
            <a:endParaRPr lang="en-GB" altLang="sl-SI"/>
          </a:p>
        </p:txBody>
      </p:sp>
      <p:sp>
        <p:nvSpPr>
          <p:cNvPr id="7189" name="Text Box 21">
            <a:extLst>
              <a:ext uri="{FF2B5EF4-FFF2-40B4-BE49-F238E27FC236}">
                <a16:creationId xmlns:a16="http://schemas.microsoft.com/office/drawing/2014/main" id="{958B2B42-E334-4CD9-A20D-36832A37C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3736975"/>
            <a:ext cx="958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rgbClr val="CC0000"/>
                </a:solidFill>
              </a:rPr>
              <a:t>lizosom</a:t>
            </a:r>
            <a:endParaRPr lang="en-GB" altLang="sl-SI">
              <a:solidFill>
                <a:srgbClr val="CC0000"/>
              </a:solidFill>
            </a:endParaRPr>
          </a:p>
        </p:txBody>
      </p:sp>
      <p:sp>
        <p:nvSpPr>
          <p:cNvPr id="1044" name="Line 22">
            <a:extLst>
              <a:ext uri="{FF2B5EF4-FFF2-40B4-BE49-F238E27FC236}">
                <a16:creationId xmlns:a16="http://schemas.microsoft.com/office/drawing/2014/main" id="{2D35F9CF-FD47-459E-BA6F-FEBE8B156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363" y="4292600"/>
            <a:ext cx="15843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45" name="Line 23">
            <a:extLst>
              <a:ext uri="{FF2B5EF4-FFF2-40B4-BE49-F238E27FC236}">
                <a16:creationId xmlns:a16="http://schemas.microsoft.com/office/drawing/2014/main" id="{375392F8-2436-451F-8624-0290BDB499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4724400"/>
            <a:ext cx="20161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/>
      <p:bldP spid="7176" grpId="0"/>
      <p:bldP spid="7177" grpId="0"/>
      <p:bldP spid="7178" grpId="0"/>
      <p:bldP spid="7179" grpId="0"/>
      <p:bldP spid="7180" grpId="0"/>
      <p:bldP spid="7181" grpId="0"/>
      <p:bldP spid="7182" grpId="0"/>
      <p:bldP spid="7183" grpId="0"/>
      <p:bldP spid="7184" grpId="0"/>
      <p:bldP spid="7185" grpId="0"/>
      <p:bldP spid="7188" grpId="0"/>
      <p:bldP spid="71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71" name="Group 55">
            <a:extLst>
              <a:ext uri="{FF2B5EF4-FFF2-40B4-BE49-F238E27FC236}">
                <a16:creationId xmlns:a16="http://schemas.microsoft.com/office/drawing/2014/main" id="{727A773C-1583-4179-A311-891C6233D50A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3671888" y="260350"/>
          <a:ext cx="5472112" cy="6121400"/>
        </p:xfrm>
        <a:graphic>
          <a:graphicData uri="http://schemas.openxmlformats.org/drawingml/2006/table">
            <a:tbl>
              <a:tblPr/>
              <a:tblGrid>
                <a:gridCol w="1265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8350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PROKARIONTSKA CELICA</a:t>
                      </a:r>
                      <a:endParaRPr kumimoji="0" lang="sl-SI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EVKARIONTSKA CELICA</a:t>
                      </a:r>
                      <a:endParaRPr kumimoji="0" lang="sl-SI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938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Bakterije, modrozelene alge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Glive, rastline, živali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9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0,5 – 8 µm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– 100 µm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350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Dednina v eni krožni molekuli DNK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Dednina iz številnih molekul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9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Manjši ribosomi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Večji ribosomi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Jedrni ovoj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√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Jedrce 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√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Delitveno vreteno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√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ER, GA, mitohondrij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√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Nitaste citoplazmatske strukture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√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Plastid 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√</a:t>
                      </a:r>
                      <a:endParaRPr kumimoji="0" lang="sl-SI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050" name="Object 48">
            <a:extLst>
              <a:ext uri="{FF2B5EF4-FFF2-40B4-BE49-F238E27FC236}">
                <a16:creationId xmlns:a16="http://schemas.microsoft.com/office/drawing/2014/main" id="{58B83652-B383-4C96-9BC6-BF259DF9C1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88913"/>
          <a:ext cx="3384550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Bitmap Image" r:id="rId4" imgW="2400635" imgH="3115110" progId="Paint.Picture">
                  <p:embed/>
                </p:oleObj>
              </mc:Choice>
              <mc:Fallback>
                <p:oleObj name="Bitmap Image" r:id="rId4" imgW="2400635" imgH="3115110" progId="Paint.Picture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3384550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5" name="Text Box 49">
            <a:extLst>
              <a:ext uri="{FF2B5EF4-FFF2-40B4-BE49-F238E27FC236}">
                <a16:creationId xmlns:a16="http://schemas.microsoft.com/office/drawing/2014/main" id="{22E90BF8-F729-49AD-8B1A-45344EDAD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260350"/>
            <a:ext cx="930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Times New Roman" panose="02020603050405020304" pitchFamily="18" charset="0"/>
              </a:rPr>
              <a:t>ribosom</a:t>
            </a:r>
          </a:p>
        </p:txBody>
      </p:sp>
      <p:sp>
        <p:nvSpPr>
          <p:cNvPr id="9266" name="Text Box 50">
            <a:extLst>
              <a:ext uri="{FF2B5EF4-FFF2-40B4-BE49-F238E27FC236}">
                <a16:creationId xmlns:a16="http://schemas.microsoft.com/office/drawing/2014/main" id="{6567C7EB-389D-48EC-AA32-4F8366DEB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981075"/>
            <a:ext cx="536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Times New Roman" panose="02020603050405020304" pitchFamily="18" charset="0"/>
              </a:rPr>
              <a:t>CM</a:t>
            </a:r>
          </a:p>
        </p:txBody>
      </p:sp>
      <p:sp>
        <p:nvSpPr>
          <p:cNvPr id="9267" name="Text Box 51">
            <a:extLst>
              <a:ext uri="{FF2B5EF4-FFF2-40B4-BE49-F238E27FC236}">
                <a16:creationId xmlns:a16="http://schemas.microsoft.com/office/drawing/2014/main" id="{881DE0CF-FCFB-4D86-B9F4-AD7A83B86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133600"/>
            <a:ext cx="460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Times New Roman" panose="02020603050405020304" pitchFamily="18" charset="0"/>
              </a:rPr>
              <a:t>CS</a:t>
            </a:r>
          </a:p>
        </p:txBody>
      </p:sp>
      <p:sp>
        <p:nvSpPr>
          <p:cNvPr id="9268" name="Text Box 52">
            <a:extLst>
              <a:ext uri="{FF2B5EF4-FFF2-40B4-BE49-F238E27FC236}">
                <a16:creationId xmlns:a16="http://schemas.microsoft.com/office/drawing/2014/main" id="{B1C94CAB-B033-4C19-9BFE-E660C6C0E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852738"/>
            <a:ext cx="676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Times New Roman" panose="02020603050405020304" pitchFamily="18" charset="0"/>
              </a:rPr>
              <a:t>DNK</a:t>
            </a:r>
          </a:p>
        </p:txBody>
      </p:sp>
      <p:sp>
        <p:nvSpPr>
          <p:cNvPr id="9269" name="Text Box 53">
            <a:extLst>
              <a:ext uri="{FF2B5EF4-FFF2-40B4-BE49-F238E27FC236}">
                <a16:creationId xmlns:a16="http://schemas.microsoft.com/office/drawing/2014/main" id="{7146D7DE-D248-481C-8CFF-F612D2089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149725"/>
            <a:ext cx="1184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Times New Roman" panose="02020603050405020304" pitchFamily="18" charset="0"/>
              </a:rPr>
              <a:t>citoplazma</a:t>
            </a:r>
          </a:p>
        </p:txBody>
      </p:sp>
      <p:sp>
        <p:nvSpPr>
          <p:cNvPr id="2102" name="Text Box 58">
            <a:extLst>
              <a:ext uri="{FF2B5EF4-FFF2-40B4-BE49-F238E27FC236}">
                <a16:creationId xmlns:a16="http://schemas.microsoft.com/office/drawing/2014/main" id="{6B8A0749-424F-4E88-874D-577D04A05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6610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sl-SI"/>
          </a:p>
        </p:txBody>
      </p:sp>
      <p:sp>
        <p:nvSpPr>
          <p:cNvPr id="2103" name="Text Box 59">
            <a:extLst>
              <a:ext uri="{FF2B5EF4-FFF2-40B4-BE49-F238E27FC236}">
                <a16:creationId xmlns:a16="http://schemas.microsoft.com/office/drawing/2014/main" id="{F80733CA-5373-4DED-87D6-C6BB79005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5248275"/>
            <a:ext cx="2152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PROKARIONTSKA</a:t>
            </a:r>
          </a:p>
          <a:p>
            <a:pPr eaLnBrk="1" hangingPunct="1"/>
            <a:r>
              <a:rPr lang="sl-SI" altLang="sl-SI"/>
              <a:t> CELICA</a:t>
            </a:r>
            <a:endParaRPr lang="en-GB" altLang="sl-SI"/>
          </a:p>
        </p:txBody>
      </p:sp>
      <p:sp>
        <p:nvSpPr>
          <p:cNvPr id="2104" name="Freeform 62">
            <a:extLst>
              <a:ext uri="{FF2B5EF4-FFF2-40B4-BE49-F238E27FC236}">
                <a16:creationId xmlns:a16="http://schemas.microsoft.com/office/drawing/2014/main" id="{537F4996-BD7B-4DA6-8048-BFC6A9D847EE}"/>
              </a:ext>
            </a:extLst>
          </p:cNvPr>
          <p:cNvSpPr>
            <a:spLocks/>
          </p:cNvSpPr>
          <p:nvPr/>
        </p:nvSpPr>
        <p:spPr bwMode="auto">
          <a:xfrm>
            <a:off x="971550" y="4149725"/>
            <a:ext cx="635000" cy="1150938"/>
          </a:xfrm>
          <a:custGeom>
            <a:avLst/>
            <a:gdLst>
              <a:gd name="T0" fmla="*/ 174 w 400"/>
              <a:gd name="T1" fmla="*/ 0 h 725"/>
              <a:gd name="T2" fmla="*/ 38 w 400"/>
              <a:gd name="T3" fmla="*/ 498 h 725"/>
              <a:gd name="T4" fmla="*/ 400 w 400"/>
              <a:gd name="T5" fmla="*/ 725 h 725"/>
              <a:gd name="T6" fmla="*/ 0 60000 65536"/>
              <a:gd name="T7" fmla="*/ 0 60000 65536"/>
              <a:gd name="T8" fmla="*/ 0 60000 65536"/>
              <a:gd name="T9" fmla="*/ 0 w 400"/>
              <a:gd name="T10" fmla="*/ 0 h 725"/>
              <a:gd name="T11" fmla="*/ 400 w 400"/>
              <a:gd name="T12" fmla="*/ 725 h 7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725">
                <a:moveTo>
                  <a:pt x="174" y="0"/>
                </a:moveTo>
                <a:cubicBezTo>
                  <a:pt x="87" y="188"/>
                  <a:pt x="0" y="377"/>
                  <a:pt x="38" y="498"/>
                </a:cubicBezTo>
                <a:cubicBezTo>
                  <a:pt x="76" y="619"/>
                  <a:pt x="340" y="680"/>
                  <a:pt x="400" y="72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279" name="Text Box 63">
            <a:extLst>
              <a:ext uri="{FF2B5EF4-FFF2-40B4-BE49-F238E27FC236}">
                <a16:creationId xmlns:a16="http://schemas.microsoft.com/office/drawing/2014/main" id="{6A70B577-C6F6-4162-88D1-1F19FBB6E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868863"/>
            <a:ext cx="1460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1600"/>
              <a:t>preprost biček</a:t>
            </a:r>
            <a:endParaRPr lang="en-GB" altLang="sl-SI" sz="1600"/>
          </a:p>
        </p:txBody>
      </p:sp>
      <p:sp>
        <p:nvSpPr>
          <p:cNvPr id="2106" name="Line 64">
            <a:extLst>
              <a:ext uri="{FF2B5EF4-FFF2-40B4-BE49-F238E27FC236}">
                <a16:creationId xmlns:a16="http://schemas.microsoft.com/office/drawing/2014/main" id="{27BD1F07-12AF-49D2-9025-C78DCAD2EF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87450" y="4652963"/>
            <a:ext cx="3603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5" grpId="0"/>
      <p:bldP spid="9266" grpId="0"/>
      <p:bldP spid="9267" grpId="0"/>
      <p:bldP spid="9268" grpId="0"/>
      <p:bldP spid="9269" grpId="0"/>
      <p:bldP spid="92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>
            <a:extLst>
              <a:ext uri="{FF2B5EF4-FFF2-40B4-BE49-F238E27FC236}">
                <a16:creationId xmlns:a16="http://schemas.microsoft.com/office/drawing/2014/main" id="{77F3B374-2716-4452-A9DD-D655AD1B43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5375" y="476250"/>
          <a:ext cx="5040313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Bitmap Image" r:id="rId4" imgW="2419048" imgH="2962689" progId="Paint.Picture">
                  <p:embed/>
                </p:oleObj>
              </mc:Choice>
              <mc:Fallback>
                <p:oleObj name="Bitmap Image" r:id="rId4" imgW="2419048" imgH="2962689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76250"/>
                        <a:ext cx="5040313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 Box 3">
            <a:extLst>
              <a:ext uri="{FF2B5EF4-FFF2-40B4-BE49-F238E27FC236}">
                <a16:creationId xmlns:a16="http://schemas.microsoft.com/office/drawing/2014/main" id="{2D5F2489-6BEF-490A-84B0-8731FEB25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65400"/>
            <a:ext cx="13763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>
                <a:latin typeface="Times New Roman" panose="02020603050405020304" pitchFamily="18" charset="0"/>
              </a:rPr>
              <a:t>citoplazma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9CDB5750-3DE0-4D1A-8212-6D024DC14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813" y="785813"/>
            <a:ext cx="12493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>
                <a:solidFill>
                  <a:srgbClr val="CC0099"/>
                </a:solidFill>
                <a:latin typeface="Times New Roman" panose="02020603050405020304" pitchFamily="18" charset="0"/>
              </a:rPr>
              <a:t>migetalke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95A6A852-E0A1-46CC-BD49-C69B663E0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638" y="2428875"/>
            <a:ext cx="15033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>
                <a:solidFill>
                  <a:schemeClr val="accent2"/>
                </a:solidFill>
                <a:latin typeface="Times New Roman" panose="02020603050405020304" pitchFamily="18" charset="0"/>
              </a:rPr>
              <a:t>mitohondrij</a:t>
            </a: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3591E18F-FE8A-452F-987B-1E010A6CB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04813"/>
            <a:ext cx="1219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>
                <a:solidFill>
                  <a:schemeClr val="accent2"/>
                </a:solidFill>
                <a:latin typeface="Times New Roman" panose="02020603050405020304" pitchFamily="18" charset="0"/>
              </a:rPr>
              <a:t>ribosomi</a:t>
            </a:r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0C4133AB-7F5B-4114-A3B5-416797FAC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5" y="3786188"/>
            <a:ext cx="151923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>
                <a:solidFill>
                  <a:schemeClr val="accent2"/>
                </a:solidFill>
                <a:latin typeface="Times New Roman" panose="02020603050405020304" pitchFamily="18" charset="0"/>
              </a:rPr>
              <a:t>gladki ER</a:t>
            </a:r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E019257B-1DE4-419E-8483-D517F21BA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4357688"/>
            <a:ext cx="10096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>
                <a:solidFill>
                  <a:schemeClr val="accent2"/>
                </a:solidFill>
                <a:latin typeface="Times New Roman" panose="02020603050405020304" pitchFamily="18" charset="0"/>
              </a:rPr>
              <a:t>lizosom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89A1638A-06B1-4E76-A024-8D4240DDB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4868863"/>
            <a:ext cx="102393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>
                <a:solidFill>
                  <a:srgbClr val="CC0099"/>
                </a:solidFill>
                <a:latin typeface="Times New Roman" panose="02020603050405020304" pitchFamily="18" charset="0"/>
              </a:rPr>
              <a:t>centriol</a:t>
            </a:r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65E4EDAE-8E2C-4118-BB11-40625DD83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2133600"/>
            <a:ext cx="7715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>
                <a:solidFill>
                  <a:srgbClr val="3333CC"/>
                </a:solidFill>
                <a:latin typeface="Times New Roman" panose="02020603050405020304" pitchFamily="18" charset="0"/>
              </a:rPr>
              <a:t>jedro</a:t>
            </a:r>
          </a:p>
        </p:txBody>
      </p:sp>
      <p:sp>
        <p:nvSpPr>
          <p:cNvPr id="3083" name="Text Box 11">
            <a:extLst>
              <a:ext uri="{FF2B5EF4-FFF2-40B4-BE49-F238E27FC236}">
                <a16:creationId xmlns:a16="http://schemas.microsoft.com/office/drawing/2014/main" id="{CA1FB161-9495-4A59-ADB2-5B8C0C3BB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1700213"/>
            <a:ext cx="8699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>
                <a:latin typeface="Times New Roman" panose="02020603050405020304" pitchFamily="18" charset="0"/>
              </a:rPr>
              <a:t>jedrce</a:t>
            </a: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47E02DC2-BCC8-4989-BBCD-B148B69BA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924175"/>
            <a:ext cx="13684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>
                <a:solidFill>
                  <a:schemeClr val="accent2"/>
                </a:solidFill>
                <a:latin typeface="Times New Roman" panose="02020603050405020304" pitchFamily="18" charset="0"/>
              </a:rPr>
              <a:t>zrnati ER</a:t>
            </a:r>
          </a:p>
        </p:txBody>
      </p:sp>
      <p:sp>
        <p:nvSpPr>
          <p:cNvPr id="3085" name="Text Box 13">
            <a:extLst>
              <a:ext uri="{FF2B5EF4-FFF2-40B4-BE49-F238E27FC236}">
                <a16:creationId xmlns:a16="http://schemas.microsoft.com/office/drawing/2014/main" id="{AD9979C5-1CA7-4D52-88F6-81752E19D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573463"/>
            <a:ext cx="6096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>
                <a:solidFill>
                  <a:schemeClr val="accent2"/>
                </a:solidFill>
                <a:latin typeface="Times New Roman" panose="02020603050405020304" pitchFamily="18" charset="0"/>
              </a:rPr>
              <a:t>GA</a:t>
            </a:r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2DB08AC6-90F1-495B-ADF9-481F395F5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5445125"/>
            <a:ext cx="15240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>
                <a:latin typeface="Times New Roman" panose="02020603050405020304" pitchFamily="18" charset="0"/>
              </a:rPr>
              <a:t>plazmatska membrana</a:t>
            </a:r>
          </a:p>
        </p:txBody>
      </p:sp>
      <p:sp>
        <p:nvSpPr>
          <p:cNvPr id="3087" name="Line 15">
            <a:extLst>
              <a:ext uri="{FF2B5EF4-FFF2-40B4-BE49-F238E27FC236}">
                <a16:creationId xmlns:a16="http://schemas.microsoft.com/office/drawing/2014/main" id="{77588B92-FDAD-4451-9BBE-A1E7C1EFEC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6238" y="4437063"/>
            <a:ext cx="1219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088" name="Text Box 16">
            <a:extLst>
              <a:ext uri="{FF2B5EF4-FFF2-40B4-BE49-F238E27FC236}">
                <a16:creationId xmlns:a16="http://schemas.microsoft.com/office/drawing/2014/main" id="{BBBF628B-AA3D-4996-AD40-CBABB26AF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508500"/>
            <a:ext cx="2286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>
                <a:solidFill>
                  <a:srgbClr val="CC0099"/>
                </a:solidFill>
                <a:latin typeface="Times New Roman" panose="02020603050405020304" pitchFamily="18" charset="0"/>
              </a:rPr>
              <a:t>nitasta struktura</a:t>
            </a:r>
          </a:p>
        </p:txBody>
      </p:sp>
      <p:sp>
        <p:nvSpPr>
          <p:cNvPr id="3089" name="Line 18">
            <a:extLst>
              <a:ext uri="{FF2B5EF4-FFF2-40B4-BE49-F238E27FC236}">
                <a16:creationId xmlns:a16="http://schemas.microsoft.com/office/drawing/2014/main" id="{319DB5C5-5E68-4086-A656-399B74381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2636838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C3DA093-525F-42D0-A87B-59A3B54641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"/>
            <a:ext cx="6400800" cy="685800"/>
          </a:xfrm>
        </p:spPr>
        <p:txBody>
          <a:bodyPr/>
          <a:lstStyle/>
          <a:p>
            <a:pPr eaLnBrk="1" hangingPunct="1"/>
            <a:r>
              <a:rPr lang="sl-SI" altLang="sl-SI" b="1"/>
              <a:t>CELIČNO JEDRO</a:t>
            </a:r>
          </a:p>
        </p:txBody>
      </p:sp>
      <p:pic>
        <p:nvPicPr>
          <p:cNvPr id="10243" name="Picture 3" descr="celicno jedro">
            <a:extLst>
              <a:ext uri="{FF2B5EF4-FFF2-40B4-BE49-F238E27FC236}">
                <a16:creationId xmlns:a16="http://schemas.microsoft.com/office/drawing/2014/main" id="{424332AB-2195-40C9-8F2D-7A5283B07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172200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>
            <a:extLst>
              <a:ext uri="{FF2B5EF4-FFF2-40B4-BE49-F238E27FC236}">
                <a16:creationId xmlns:a16="http://schemas.microsoft.com/office/drawing/2014/main" id="{C0750767-9BDE-4902-929D-317AEC573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715000"/>
            <a:ext cx="1084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latin typeface="Times New Roman" panose="02020603050405020304" pitchFamily="18" charset="0"/>
              </a:rPr>
              <a:t>ribosomi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8CD13209-7F63-40A4-9C80-0E742F3E8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057400"/>
            <a:ext cx="2147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latin typeface="Times New Roman" panose="02020603050405020304" pitchFamily="18" charset="0"/>
              </a:rPr>
              <a:t>notranja membrana</a:t>
            </a: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3B9B5E20-B033-42C1-8082-9E76AC2B8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600200"/>
            <a:ext cx="63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latin typeface="Times New Roman" panose="02020603050405020304" pitchFamily="18" charset="0"/>
              </a:rPr>
              <a:t>pore</a:t>
            </a:r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3A43AB9E-A482-48D3-A167-C1C654355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438400"/>
            <a:ext cx="1098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latin typeface="Times New Roman" panose="02020603050405020304" pitchFamily="18" charset="0"/>
              </a:rPr>
              <a:t>kromatin</a:t>
            </a:r>
          </a:p>
        </p:txBody>
      </p:sp>
      <p:sp>
        <p:nvSpPr>
          <p:cNvPr id="32776" name="Text Box 8">
            <a:extLst>
              <a:ext uri="{FF2B5EF4-FFF2-40B4-BE49-F238E27FC236}">
                <a16:creationId xmlns:a16="http://schemas.microsoft.com/office/drawing/2014/main" id="{22C1A22D-9F01-47A9-B901-5CC772FA9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743200"/>
            <a:ext cx="803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latin typeface="Times New Roman" panose="02020603050405020304" pitchFamily="18" charset="0"/>
              </a:rPr>
              <a:t>jedrce</a:t>
            </a:r>
          </a:p>
        </p:txBody>
      </p:sp>
      <p:sp>
        <p:nvSpPr>
          <p:cNvPr id="32777" name="Text Box 9">
            <a:extLst>
              <a:ext uri="{FF2B5EF4-FFF2-40B4-BE49-F238E27FC236}">
                <a16:creationId xmlns:a16="http://schemas.microsoft.com/office/drawing/2014/main" id="{8D8FA804-02B4-4918-AF72-7BF4BAADA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895600"/>
            <a:ext cx="1149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latin typeface="Times New Roman" panose="02020603050405020304" pitchFamily="18" charset="0"/>
              </a:rPr>
              <a:t>zrnati ER</a:t>
            </a:r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id="{93014B9B-9B17-4F9A-BEBA-14CD07FD1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676400"/>
            <a:ext cx="2106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latin typeface="Times New Roman" panose="02020603050405020304" pitchFamily="18" charset="0"/>
              </a:rPr>
              <a:t>zunanja membrana</a:t>
            </a:r>
          </a:p>
        </p:txBody>
      </p:sp>
      <p:sp>
        <p:nvSpPr>
          <p:cNvPr id="32779" name="AutoShape 11">
            <a:extLst>
              <a:ext uri="{FF2B5EF4-FFF2-40B4-BE49-F238E27FC236}">
                <a16:creationId xmlns:a16="http://schemas.microsoft.com/office/drawing/2014/main" id="{7097F245-D1DE-4266-B22C-C4C423D9F599}"/>
              </a:ext>
            </a:extLst>
          </p:cNvPr>
          <p:cNvSpPr>
            <a:spLocks/>
          </p:cNvSpPr>
          <p:nvPr/>
        </p:nvSpPr>
        <p:spPr bwMode="auto">
          <a:xfrm>
            <a:off x="2590800" y="1828800"/>
            <a:ext cx="304800" cy="457200"/>
          </a:xfrm>
          <a:prstGeom prst="leftBrace">
            <a:avLst>
              <a:gd name="adj1" fmla="val 12500"/>
              <a:gd name="adj2" fmla="val 4965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32780" name="Text Box 12">
            <a:extLst>
              <a:ext uri="{FF2B5EF4-FFF2-40B4-BE49-F238E27FC236}">
                <a16:creationId xmlns:a16="http://schemas.microsoft.com/office/drawing/2014/main" id="{11F67E6A-518A-423C-8085-BD2391452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05000"/>
            <a:ext cx="177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latin typeface="Times New Roman" panose="02020603050405020304" pitchFamily="18" charset="0"/>
              </a:rPr>
              <a:t>JEDRNI OVOJ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utoUpdateAnimBg="0"/>
      <p:bldP spid="32773" grpId="0" autoUpdateAnimBg="0"/>
      <p:bldP spid="32774" grpId="0" autoUpdateAnimBg="0"/>
      <p:bldP spid="32775" grpId="0" autoUpdateAnimBg="0"/>
      <p:bldP spid="32776" grpId="0" autoUpdateAnimBg="0"/>
      <p:bldP spid="32777" grpId="0" autoUpdateAnimBg="0"/>
      <p:bldP spid="32778" grpId="0" autoUpdateAnimBg="0"/>
      <p:bldP spid="32779" grpId="0" animBg="1"/>
      <p:bldP spid="3278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B34702E9-4596-4C6B-89AF-67F4A4D1F0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642350" cy="1727200"/>
          </a:xfrm>
        </p:spPr>
        <p:txBody>
          <a:bodyPr/>
          <a:lstStyle/>
          <a:p>
            <a:pPr eaLnBrk="1" hangingPunct="1"/>
            <a:r>
              <a:rPr lang="sl-SI" altLang="sl-SI" sz="4000"/>
              <a:t>Kakšna je razlika med KROMATINOM in KROMOSOMOM?</a:t>
            </a:r>
            <a:endParaRPr lang="en-GB" altLang="sl-SI" sz="400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B4E7EDC3-407A-4D94-B2DF-0FD798B828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pPr eaLnBrk="1" hangingPunct="1"/>
            <a:r>
              <a:rPr lang="sl-SI" altLang="sl-SI" sz="2800"/>
              <a:t>V biokemijskem smislu je ni, saj sta tako kromatin kot kromosom sestavljena iz nukleinske kisline(DNK) in beljakovine (histoni). </a:t>
            </a:r>
          </a:p>
          <a:p>
            <a:pPr eaLnBrk="1" hangingPunct="1"/>
            <a:r>
              <a:rPr lang="sl-SI" altLang="sl-SI" sz="2800"/>
              <a:t>Ko se celica ne deli so tanke in dolge molekule DNK povezane v zbit preplet imenovan  </a:t>
            </a:r>
            <a:r>
              <a:rPr lang="sl-SI" altLang="sl-SI" sz="2800">
                <a:solidFill>
                  <a:srgbClr val="CC0000"/>
                </a:solidFill>
              </a:rPr>
              <a:t>KROMATIN</a:t>
            </a:r>
          </a:p>
          <a:p>
            <a:pPr eaLnBrk="1" hangingPunct="1"/>
            <a:r>
              <a:rPr lang="sl-SI" altLang="sl-SI" sz="2800"/>
              <a:t>Med delitvijo celic se te dolge niti zvijejo v krajše in debelejše strukture imenovane </a:t>
            </a:r>
            <a:r>
              <a:rPr lang="sl-SI" altLang="sl-SI" sz="2800">
                <a:solidFill>
                  <a:srgbClr val="CC0000"/>
                </a:solidFill>
              </a:rPr>
              <a:t>KROMOSOM</a:t>
            </a:r>
            <a:r>
              <a:rPr lang="sl-SI" altLang="sl-SI" sz="2800"/>
              <a:t>.</a:t>
            </a:r>
            <a:endParaRPr lang="en-GB" altLang="sl-SI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8660C4E-1C75-4A34-B7EE-2FD67CC17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Kaj je JEDRCE?</a:t>
            </a:r>
            <a:endParaRPr lang="en-GB" altLang="sl-SI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9367C65-87F4-47ED-BB3A-7CCD2EE95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Jedrce sestavljajo deli različnih kromosomov, na katerih so geni za ribosomske RNK, ki sestavljajo ribosome.</a:t>
            </a:r>
            <a:endParaRPr lang="en-GB" altLang="sl-S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5D1CA5A-CBDB-4BEB-873E-5BF6089D5EA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"/>
            <a:ext cx="8153400" cy="685800"/>
          </a:xfrm>
        </p:spPr>
        <p:txBody>
          <a:bodyPr/>
          <a:lstStyle/>
          <a:p>
            <a:pPr eaLnBrk="1" hangingPunct="1"/>
            <a:r>
              <a:rPr lang="sl-SI" altLang="sl-SI" b="1"/>
              <a:t>ENDOPLAZMATSKI RETIKULUM (ER)</a:t>
            </a:r>
          </a:p>
        </p:txBody>
      </p:sp>
      <p:pic>
        <p:nvPicPr>
          <p:cNvPr id="13315" name="Picture 3" descr="ER-shema">
            <a:extLst>
              <a:ext uri="{FF2B5EF4-FFF2-40B4-BE49-F238E27FC236}">
                <a16:creationId xmlns:a16="http://schemas.microsoft.com/office/drawing/2014/main" id="{09228C2B-BC1E-439B-BF15-21DD78974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510540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>
            <a:extLst>
              <a:ext uri="{FF2B5EF4-FFF2-40B4-BE49-F238E27FC236}">
                <a16:creationId xmlns:a16="http://schemas.microsoft.com/office/drawing/2014/main" id="{B5EE9520-54F2-41DE-8D08-7C8982506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1392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>
                <a:latin typeface="Times New Roman" panose="02020603050405020304" pitchFamily="18" charset="0"/>
              </a:rPr>
              <a:t>Zrnati ER</a:t>
            </a: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110AD1A6-9F54-477D-9FFC-FB16D55A1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962400"/>
            <a:ext cx="1477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>
                <a:latin typeface="Times New Roman" panose="02020603050405020304" pitchFamily="18" charset="0"/>
              </a:rPr>
              <a:t>Gladki ER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35C9F18E-8F09-4EA0-B9BB-7B5FD9243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240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sl-SI" sz="2400">
              <a:latin typeface="Times New Roman" panose="02020603050405020304" pitchFamily="18" charset="0"/>
            </a:endParaRP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5ADF2AB1-C389-4523-8D9F-D592E320B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676400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Times New Roman" panose="02020603050405020304" pitchFamily="18" charset="0"/>
              </a:rPr>
              <a:t>ribosom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A7AE5A54-F4D9-4A6A-85D7-BFFCB82AF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3528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Times New Roman" panose="02020603050405020304" pitchFamily="18" charset="0"/>
              </a:rPr>
              <a:t>lumen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7A28F994-4683-4F7C-B8FC-21954127C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2672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Times New Roman" panose="02020603050405020304" pitchFamily="18" charset="0"/>
              </a:rPr>
              <a:t>lumen</a:t>
            </a:r>
          </a:p>
        </p:txBody>
      </p:sp>
      <p:pic>
        <p:nvPicPr>
          <p:cNvPr id="34826" name="Picture 10" descr="ER-TEM">
            <a:extLst>
              <a:ext uri="{FF2B5EF4-FFF2-40B4-BE49-F238E27FC236}">
                <a16:creationId xmlns:a16="http://schemas.microsoft.com/office/drawing/2014/main" id="{4BFE107B-44AF-42DC-9C30-8315F1D20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2971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utoUpdateAnimBg="0"/>
      <p:bldP spid="34821" grpId="0" autoUpdateAnimBg="0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</Words>
  <Application>Microsoft Office PowerPoint</Application>
  <PresentationFormat>On-screen Show (4:3)</PresentationFormat>
  <Paragraphs>195</Paragraphs>
  <Slides>20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Symbol</vt:lpstr>
      <vt:lpstr>Times New Roman</vt:lpstr>
      <vt:lpstr>Privzeti načrt</vt:lpstr>
      <vt:lpstr>Bitmap Image</vt:lpstr>
      <vt:lpstr>Odkritja s področja poznavanja celic </vt:lpstr>
      <vt:lpstr>Bistvo celične teorije je da: </vt:lpstr>
      <vt:lpstr>PowerPoint Presentation</vt:lpstr>
      <vt:lpstr>PowerPoint Presentation</vt:lpstr>
      <vt:lpstr>PowerPoint Presentation</vt:lpstr>
      <vt:lpstr>PowerPoint Presentation</vt:lpstr>
      <vt:lpstr>Kakšna je razlika med KROMATINOM in KROMOSOMOM?</vt:lpstr>
      <vt:lpstr>Kaj je JEDRCE?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Katera dva celična organela imata   svojo lastno DNK in lastne ribosome, kar pomeni, da v celici rastejo in se delijo neodvisno od delitve celice?</vt:lpstr>
      <vt:lpstr>PowerPoint Presentation</vt:lpstr>
      <vt:lpstr>PowerPoint Presentation</vt:lpstr>
      <vt:lpstr>PowerPoint Presentation</vt:lpstr>
      <vt:lpstr>PowerPoint Presentation</vt:lpstr>
      <vt:lpstr>Obkroži prokarionte!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2019-05-30T09:37:29Z</dcterms:created>
  <dcterms:modified xsi:type="dcterms:W3CDTF">2019-05-30T09:37:29Z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