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5F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6" autoAdjust="0"/>
    <p:restoredTop sz="94660"/>
  </p:normalViewPr>
  <p:slideViewPr>
    <p:cSldViewPr>
      <p:cViewPr varScale="1">
        <p:scale>
          <a:sx n="106" d="100"/>
          <a:sy n="106" d="100"/>
        </p:scale>
        <p:origin x="16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 trikotnik 10">
            <a:extLst>
              <a:ext uri="{FF2B5EF4-FFF2-40B4-BE49-F238E27FC236}">
                <a16:creationId xmlns:a16="http://schemas.microsoft.com/office/drawing/2014/main" id="{C7935A8C-B752-489D-973F-D75C2DF08065}"/>
              </a:ext>
            </a:extLst>
          </p:cNvPr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5">
            <a:extLst>
              <a:ext uri="{FF2B5EF4-FFF2-40B4-BE49-F238E27FC236}">
                <a16:creationId xmlns:a16="http://schemas.microsoft.com/office/drawing/2014/main" id="{85ECBC22-E9F9-4FE2-B3A5-F4CD19380E7C}"/>
              </a:ext>
            </a:extLst>
          </p:cNvPr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Prostoročno 16">
              <a:extLst>
                <a:ext uri="{FF2B5EF4-FFF2-40B4-BE49-F238E27FC236}">
                  <a16:creationId xmlns:a16="http://schemas.microsoft.com/office/drawing/2014/main" id="{794CDF83-1E9F-4B7A-9CBD-AC4363B55A92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Prostoročno 18">
              <a:extLst>
                <a:ext uri="{FF2B5EF4-FFF2-40B4-BE49-F238E27FC236}">
                  <a16:creationId xmlns:a16="http://schemas.microsoft.com/office/drawing/2014/main" id="{739B92B3-01FA-49CF-9083-F785B6E63F3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Prostoročno 19">
              <a:extLst>
                <a:ext uri="{FF2B5EF4-FFF2-40B4-BE49-F238E27FC236}">
                  <a16:creationId xmlns:a16="http://schemas.microsoft.com/office/drawing/2014/main" id="{6B29FA7B-E0C2-4276-9A1C-6819184BA8E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Raven konektor 20">
              <a:extLst>
                <a:ext uri="{FF2B5EF4-FFF2-40B4-BE49-F238E27FC236}">
                  <a16:creationId xmlns:a16="http://schemas.microsoft.com/office/drawing/2014/main" id="{99FE6B76-4CDC-45E7-8839-93E965389C3F}"/>
                </a:ext>
              </a:extLst>
            </p:cNvPr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sl-SI"/>
              <a:t>Kliknite, če želite urediti slog podnaslova matrice</a:t>
            </a:r>
            <a:endParaRPr lang="en-US"/>
          </a:p>
        </p:txBody>
      </p:sp>
      <p:sp>
        <p:nvSpPr>
          <p:cNvPr id="11" name="Ograda datuma 29">
            <a:extLst>
              <a:ext uri="{FF2B5EF4-FFF2-40B4-BE49-F238E27FC236}">
                <a16:creationId xmlns:a16="http://schemas.microsoft.com/office/drawing/2014/main" id="{4FD6BB99-695B-4A8D-82AB-7EE55F944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6E9BE5E-EED9-4EC6-B93B-E8D3C256DE62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12" name="Ograda noge 18">
            <a:extLst>
              <a:ext uri="{FF2B5EF4-FFF2-40B4-BE49-F238E27FC236}">
                <a16:creationId xmlns:a16="http://schemas.microsoft.com/office/drawing/2014/main" id="{5CB680BB-2841-40C5-8B94-06A63BD56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sl-SI"/>
          </a:p>
        </p:txBody>
      </p:sp>
      <p:sp>
        <p:nvSpPr>
          <p:cNvPr id="13" name="Ograda številke diapozitiva 26">
            <a:extLst>
              <a:ext uri="{FF2B5EF4-FFF2-40B4-BE49-F238E27FC236}">
                <a16:creationId xmlns:a16="http://schemas.microsoft.com/office/drawing/2014/main" id="{6C95A463-B0FB-474F-BE5C-5E337CDBE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BFCD4AD-BFC9-4DE0-A31B-2BE61A91CEB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645739449"/>
      </p:ext>
    </p:extLst>
  </p:cSld>
  <p:clrMapOvr>
    <a:masterClrMapping/>
  </p:clrMapOvr>
  <p:transition spd="slow"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9">
            <a:extLst>
              <a:ext uri="{FF2B5EF4-FFF2-40B4-BE49-F238E27FC236}">
                <a16:creationId xmlns:a16="http://schemas.microsoft.com/office/drawing/2014/main" id="{08BADAFA-594F-47AF-9481-67C5F594B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F01B5-E7D2-4A07-B34C-3FCD0D016311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Ograda noge 21">
            <a:extLst>
              <a:ext uri="{FF2B5EF4-FFF2-40B4-BE49-F238E27FC236}">
                <a16:creationId xmlns:a16="http://schemas.microsoft.com/office/drawing/2014/main" id="{1993D574-8AF8-48ED-B448-6B05A9ABE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17">
            <a:extLst>
              <a:ext uri="{FF2B5EF4-FFF2-40B4-BE49-F238E27FC236}">
                <a16:creationId xmlns:a16="http://schemas.microsoft.com/office/drawing/2014/main" id="{7B3CEC33-F247-44AD-9EA1-8C06397F8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C0CA8A-1DDB-4C63-8A62-C75731CE68D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53154999"/>
      </p:ext>
    </p:extLst>
  </p:cSld>
  <p:clrMapOvr>
    <a:masterClrMapping/>
  </p:clrMapOvr>
  <p:transition spd="slow"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9">
            <a:extLst>
              <a:ext uri="{FF2B5EF4-FFF2-40B4-BE49-F238E27FC236}">
                <a16:creationId xmlns:a16="http://schemas.microsoft.com/office/drawing/2014/main" id="{AD1CF787-EE01-43DA-B682-405969CA9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77A14-DA83-4504-AC4B-1264C1913084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Ograda noge 21">
            <a:extLst>
              <a:ext uri="{FF2B5EF4-FFF2-40B4-BE49-F238E27FC236}">
                <a16:creationId xmlns:a16="http://schemas.microsoft.com/office/drawing/2014/main" id="{46D4B440-32A5-4108-9B20-9374B498E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17">
            <a:extLst>
              <a:ext uri="{FF2B5EF4-FFF2-40B4-BE49-F238E27FC236}">
                <a16:creationId xmlns:a16="http://schemas.microsoft.com/office/drawing/2014/main" id="{F038C148-07A5-447F-894C-3AAB03793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A87665-6A65-4C66-9B25-3B5B562111A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009756987"/>
      </p:ext>
    </p:extLst>
  </p:cSld>
  <p:clrMapOvr>
    <a:masterClrMapping/>
  </p:clrMapOvr>
  <p:transition spd="slow"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4" name="Ograda datuma 9">
            <a:extLst>
              <a:ext uri="{FF2B5EF4-FFF2-40B4-BE49-F238E27FC236}">
                <a16:creationId xmlns:a16="http://schemas.microsoft.com/office/drawing/2014/main" id="{30FC1666-7E2E-4277-86F6-100C83942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162CD-3CC6-4953-9F19-1E4F248F0ED6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Ograda noge 21">
            <a:extLst>
              <a:ext uri="{FF2B5EF4-FFF2-40B4-BE49-F238E27FC236}">
                <a16:creationId xmlns:a16="http://schemas.microsoft.com/office/drawing/2014/main" id="{E8AB8230-5A5C-4D95-B26F-48FBD9314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17">
            <a:extLst>
              <a:ext uri="{FF2B5EF4-FFF2-40B4-BE49-F238E27FC236}">
                <a16:creationId xmlns:a16="http://schemas.microsoft.com/office/drawing/2014/main" id="{66001677-BB00-49CE-9017-B978A6788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70232B-E637-4A21-B75A-53CCE454590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76190702"/>
      </p:ext>
    </p:extLst>
  </p:cSld>
  <p:clrMapOvr>
    <a:masterClrMapping/>
  </p:clrMapOvr>
  <p:transition spd="slow"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Škarnice 10">
            <a:extLst>
              <a:ext uri="{FF2B5EF4-FFF2-40B4-BE49-F238E27FC236}">
                <a16:creationId xmlns:a16="http://schemas.microsoft.com/office/drawing/2014/main" id="{F19BF871-24B0-4856-BF22-55CE8750DF7F}"/>
              </a:ext>
            </a:extLst>
          </p:cNvPr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Škarnice 15">
            <a:extLst>
              <a:ext uri="{FF2B5EF4-FFF2-40B4-BE49-F238E27FC236}">
                <a16:creationId xmlns:a16="http://schemas.microsoft.com/office/drawing/2014/main" id="{432668EA-9357-4BFE-878A-1BAF1D042656}"/>
              </a:ext>
            </a:extLst>
          </p:cNvPr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6" name="Ograda datuma 3">
            <a:extLst>
              <a:ext uri="{FF2B5EF4-FFF2-40B4-BE49-F238E27FC236}">
                <a16:creationId xmlns:a16="http://schemas.microsoft.com/office/drawing/2014/main" id="{69454D9F-B3AD-4D9A-B874-C98A2791A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5F1D8-22DA-4CB6-9C51-F46205D82C3E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7" name="Ograda noge 4">
            <a:extLst>
              <a:ext uri="{FF2B5EF4-FFF2-40B4-BE49-F238E27FC236}">
                <a16:creationId xmlns:a16="http://schemas.microsoft.com/office/drawing/2014/main" id="{10FD4D2A-7A9B-4364-9ABA-32D0F0132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Ograda številke diapozitiva 5">
            <a:extLst>
              <a:ext uri="{FF2B5EF4-FFF2-40B4-BE49-F238E27FC236}">
                <a16:creationId xmlns:a16="http://schemas.microsoft.com/office/drawing/2014/main" id="{5FCDDDF0-9E29-48D6-B3B6-60CDF14A0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5F7CA-487C-4D27-90FD-771EB7B1ADA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15435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5" name="Ograda datuma 4">
            <a:extLst>
              <a:ext uri="{FF2B5EF4-FFF2-40B4-BE49-F238E27FC236}">
                <a16:creationId xmlns:a16="http://schemas.microsoft.com/office/drawing/2014/main" id="{D51626D5-47C3-4E05-9444-C836CBFAA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AEDD5-954B-450D-AC1E-F5504776FEF0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6" name="Ograda noge 5">
            <a:extLst>
              <a:ext uri="{FF2B5EF4-FFF2-40B4-BE49-F238E27FC236}">
                <a16:creationId xmlns:a16="http://schemas.microsoft.com/office/drawing/2014/main" id="{E890FF59-513C-468E-B006-C341F81D5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>
            <a:extLst>
              <a:ext uri="{FF2B5EF4-FFF2-40B4-BE49-F238E27FC236}">
                <a16:creationId xmlns:a16="http://schemas.microsoft.com/office/drawing/2014/main" id="{A9B4FDB9-6C77-4BBB-8E99-4C357488D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5AE4E0-1AA9-4576-AD40-FA817B2D7C2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013034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rimerjav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vsebin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7" name="Ograda datuma 6">
            <a:extLst>
              <a:ext uri="{FF2B5EF4-FFF2-40B4-BE49-F238E27FC236}">
                <a16:creationId xmlns:a16="http://schemas.microsoft.com/office/drawing/2014/main" id="{BFCF8CEA-0F28-45A4-9E24-273FB9382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C7E11-466F-4FCA-ADD1-9274761A8C0E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8" name="Ograda noge 7">
            <a:extLst>
              <a:ext uri="{FF2B5EF4-FFF2-40B4-BE49-F238E27FC236}">
                <a16:creationId xmlns:a16="http://schemas.microsoft.com/office/drawing/2014/main" id="{92C0CDD7-E5B1-4B52-AC85-60FFFE815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8">
            <a:extLst>
              <a:ext uri="{FF2B5EF4-FFF2-40B4-BE49-F238E27FC236}">
                <a16:creationId xmlns:a16="http://schemas.microsoft.com/office/drawing/2014/main" id="{0C9D67FB-1795-49A5-AC69-45DB7FE70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2CF2E-AF20-413C-94EB-04E9F8EA0B4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9890284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datuma 2">
            <a:extLst>
              <a:ext uri="{FF2B5EF4-FFF2-40B4-BE49-F238E27FC236}">
                <a16:creationId xmlns:a16="http://schemas.microsoft.com/office/drawing/2014/main" id="{3D1CBFE1-BDA1-4746-A6A3-6B9BBBB24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932DB-1040-49E8-AACD-B99B7D3A2B11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4" name="Ograda noge 3">
            <a:extLst>
              <a:ext uri="{FF2B5EF4-FFF2-40B4-BE49-F238E27FC236}">
                <a16:creationId xmlns:a16="http://schemas.microsoft.com/office/drawing/2014/main" id="{FF564E65-7716-4A98-A52F-316FAAB99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4">
            <a:extLst>
              <a:ext uri="{FF2B5EF4-FFF2-40B4-BE49-F238E27FC236}">
                <a16:creationId xmlns:a16="http://schemas.microsoft.com/office/drawing/2014/main" id="{07C19AD9-AF33-4A89-B305-E4B0E1A14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DE9A80-5AAB-4662-9C5F-9256F252F17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6607586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9">
            <a:extLst>
              <a:ext uri="{FF2B5EF4-FFF2-40B4-BE49-F238E27FC236}">
                <a16:creationId xmlns:a16="http://schemas.microsoft.com/office/drawing/2014/main" id="{D2A23985-F191-43AD-A25A-9FD8C2D0F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C73D3-EC16-4C8D-9AC8-FAAA91D473E3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3" name="Ograda noge 21">
            <a:extLst>
              <a:ext uri="{FF2B5EF4-FFF2-40B4-BE49-F238E27FC236}">
                <a16:creationId xmlns:a16="http://schemas.microsoft.com/office/drawing/2014/main" id="{C561E004-4E5F-4864-92F3-C4BCAD461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17">
            <a:extLst>
              <a:ext uri="{FF2B5EF4-FFF2-40B4-BE49-F238E27FC236}">
                <a16:creationId xmlns:a16="http://schemas.microsoft.com/office/drawing/2014/main" id="{ED20EF40-A553-49A0-BF2C-AA8C331F0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313DC5-7B74-47AA-B711-4F1EE839DEE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849014842"/>
      </p:ext>
    </p:extLst>
  </p:cSld>
  <p:clrMapOvr>
    <a:masterClrMapping/>
  </p:clrMapOvr>
  <p:transition spd="slow"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datuma 4">
            <a:extLst>
              <a:ext uri="{FF2B5EF4-FFF2-40B4-BE49-F238E27FC236}">
                <a16:creationId xmlns:a16="http://schemas.microsoft.com/office/drawing/2014/main" id="{91910B6A-FE1D-4A07-A902-5D8BBFCB7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E4635-683A-4A95-AFC2-098C7FCE8FF3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6" name="Ograda noge 5">
            <a:extLst>
              <a:ext uri="{FF2B5EF4-FFF2-40B4-BE49-F238E27FC236}">
                <a16:creationId xmlns:a16="http://schemas.microsoft.com/office/drawing/2014/main" id="{17591AC7-32DB-4B3D-BC40-A63078F75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>
            <a:extLst>
              <a:ext uri="{FF2B5EF4-FFF2-40B4-BE49-F238E27FC236}">
                <a16:creationId xmlns:a16="http://schemas.microsoft.com/office/drawing/2014/main" id="{D5E6DE2C-3F43-467F-828E-021AEA2DF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95132-F050-409F-9D82-B68F00A765A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0141273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ročno 10">
            <a:extLst>
              <a:ext uri="{FF2B5EF4-FFF2-40B4-BE49-F238E27FC236}">
                <a16:creationId xmlns:a16="http://schemas.microsoft.com/office/drawing/2014/main" id="{C32AD3B5-CF56-4DF6-84AA-39C28ED0F89D}"/>
              </a:ext>
            </a:extLst>
          </p:cNvPr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Prostoročno 15">
            <a:extLst>
              <a:ext uri="{FF2B5EF4-FFF2-40B4-BE49-F238E27FC236}">
                <a16:creationId xmlns:a16="http://schemas.microsoft.com/office/drawing/2014/main" id="{FE3DE801-AE86-48D9-9C58-3DB253E7A547}"/>
              </a:ext>
            </a:extLst>
          </p:cNvPr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Pravokotni trikotnik 16">
            <a:extLst>
              <a:ext uri="{FF2B5EF4-FFF2-40B4-BE49-F238E27FC236}">
                <a16:creationId xmlns:a16="http://schemas.microsoft.com/office/drawing/2014/main" id="{5BC7E86E-9C9C-4069-978E-21D42E55AF7E}"/>
              </a:ext>
            </a:extLst>
          </p:cNvPr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Raven konektor 18">
            <a:extLst>
              <a:ext uri="{FF2B5EF4-FFF2-40B4-BE49-F238E27FC236}">
                <a16:creationId xmlns:a16="http://schemas.microsoft.com/office/drawing/2014/main" id="{B720232E-89CF-4FBF-A020-1686E3C3D044}"/>
              </a:ext>
            </a:extLst>
          </p:cNvPr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Škarnice 19">
            <a:extLst>
              <a:ext uri="{FF2B5EF4-FFF2-40B4-BE49-F238E27FC236}">
                <a16:creationId xmlns:a16="http://schemas.microsoft.com/office/drawing/2014/main" id="{F852F76B-1CE6-473B-8552-07A47D0F91BB}"/>
              </a:ext>
            </a:extLst>
          </p:cNvPr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Škarnice 20">
            <a:extLst>
              <a:ext uri="{FF2B5EF4-FFF2-40B4-BE49-F238E27FC236}">
                <a16:creationId xmlns:a16="http://schemas.microsoft.com/office/drawing/2014/main" id="{FC3D1692-53BB-4B35-B19A-81D2376806D0}"/>
              </a:ext>
            </a:extLst>
          </p:cNvPr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sl-SI" noProof="0"/>
              <a:t>Kliknite ikono, če želite dodati sliko</a:t>
            </a:r>
            <a:endParaRPr lang="en-US" noProof="0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11" name="Ograda datuma 4">
            <a:extLst>
              <a:ext uri="{FF2B5EF4-FFF2-40B4-BE49-F238E27FC236}">
                <a16:creationId xmlns:a16="http://schemas.microsoft.com/office/drawing/2014/main" id="{23D49AD7-19D7-430B-83FE-37A4BF052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9170B29-9A09-4B9A-8E96-F4BBAB28E4C7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12" name="Ograda noge 5">
            <a:extLst>
              <a:ext uri="{FF2B5EF4-FFF2-40B4-BE49-F238E27FC236}">
                <a16:creationId xmlns:a16="http://schemas.microsoft.com/office/drawing/2014/main" id="{1C27CB0E-8900-49C8-BD36-365175BF8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sl-SI"/>
          </a:p>
        </p:txBody>
      </p:sp>
      <p:sp>
        <p:nvSpPr>
          <p:cNvPr id="13" name="Ograda številke diapozitiva 6">
            <a:extLst>
              <a:ext uri="{FF2B5EF4-FFF2-40B4-BE49-F238E27FC236}">
                <a16:creationId xmlns:a16="http://schemas.microsoft.com/office/drawing/2014/main" id="{BD682D12-D53D-4162-B88C-D4C1F8B24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EFFA13-E732-4645-BB3E-8D655CC4A52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635231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očno 12">
            <a:extLst>
              <a:ext uri="{FF2B5EF4-FFF2-40B4-BE49-F238E27FC236}">
                <a16:creationId xmlns:a16="http://schemas.microsoft.com/office/drawing/2014/main" id="{BD8D591A-AB7E-46A1-9593-03C6322BCDD7}"/>
              </a:ext>
            </a:extLst>
          </p:cNvPr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Prostoročno 11">
            <a:extLst>
              <a:ext uri="{FF2B5EF4-FFF2-40B4-BE49-F238E27FC236}">
                <a16:creationId xmlns:a16="http://schemas.microsoft.com/office/drawing/2014/main" id="{B63F0847-5B98-4002-9DD1-98141CD4F47A}"/>
              </a:ext>
            </a:extLst>
          </p:cNvPr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Pravokotni trikotnik 13">
            <a:extLst>
              <a:ext uri="{FF2B5EF4-FFF2-40B4-BE49-F238E27FC236}">
                <a16:creationId xmlns:a16="http://schemas.microsoft.com/office/drawing/2014/main" id="{1C6545AA-98AC-4587-8ABC-610C1578D3BC}"/>
              </a:ext>
            </a:extLst>
          </p:cNvPr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Raven konektor 14">
            <a:extLst>
              <a:ext uri="{FF2B5EF4-FFF2-40B4-BE49-F238E27FC236}">
                <a16:creationId xmlns:a16="http://schemas.microsoft.com/office/drawing/2014/main" id="{69F41265-298C-4A30-8F54-DE8BEBC044DB}"/>
              </a:ext>
            </a:extLst>
          </p:cNvPr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grada naslova 8">
            <a:extLst>
              <a:ext uri="{FF2B5EF4-FFF2-40B4-BE49-F238E27FC236}">
                <a16:creationId xmlns:a16="http://schemas.microsoft.com/office/drawing/2014/main" id="{646E4B4E-B7FE-46C7-AB9A-F0E278FCD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1033" name="Ograda besedila 29">
            <a:extLst>
              <a:ext uri="{FF2B5EF4-FFF2-40B4-BE49-F238E27FC236}">
                <a16:creationId xmlns:a16="http://schemas.microsoft.com/office/drawing/2014/main" id="{110CC66C-B4E7-450B-A8F5-7E9AD0D9EE5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  <a:endParaRPr lang="en-US" altLang="sl-SI"/>
          </a:p>
        </p:txBody>
      </p:sp>
      <p:sp>
        <p:nvSpPr>
          <p:cNvPr id="10" name="Ograda datuma 9">
            <a:extLst>
              <a:ext uri="{FF2B5EF4-FFF2-40B4-BE49-F238E27FC236}">
                <a16:creationId xmlns:a16="http://schemas.microsoft.com/office/drawing/2014/main" id="{88019A16-E865-4BFA-8CCD-A48764A340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C765657-FA5B-4937-8250-256F9F7D6D44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22" name="Ograda noge 21">
            <a:extLst>
              <a:ext uri="{FF2B5EF4-FFF2-40B4-BE49-F238E27FC236}">
                <a16:creationId xmlns:a16="http://schemas.microsoft.com/office/drawing/2014/main" id="{7382BAC3-2169-42E5-B46A-0D8C0776E5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sl-SI"/>
          </a:p>
        </p:txBody>
      </p:sp>
      <p:sp>
        <p:nvSpPr>
          <p:cNvPr id="18" name="Ograda številke diapozitiva 17">
            <a:extLst>
              <a:ext uri="{FF2B5EF4-FFF2-40B4-BE49-F238E27FC236}">
                <a16:creationId xmlns:a16="http://schemas.microsoft.com/office/drawing/2014/main" id="{65F91991-DE2A-4123-A7E6-2D80FEB69F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Lucida Sans Unicode" panose="020B0602030504020204" pitchFamily="34" charset="0"/>
              </a:defRPr>
            </a:lvl1pPr>
          </a:lstStyle>
          <a:p>
            <a:fld id="{4E4793DC-DE4C-4413-B2E3-CA5E0CE07F91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35" r:id="rId2"/>
    <p:sldLayoutId id="2147483840" r:id="rId3"/>
    <p:sldLayoutId id="2147483841" r:id="rId4"/>
    <p:sldLayoutId id="2147483842" r:id="rId5"/>
    <p:sldLayoutId id="2147483843" r:id="rId6"/>
    <p:sldLayoutId id="2147483836" r:id="rId7"/>
    <p:sldLayoutId id="2147483844" r:id="rId8"/>
    <p:sldLayoutId id="2147483845" r:id="rId9"/>
    <p:sldLayoutId id="2147483837" r:id="rId10"/>
    <p:sldLayoutId id="2147483838" r:id="rId11"/>
  </p:sldLayoutIdLst>
  <p:transition spd="slow">
    <p:pull dir="r"/>
  </p:transition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224A0A4-BFC6-422C-9177-87F571CE25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1604" y="785794"/>
            <a:ext cx="7143332" cy="2928958"/>
          </a:xfrm>
        </p:spPr>
        <p:txBody>
          <a:bodyPr>
            <a:normAutofit fontScale="90000"/>
            <a:sp3d extrusionH="57150" prstMaterial="softEdge">
              <a:bevelT w="25400" h="25400" prst="angle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 err="1">
                <a:solidFill>
                  <a:srgbClr val="EF5F6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Patau</a:t>
            </a:r>
            <a:r>
              <a:rPr lang="sl-SI" dirty="0">
                <a:solidFill>
                  <a:srgbClr val="EF5F6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sindrom trisomije</a:t>
            </a:r>
            <a:br>
              <a:rPr lang="sl-SI" dirty="0">
                <a:solidFill>
                  <a:srgbClr val="EF5F6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</a:br>
            <a:r>
              <a:rPr lang="sl-SI" dirty="0">
                <a:solidFill>
                  <a:srgbClr val="EF5F6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ali </a:t>
            </a:r>
            <a:br>
              <a:rPr lang="sl-SI" dirty="0">
                <a:solidFill>
                  <a:srgbClr val="EF5F6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</a:br>
            <a:r>
              <a:rPr lang="sl-SI" dirty="0">
                <a:solidFill>
                  <a:srgbClr val="EF5F6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trisomija 13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B47CC5F-5097-482F-BA3E-3A49F40D16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7438" y="4643438"/>
            <a:ext cx="6480175" cy="1752600"/>
          </a:xfrm>
        </p:spPr>
        <p:txBody>
          <a:bodyPr>
            <a:normAutofit/>
          </a:bodyPr>
          <a:lstStyle/>
          <a:p>
            <a:pPr marR="0"/>
            <a:endParaRPr lang="sl-SI" altLang="sl-SI" sz="3200" b="1" dirty="0"/>
          </a:p>
        </p:txBody>
      </p:sp>
    </p:spTree>
  </p:cSld>
  <p:clrMapOvr>
    <a:masterClrMapping/>
  </p:clrMapOvr>
  <p:transition spd="slow">
    <p:pull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grada vsebine 2">
            <a:extLst>
              <a:ext uri="{FF2B5EF4-FFF2-40B4-BE49-F238E27FC236}">
                <a16:creationId xmlns:a16="http://schemas.microsoft.com/office/drawing/2014/main" id="{3AA18158-7DE2-4617-880A-E704D9DC6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sz="2400" b="1"/>
              <a:t>Je genetska motnja za katero je značilno, da je namesto običajnega para 13 kromosoma prisotna še tretja kopija genskega zapisa.</a:t>
            </a:r>
          </a:p>
          <a:p>
            <a:r>
              <a:rPr lang="sl-SI" altLang="sl-SI" sz="2400" b="1"/>
              <a:t>Redko se lahko dodatni material prišteje k drugemu kromosomu.</a:t>
            </a:r>
          </a:p>
          <a:p>
            <a:endParaRPr lang="sl-SI" altLang="sl-SI" sz="240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065D5F64-E0EF-4194-9981-C361F2E4D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sp3d extrusionH="57150" prstMaterial="softEdge">
              <a:bevelT w="25400" h="25400" prst="angle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Kaj je trisomija 13 ?</a:t>
            </a:r>
          </a:p>
        </p:txBody>
      </p:sp>
      <p:pic>
        <p:nvPicPr>
          <p:cNvPr id="10244" name="Picture 2" descr="C:\Users\Uporabnik\Desktop\fs29-2.gif">
            <a:extLst>
              <a:ext uri="{FF2B5EF4-FFF2-40B4-BE49-F238E27FC236}">
                <a16:creationId xmlns:a16="http://schemas.microsoft.com/office/drawing/2014/main" id="{F5AB274B-EC8E-458C-A0F2-E7E0230F65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563" y="3071813"/>
            <a:ext cx="4500562" cy="337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>
            <a:extLst>
              <a:ext uri="{FF2B5EF4-FFF2-40B4-BE49-F238E27FC236}">
                <a16:creationId xmlns:a16="http://schemas.microsoft.com/office/drawing/2014/main" id="{850E4395-5BDD-4CB9-A093-09097C77E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948237"/>
          </a:xfrm>
        </p:spPr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sl-SI" sz="2400" dirty="0"/>
              <a:t>  </a:t>
            </a:r>
            <a:r>
              <a:rPr lang="sl-SI" sz="2400" b="1" dirty="0"/>
              <a:t>Trisomija se pojavi kot dodaten DNK na 13-tem kromosomu, ki se lahko zadržuje samo v nekaterih ali pa v vseh telesnih celicah: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sl-SI" sz="2400" b="1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l-SI" sz="2400" b="1" dirty="0"/>
              <a:t>Trisomija 13 – prisotnost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sl-SI" sz="2400" b="1" dirty="0"/>
              <a:t>   dodatnega 13-tega kromosoma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sl-SI" sz="2400" b="1" dirty="0"/>
              <a:t>   v vseh celicah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l-SI" sz="2400" b="1" dirty="0"/>
              <a:t>Trisomija 13 </a:t>
            </a:r>
            <a:r>
              <a:rPr lang="sl-SI" sz="2400" b="1" dirty="0" err="1"/>
              <a:t>mozaicizem</a:t>
            </a:r>
            <a:r>
              <a:rPr lang="sl-SI" sz="2400" b="1" dirty="0"/>
              <a:t> –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sl-SI" sz="2400" b="1" dirty="0"/>
              <a:t>   prisotnost dodatnega 13-tega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sl-SI" sz="2400" b="1" dirty="0"/>
              <a:t>   kromosoma v določenih celicah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l-SI" sz="2400" b="1" dirty="0"/>
              <a:t>Delna trisomija – prisotnost del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l-SI" sz="2400" b="1" dirty="0"/>
              <a:t>dodatnega 13- kromosoma v celicah</a:t>
            </a:r>
            <a:br>
              <a:rPr lang="sl-SI" sz="2400" dirty="0"/>
            </a:br>
            <a:endParaRPr lang="sl-SI" sz="2400" b="1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8C2210AC-6946-437D-8446-E9F5A87AE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Vzroki</a:t>
            </a:r>
            <a:endParaRPr lang="sl-SI" dirty="0"/>
          </a:p>
        </p:txBody>
      </p:sp>
      <p:pic>
        <p:nvPicPr>
          <p:cNvPr id="11268" name="Picture 2" descr="C:\Users\Uporabnik\Desktop\5_63.jpg">
            <a:extLst>
              <a:ext uri="{FF2B5EF4-FFF2-40B4-BE49-F238E27FC236}">
                <a16:creationId xmlns:a16="http://schemas.microsoft.com/office/drawing/2014/main" id="{3A526521-85B1-4019-8524-A7ED074B55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313" y="2786063"/>
            <a:ext cx="2643187" cy="259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grada vsebine 2">
            <a:extLst>
              <a:ext uri="{FF2B5EF4-FFF2-40B4-BE49-F238E27FC236}">
                <a16:creationId xmlns:a16="http://schemas.microsoft.com/office/drawing/2014/main" id="{08304880-201B-400E-B088-84849F538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1500188"/>
            <a:ext cx="8229600" cy="4525962"/>
          </a:xfrm>
        </p:spPr>
        <p:txBody>
          <a:bodyPr/>
          <a:lstStyle/>
          <a:p>
            <a:r>
              <a:rPr lang="sl-SI" altLang="sl-SI" sz="2100" b="1"/>
              <a:t>Razcepljena ustnica ali nebo</a:t>
            </a:r>
          </a:p>
          <a:p>
            <a:r>
              <a:rPr lang="sl-SI" altLang="sl-SI" sz="2100" b="1"/>
              <a:t>Stisnjena pest</a:t>
            </a:r>
          </a:p>
          <a:p>
            <a:r>
              <a:rPr lang="sl-SI" altLang="sl-SI" sz="2100" b="1"/>
              <a:t>Nerazvite in zaprte oči, ki se </a:t>
            </a:r>
          </a:p>
          <a:p>
            <a:pPr>
              <a:buFont typeface="Wingdings 3" panose="05040102010807070707" pitchFamily="18" charset="2"/>
              <a:buNone/>
            </a:pPr>
            <a:r>
              <a:rPr lang="sl-SI" altLang="sl-SI" sz="2100" b="1"/>
              <a:t>   lahko združita v eno</a:t>
            </a:r>
          </a:p>
          <a:p>
            <a:r>
              <a:rPr lang="sl-SI" altLang="sl-SI" sz="2100" b="1"/>
              <a:t>Zmanjšan mišični tonus</a:t>
            </a:r>
          </a:p>
          <a:p>
            <a:r>
              <a:rPr lang="sl-SI" altLang="sl-SI" sz="2100" b="1"/>
              <a:t>Dodatni prsti na rokah ali </a:t>
            </a:r>
          </a:p>
          <a:p>
            <a:pPr>
              <a:buFont typeface="Wingdings 3" panose="05040102010807070707" pitchFamily="18" charset="2"/>
              <a:buNone/>
            </a:pPr>
            <a:r>
              <a:rPr lang="sl-SI" altLang="sl-SI" sz="2100" b="1"/>
              <a:t>   nogah</a:t>
            </a:r>
          </a:p>
          <a:p>
            <a:r>
              <a:rPr lang="sl-SI" altLang="sl-SI" sz="2100" b="1"/>
              <a:t>Popkovna kila, dimeljska kila</a:t>
            </a:r>
          </a:p>
          <a:p>
            <a:endParaRPr lang="sl-SI" altLang="sl-SI" sz="2200" b="1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DBA39EF7-6D3C-4BD7-8145-D3BDC17E9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Fenotipski znaki</a:t>
            </a:r>
            <a:endParaRPr lang="sl-SI" dirty="0"/>
          </a:p>
        </p:txBody>
      </p:sp>
      <p:sp>
        <p:nvSpPr>
          <p:cNvPr id="12292" name="Ograda vsebine 6">
            <a:extLst>
              <a:ext uri="{FF2B5EF4-FFF2-40B4-BE49-F238E27FC236}">
                <a16:creationId xmlns:a16="http://schemas.microsoft.com/office/drawing/2014/main" id="{25B5927F-0E8E-4A21-BBED-4CA2EF0129D9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4933950" y="1500188"/>
            <a:ext cx="4210050" cy="4525962"/>
          </a:xfrm>
        </p:spPr>
        <p:txBody>
          <a:bodyPr/>
          <a:lstStyle/>
          <a:p>
            <a:r>
              <a:rPr lang="sl-SI" altLang="sl-SI" sz="2100" b="1"/>
              <a:t>Nizka ušesna rast</a:t>
            </a:r>
          </a:p>
          <a:p>
            <a:r>
              <a:rPr lang="sl-SI" altLang="sl-SI" sz="2100" b="1"/>
              <a:t>Huda duševna prizadetost</a:t>
            </a:r>
          </a:p>
          <a:p>
            <a:r>
              <a:rPr lang="sl-SI" altLang="sl-SI" sz="2100" b="1"/>
              <a:t>Manjkajoča koža na lasišču</a:t>
            </a:r>
          </a:p>
          <a:p>
            <a:r>
              <a:rPr lang="sl-SI" altLang="sl-SI" sz="2100" b="1"/>
              <a:t>Epileptični napadi</a:t>
            </a:r>
          </a:p>
          <a:p>
            <a:r>
              <a:rPr lang="sl-SI" altLang="sl-SI" sz="2100" b="1"/>
              <a:t>Nepravilen razvoj skeleta</a:t>
            </a:r>
          </a:p>
          <a:p>
            <a:r>
              <a:rPr lang="sl-SI" altLang="sl-SI" sz="2100" b="1"/>
              <a:t>Majhne oči</a:t>
            </a:r>
          </a:p>
          <a:p>
            <a:r>
              <a:rPr lang="sl-SI" altLang="sl-SI" sz="2100" b="1"/>
              <a:t>Majhna glavica</a:t>
            </a:r>
          </a:p>
          <a:p>
            <a:r>
              <a:rPr lang="sl-SI" altLang="sl-SI" sz="2100" b="1"/>
              <a:t>Slabo razvita spodnja čeljust</a:t>
            </a:r>
          </a:p>
          <a:p>
            <a:r>
              <a:rPr lang="sl-SI" altLang="sl-SI" sz="2100" b="1"/>
              <a:t>Nespuščeno modo</a:t>
            </a:r>
          </a:p>
          <a:p>
            <a:endParaRPr lang="sl-SI" altLang="sl-SI"/>
          </a:p>
        </p:txBody>
      </p:sp>
      <p:pic>
        <p:nvPicPr>
          <p:cNvPr id="12293" name="Picture 2" descr="C:\Users\Uporabnik\Desktop\d3441daa5d025c611247c27d57ee2d83-3-002.jpg">
            <a:extLst>
              <a:ext uri="{FF2B5EF4-FFF2-40B4-BE49-F238E27FC236}">
                <a16:creationId xmlns:a16="http://schemas.microsoft.com/office/drawing/2014/main" id="{6F0CFAAB-7200-41E1-9D49-28070B16F1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4643438"/>
            <a:ext cx="2928938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3" descr="C:\Users\Uporabnik\Desktop\peri009.jpg">
            <a:extLst>
              <a:ext uri="{FF2B5EF4-FFF2-40B4-BE49-F238E27FC236}">
                <a16:creationId xmlns:a16="http://schemas.microsoft.com/office/drawing/2014/main" id="{C9382949-1B41-4BB2-A709-CCB00F8052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500563"/>
            <a:ext cx="1428750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grada vsebine 1">
            <a:extLst>
              <a:ext uri="{FF2B5EF4-FFF2-40B4-BE49-F238E27FC236}">
                <a16:creationId xmlns:a16="http://schemas.microsoft.com/office/drawing/2014/main" id="{C190B14E-9F30-4F8D-9FE6-784801949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sz="2400" b="1"/>
              <a:t>Dojenčki se ponavadi rodijo samo z eno popkovno arterijo v popkovini (normalni sta dve arteriji in ena vena). Pogosto se pojavijo znaki prirojenih srčnih bolezni kot so:</a:t>
            </a:r>
          </a:p>
          <a:p>
            <a:r>
              <a:rPr lang="sl-SI" altLang="sl-SI" sz="2400" b="1"/>
              <a:t>Nenormalna lega srca proti desni strani prsnega koša</a:t>
            </a:r>
          </a:p>
          <a:p>
            <a:r>
              <a:rPr lang="sl-SI" altLang="sl-SI" sz="2400" b="1"/>
              <a:t>PDA - odprt Botallov vod (perzistentni ductus arteriosus)</a:t>
            </a:r>
          </a:p>
          <a:p>
            <a:r>
              <a:rPr lang="sl-SI" altLang="sl-SI" sz="2400" b="1"/>
              <a:t>ASD - označuje napako v preddvornem pretinu, mišični pregradi med levim in desnim preddvorom, v katera kri priteče v srce</a:t>
            </a:r>
          </a:p>
          <a:p>
            <a:r>
              <a:rPr lang="sl-SI" altLang="sl-SI" sz="2400" b="1"/>
              <a:t>ventrikularna septalna motnja</a:t>
            </a:r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F06048C0-0764-4C56-9E07-F3B2C97BD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Simptomi</a:t>
            </a:r>
            <a:endParaRPr lang="sl-SI" dirty="0"/>
          </a:p>
        </p:txBody>
      </p:sp>
    </p:spTree>
  </p:cSld>
  <p:clrMapOvr>
    <a:masterClrMapping/>
  </p:clrMapOvr>
  <p:transition spd="slow">
    <p:pull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grada vsebine 1">
            <a:extLst>
              <a:ext uri="{FF2B5EF4-FFF2-40B4-BE49-F238E27FC236}">
                <a16:creationId xmlns:a16="http://schemas.microsoft.com/office/drawing/2014/main" id="{AD7F9312-8A26-4D24-9E4D-B2933BE06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5019675"/>
          </a:xfrm>
        </p:spPr>
        <p:txBody>
          <a:bodyPr/>
          <a:lstStyle/>
          <a:p>
            <a:r>
              <a:rPr lang="sl-SI" altLang="sl-SI" sz="2200" b="1"/>
              <a:t>Zdravljenje otrok s trisomijo 13 je načrtovano individualno. Sindromi vključujejo številne fatalne motnje, ki v mnogih primerih preprečujejo otrokovo življenje. Več kot 80% otrok s trisomijo 13 umre že prvem mesecu življ.</a:t>
            </a:r>
          </a:p>
          <a:p>
            <a:r>
              <a:rPr lang="sl-SI" altLang="sl-SI" sz="2200" b="1"/>
              <a:t>Že takoj ob rojstvu se pričnejo ključni zapleti. Večina otrok s trisomijo 13 se rodi s prirojenimi srčnimi motnjami. Zapleti vključujejo:</a:t>
            </a:r>
          </a:p>
          <a:p>
            <a:r>
              <a:rPr lang="sl-SI" altLang="sl-SI" sz="2200" b="1"/>
              <a:t>Apnejo (težave z dihanjem ali z nezmožnostjo dihanja)</a:t>
            </a:r>
          </a:p>
          <a:p>
            <a:r>
              <a:rPr lang="sl-SI" altLang="sl-SI" sz="2200" b="1"/>
              <a:t>Gluhost</a:t>
            </a:r>
          </a:p>
          <a:p>
            <a:r>
              <a:rPr lang="sl-SI" altLang="sl-SI" sz="2200" b="1"/>
              <a:t>Težave pri prehranjevanju</a:t>
            </a:r>
          </a:p>
          <a:p>
            <a:r>
              <a:rPr lang="sl-SI" altLang="sl-SI" sz="2200" b="1"/>
              <a:t>Srčno popuščanje</a:t>
            </a:r>
          </a:p>
          <a:p>
            <a:r>
              <a:rPr lang="sl-SI" altLang="sl-SI" sz="2200" b="1"/>
              <a:t>Epileptični napadi</a:t>
            </a:r>
          </a:p>
          <a:p>
            <a:r>
              <a:rPr lang="sl-SI" altLang="sl-SI" sz="2200" b="1"/>
              <a:t>Težave z vidom</a:t>
            </a:r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08473ECA-41A4-48AC-AE1E-AF710D25E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Zdravljenje</a:t>
            </a:r>
            <a:endParaRPr lang="sl-SI" dirty="0"/>
          </a:p>
        </p:txBody>
      </p:sp>
      <p:pic>
        <p:nvPicPr>
          <p:cNvPr id="14340" name="Picture 2" descr="C:\Users\Uporabnik\Desktop\sindrome_patau.jpg">
            <a:extLst>
              <a:ext uri="{FF2B5EF4-FFF2-40B4-BE49-F238E27FC236}">
                <a16:creationId xmlns:a16="http://schemas.microsoft.com/office/drawing/2014/main" id="{1B966CB4-4E6A-463E-9384-FA5378893C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25" y="4643438"/>
            <a:ext cx="2714625" cy="203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grada vsebine 1">
            <a:extLst>
              <a:ext uri="{FF2B5EF4-FFF2-40B4-BE49-F238E27FC236}">
                <a16:creationId xmlns:a16="http://schemas.microsoft.com/office/drawing/2014/main" id="{9A4564B3-0C49-4EA9-98DF-0D9DF0508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0" y="1500188"/>
            <a:ext cx="8229600" cy="4525962"/>
          </a:xfrm>
        </p:spPr>
        <p:txBody>
          <a:bodyPr/>
          <a:lstStyle/>
          <a:p>
            <a:r>
              <a:rPr lang="sl-SI" altLang="sl-SI" sz="2200" b="1"/>
              <a:t>Če se je v družini že </a:t>
            </a:r>
          </a:p>
          <a:p>
            <a:pPr>
              <a:buFont typeface="Wingdings 3" panose="05040102010807070707" pitchFamily="18" charset="2"/>
              <a:buNone/>
            </a:pPr>
            <a:r>
              <a:rPr lang="sl-SI" altLang="sl-SI" sz="2200" b="1"/>
              <a:t>   rodil otrok z trisomijo 13</a:t>
            </a:r>
          </a:p>
          <a:p>
            <a:pPr>
              <a:buFont typeface="Wingdings 3" panose="05040102010807070707" pitchFamily="18" charset="2"/>
              <a:buNone/>
            </a:pPr>
            <a:r>
              <a:rPr lang="sl-SI" altLang="sl-SI" sz="2200" b="1"/>
              <a:t>   ali je bila diagnosticirana pri </a:t>
            </a:r>
          </a:p>
          <a:p>
            <a:pPr>
              <a:buFont typeface="Wingdings 3" panose="05040102010807070707" pitchFamily="18" charset="2"/>
              <a:buNone/>
            </a:pPr>
            <a:r>
              <a:rPr lang="sl-SI" altLang="sl-SI" sz="2200" b="1"/>
              <a:t>   presejalnem testu, ali </a:t>
            </a:r>
          </a:p>
          <a:p>
            <a:pPr>
              <a:buFont typeface="Wingdings 3" panose="05040102010807070707" pitchFamily="18" charset="2"/>
              <a:buNone/>
            </a:pPr>
            <a:r>
              <a:rPr lang="sl-SI" altLang="sl-SI" sz="2200" b="1"/>
              <a:t>   amniocentezi  se svetuje </a:t>
            </a:r>
          </a:p>
          <a:p>
            <a:pPr>
              <a:buFont typeface="Wingdings 3" panose="05040102010807070707" pitchFamily="18" charset="2"/>
              <a:buNone/>
            </a:pPr>
            <a:r>
              <a:rPr lang="sl-SI" altLang="sl-SI" sz="2200" b="1"/>
              <a:t>   genetsko posvetovanje, ki </a:t>
            </a:r>
          </a:p>
          <a:p>
            <a:pPr>
              <a:buFont typeface="Wingdings 3" panose="05040102010807070707" pitchFamily="18" charset="2"/>
              <a:buNone/>
            </a:pPr>
            <a:r>
              <a:rPr lang="sl-SI" altLang="sl-SI" sz="2200" b="1"/>
              <a:t>   družinam pomaga razumeti </a:t>
            </a:r>
          </a:p>
          <a:p>
            <a:pPr>
              <a:buFont typeface="Wingdings 3" panose="05040102010807070707" pitchFamily="18" charset="2"/>
              <a:buNone/>
            </a:pPr>
            <a:r>
              <a:rPr lang="sl-SI" altLang="sl-SI" sz="2200" b="1"/>
              <a:t>   stanje in nevarnosti ponovitve</a:t>
            </a:r>
          </a:p>
          <a:p>
            <a:pPr>
              <a:buFont typeface="Wingdings 3" panose="05040102010807070707" pitchFamily="18" charset="2"/>
              <a:buNone/>
            </a:pPr>
            <a:r>
              <a:rPr lang="sl-SI" altLang="sl-SI" sz="2200" b="1"/>
              <a:t>   motnje. </a:t>
            </a:r>
          </a:p>
          <a:p>
            <a:endParaRPr lang="sl-SI" altLang="sl-SI" sz="2200" b="1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E8D52A7A-52B8-48D4-B884-B2E7C9D0C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Preprečevanje trisomije 13</a:t>
            </a:r>
            <a:endParaRPr lang="sl-SI" dirty="0"/>
          </a:p>
        </p:txBody>
      </p:sp>
      <p:sp>
        <p:nvSpPr>
          <p:cNvPr id="5" name="Ograda vsebine 4">
            <a:extLst>
              <a:ext uri="{FF2B5EF4-FFF2-40B4-BE49-F238E27FC236}">
                <a16:creationId xmlns:a16="http://schemas.microsoft.com/office/drawing/2014/main" id="{1D247F7B-EAC9-4613-A2BC-71C62038F9C7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4786313" y="1428750"/>
            <a:ext cx="4357687" cy="4525963"/>
          </a:xfrm>
        </p:spPr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l-SI" sz="2300" b="1" dirty="0"/>
              <a:t>Trisomijo 13 se z </a:t>
            </a:r>
            <a:r>
              <a:rPr lang="sl-SI" sz="2300" b="1" dirty="0" err="1"/>
              <a:t>amniocentezo</a:t>
            </a:r>
            <a:r>
              <a:rPr lang="sl-SI" sz="2300" b="1" dirty="0"/>
              <a:t>, presejalnimi testi in kromosomskimi raziskavami </a:t>
            </a:r>
            <a:r>
              <a:rPr lang="sl-SI" sz="2300" b="1" dirty="0" err="1"/>
              <a:t>amnijskih</a:t>
            </a:r>
            <a:r>
              <a:rPr lang="sl-SI" sz="2300" b="1" dirty="0"/>
              <a:t> celic diagnosticira že v nosečnosti. Starši otrok s trisomijo 13, morajo ob morebitni odločitvi še za enega otroka, opraviti genetske raziskave, ki pomagajo rešiti verjetnostno uganko. 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sl-SI" dirty="0"/>
          </a:p>
        </p:txBody>
      </p:sp>
      <p:pic>
        <p:nvPicPr>
          <p:cNvPr id="15365" name="Picture 2" descr="C:\Users\Uporabnik\Desktop\nosecnica1-550x250.jpg">
            <a:extLst>
              <a:ext uri="{FF2B5EF4-FFF2-40B4-BE49-F238E27FC236}">
                <a16:creationId xmlns:a16="http://schemas.microsoft.com/office/drawing/2014/main" id="{2B595A10-3813-4B88-9B63-D26908002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5072063"/>
            <a:ext cx="3929062" cy="178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>
            <a:extLst>
              <a:ext uri="{FF2B5EF4-FFF2-40B4-BE49-F238E27FC236}">
                <a16:creationId xmlns:a16="http://schemas.microsoft.com/office/drawing/2014/main" id="{B1CDF189-4C2C-4519-A656-AC9BBCE9A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34" y="2571744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sz="51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Hvala za vašo pozornost!</a:t>
            </a:r>
            <a:endParaRPr lang="sl-SI" sz="5100" dirty="0"/>
          </a:p>
        </p:txBody>
      </p:sp>
    </p:spTree>
  </p:cSld>
  <p:clrMapOvr>
    <a:masterClrMapping/>
  </p:clrMapOvr>
  <p:transition spd="slow">
    <p:pull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ekanje">
  <a:themeElements>
    <a:clrScheme name="Po meri 2">
      <a:dk1>
        <a:sysClr val="windowText" lastClr="000000"/>
      </a:dk1>
      <a:lt1>
        <a:srgbClr val="D8D8D8"/>
      </a:lt1>
      <a:dk2>
        <a:srgbClr val="323232"/>
      </a:dk2>
      <a:lt2>
        <a:srgbClr val="E3DED1"/>
      </a:lt2>
      <a:accent1>
        <a:srgbClr val="EC4044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Stekanj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tek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o meri 2">
    <a:dk1>
      <a:sysClr val="windowText" lastClr="000000"/>
    </a:dk1>
    <a:lt1>
      <a:srgbClr val="D8D8D8"/>
    </a:lt1>
    <a:dk2>
      <a:srgbClr val="323232"/>
    </a:dk2>
    <a:lt2>
      <a:srgbClr val="E3DED1"/>
    </a:lt2>
    <a:accent1>
      <a:srgbClr val="EC4044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2.xml><?xml version="1.0" encoding="utf-8"?>
<a:themeOverride xmlns:a="http://schemas.openxmlformats.org/drawingml/2006/main">
  <a:clrScheme name="Po meri 2">
    <a:dk1>
      <a:sysClr val="windowText" lastClr="000000"/>
    </a:dk1>
    <a:lt1>
      <a:srgbClr val="D8D8D8"/>
    </a:lt1>
    <a:dk2>
      <a:srgbClr val="323232"/>
    </a:dk2>
    <a:lt2>
      <a:srgbClr val="E3DED1"/>
    </a:lt2>
    <a:accent1>
      <a:srgbClr val="EC4044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3.xml><?xml version="1.0" encoding="utf-8"?>
<a:themeOverride xmlns:a="http://schemas.openxmlformats.org/drawingml/2006/main">
  <a:clrScheme name="Po meri 2">
    <a:dk1>
      <a:sysClr val="windowText" lastClr="000000"/>
    </a:dk1>
    <a:lt1>
      <a:srgbClr val="D8D8D8"/>
    </a:lt1>
    <a:dk2>
      <a:srgbClr val="323232"/>
    </a:dk2>
    <a:lt2>
      <a:srgbClr val="E3DED1"/>
    </a:lt2>
    <a:accent1>
      <a:srgbClr val="EC4044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4.xml><?xml version="1.0" encoding="utf-8"?>
<a:themeOverride xmlns:a="http://schemas.openxmlformats.org/drawingml/2006/main">
  <a:clrScheme name="Po meri 2">
    <a:dk1>
      <a:sysClr val="windowText" lastClr="000000"/>
    </a:dk1>
    <a:lt1>
      <a:srgbClr val="D8D8D8"/>
    </a:lt1>
    <a:dk2>
      <a:srgbClr val="323232"/>
    </a:dk2>
    <a:lt2>
      <a:srgbClr val="E3DED1"/>
    </a:lt2>
    <a:accent1>
      <a:srgbClr val="EC4044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413</Words>
  <Application>Microsoft Office PowerPoint</Application>
  <PresentationFormat>On-screen Show (4:3)</PresentationFormat>
  <Paragraphs>60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Lucida Sans Unicode</vt:lpstr>
      <vt:lpstr>Verdana</vt:lpstr>
      <vt:lpstr>Wingdings 2</vt:lpstr>
      <vt:lpstr>Wingdings 3</vt:lpstr>
      <vt:lpstr>Stekanje</vt:lpstr>
      <vt:lpstr>Patau sindrom trisomije ali  trisomija 13</vt:lpstr>
      <vt:lpstr>Kaj je trisomija 13 ?</vt:lpstr>
      <vt:lpstr>Vzroki</vt:lpstr>
      <vt:lpstr>Fenotipski znaki</vt:lpstr>
      <vt:lpstr>Simptomi</vt:lpstr>
      <vt:lpstr>Zdravljenje</vt:lpstr>
      <vt:lpstr>Preprečevanje trisomije 13</vt:lpstr>
      <vt:lpstr>Hvala za vašo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2019-05-30T09:37:31Z</dcterms:created>
  <dcterms:modified xsi:type="dcterms:W3CDTF">2019-05-30T09:37:31Z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