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72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06" d="100"/>
          <a:sy n="106" d="100"/>
        </p:scale>
        <p:origin x="1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096E02E2-C289-4A16-BE74-9A07797D07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ED1FAD47-62EF-4927-AE02-035270761A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4340" name="Rectangle 4">
              <a:extLst>
                <a:ext uri="{FF2B5EF4-FFF2-40B4-BE49-F238E27FC236}">
                  <a16:creationId xmlns:a16="http://schemas.microsoft.com/office/drawing/2014/main" id="{6C8C7028-1635-44BB-907A-0917CF82C9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4341" name="Group 5">
              <a:extLst>
                <a:ext uri="{FF2B5EF4-FFF2-40B4-BE49-F238E27FC236}">
                  <a16:creationId xmlns:a16="http://schemas.microsoft.com/office/drawing/2014/main" id="{D69097C2-5978-4681-9986-CEE5C0288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342" name="Rectangle 6">
                <a:extLst>
                  <a:ext uri="{FF2B5EF4-FFF2-40B4-BE49-F238E27FC236}">
                    <a16:creationId xmlns:a16="http://schemas.microsoft.com/office/drawing/2014/main" id="{E03A1E7F-71F7-4F5F-8F56-D3FDC20732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3" name="Rectangle 7">
                <a:extLst>
                  <a:ext uri="{FF2B5EF4-FFF2-40B4-BE49-F238E27FC236}">
                    <a16:creationId xmlns:a16="http://schemas.microsoft.com/office/drawing/2014/main" id="{823B5AB2-13B0-4FEC-9D12-990B52CD87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4" name="Rectangle 8">
                <a:extLst>
                  <a:ext uri="{FF2B5EF4-FFF2-40B4-BE49-F238E27FC236}">
                    <a16:creationId xmlns:a16="http://schemas.microsoft.com/office/drawing/2014/main" id="{102C449D-BB56-44A0-AFD5-0FE14346E0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5" name="Rectangle 9">
                <a:extLst>
                  <a:ext uri="{FF2B5EF4-FFF2-40B4-BE49-F238E27FC236}">
                    <a16:creationId xmlns:a16="http://schemas.microsoft.com/office/drawing/2014/main" id="{B486692E-817E-4055-B3BF-FA5FC46687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6" name="Rectangle 10">
                <a:extLst>
                  <a:ext uri="{FF2B5EF4-FFF2-40B4-BE49-F238E27FC236}">
                    <a16:creationId xmlns:a16="http://schemas.microsoft.com/office/drawing/2014/main" id="{B8C00F7A-F278-40C7-BE19-EF5E3D6A27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7" name="Rectangle 11">
                <a:extLst>
                  <a:ext uri="{FF2B5EF4-FFF2-40B4-BE49-F238E27FC236}">
                    <a16:creationId xmlns:a16="http://schemas.microsoft.com/office/drawing/2014/main" id="{7FDC9552-D7E8-490A-BAD5-266EA4B3FE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8" name="Rectangle 12">
                <a:extLst>
                  <a:ext uri="{FF2B5EF4-FFF2-40B4-BE49-F238E27FC236}">
                    <a16:creationId xmlns:a16="http://schemas.microsoft.com/office/drawing/2014/main" id="{208C5502-92B3-4488-BCA0-E47E208173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9" name="Rectangle 13">
                <a:extLst>
                  <a:ext uri="{FF2B5EF4-FFF2-40B4-BE49-F238E27FC236}">
                    <a16:creationId xmlns:a16="http://schemas.microsoft.com/office/drawing/2014/main" id="{8AFDB10F-D9F1-4C1D-9185-FB5644A75D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0" name="Rectangle 14">
                <a:extLst>
                  <a:ext uri="{FF2B5EF4-FFF2-40B4-BE49-F238E27FC236}">
                    <a16:creationId xmlns:a16="http://schemas.microsoft.com/office/drawing/2014/main" id="{6EF9FBA7-8B5C-43FD-A2E6-7F8E9536A5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1" name="Rectangle 15">
                <a:extLst>
                  <a:ext uri="{FF2B5EF4-FFF2-40B4-BE49-F238E27FC236}">
                    <a16:creationId xmlns:a16="http://schemas.microsoft.com/office/drawing/2014/main" id="{81B6F6B3-D27B-4567-9466-6E327AF9DF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2004E711-EAB9-4256-BF12-394EE3A3FC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06C9FB1B-7B59-46A7-BBAD-DBB9472BA5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FC2E1C6E-58AB-49F2-A2BC-EA6940AC37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1EBC39-C4E7-4F00-A673-DB26EDD5CF3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4355" name="Rectangle 19">
            <a:extLst>
              <a:ext uri="{FF2B5EF4-FFF2-40B4-BE49-F238E27FC236}">
                <a16:creationId xmlns:a16="http://schemas.microsoft.com/office/drawing/2014/main" id="{238FECA3-CE87-4DFE-A25A-AAB464C9F5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sl-SI" noProof="0"/>
              <a:t>Kliknite, če želite urediti slog naslova matrice</a:t>
            </a:r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29315CB1-E127-4C66-AECD-015A45B85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sl-SI" noProof="0"/>
              <a:t>Kliknite, če želite urediti slog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B893-5BF0-4B1A-808E-0C86553E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86A1F-713D-4DFE-AF50-ED1A90DD1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C20B6-B186-45D0-9657-CC3C3BD0C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F806E-DB66-4BC4-BE44-AEF726D00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A0A431-BEF2-430B-8EA6-CA75E287DEAB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1FE349-0082-402C-92DC-0867B91761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9857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A727A3-193D-493B-824D-D53119878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C9C2C-E1E9-4C7A-8A04-80DD2CC7C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FA295-2E29-482F-A1C0-9838C92396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19AA8-DA10-4515-BAC6-AC3AD5FE4E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88BF37-9673-4B32-B276-27F453B94FCF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4DE11-8597-422C-AA44-80B7C10960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4321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83AC-B336-4476-8168-70A26D7A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285EB-E14E-47C3-8013-4A40FC49109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D76DC-156E-4F54-897F-85288CA8412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F02B92-B3CB-4D4D-BEB1-2C311EDC158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39EEF-C9B5-4CDE-AABF-7554C189C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03DE2-E70B-4A54-B509-E4F45FE28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C3AC09-4588-4481-A783-1222782F341B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DF653CF-3128-4E70-BFEC-0E5F1D40E9F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8407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A5B1-CBE0-4505-B1B0-DE9B6784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93E6A-BCA8-4115-8C93-48A96B7D45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4730D-8246-479D-B3E6-E00880408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9701C-4C30-45A4-8455-3AD61A9046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F8097-5AE0-4448-9F50-240913514A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0C8517-FCB7-4460-92E5-355694B494A0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D7488-E81D-4EFD-B992-0BC79735C14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540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51C0-8B6D-4944-AA98-C0B23D78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04AA-7547-47BF-9670-B0718C6A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5C10F-D8E6-4599-97B0-ACFFE5E9F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5318E-E18E-4B79-8270-5325C1D33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A2E1C8-E12F-4191-A68D-059EE6E15AD4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44F237-9E6F-40EC-8BDA-96760F1F6F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184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6557-EBFC-4B8D-8F22-2D086C1D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E22C1-00CA-463C-98F9-FE53A009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8E6DE-78B3-44DF-A804-C9BA924A0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C30C5-D0D6-4EA7-B4DB-9CD11E127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61AEF2-3FC8-4FE2-BA95-EB03F0C2A212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0F9E42-FF82-4AA5-9FE6-04E4472401D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8320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83E5-87C0-41D9-BF2E-C23F7024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0BE1-E08D-4AE2-B5A6-F9B311FB3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ECCB2-28B7-497D-918D-54E51FDF0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084CB-B135-41AC-9169-9ABA981BF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83ED7-68B0-4778-B376-7B4A78A11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4E68F0-2D04-49AD-AA0C-72AC08DD10C1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9E24F6-26A7-401F-962A-9E745033DB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993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3D62-A8F5-470D-BC4D-51EA2FBE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4B4EA-C4A3-4891-BE27-1311873AA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0FB5B-8189-40E2-B2E8-BD88221F9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64991-E12E-4693-A420-72FD84CB2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B6AA5-2F57-4879-9CEC-DB50579C4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316B18-FE3C-41CF-8F49-2FD9B0965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668DEE-02C2-4FDF-8566-AE735E66D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966AD3-D82A-4BAA-B3A6-5D5567CD7302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5A9650B-F6AE-4EC3-BCB8-49558250B4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9418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A514-C6D9-47ED-A1AC-2C952765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DCF00-27C7-41B0-9AF4-A7526F2C2A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A01D2-10E8-40B5-B697-CC4425BC2D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656D6B-2FF2-4E53-8B50-FFD4BEA791F5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F1B49-AAC5-4112-9BFB-D02B043547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161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46521-9A1B-40D2-B9D2-0F8ADE2330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FB06A-15C4-4A30-9BB5-14EBC271C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65390-BF1B-4C59-A033-0BF097F4C086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2EEBE-E549-43C7-82AD-1F2FE9F382B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481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A77E-F1C8-4AB0-B663-EB123B15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25D5-9A1F-4EA3-AD74-88945FF3C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3C62A-0754-4DA6-B904-76E152150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F57A5-C5FD-42D9-A0E0-56CD7BF4B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F5D3A-F33A-4F6B-A29A-13C3CA5B8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22CCD-8FF0-4B35-80F3-71DDCB57FD51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FFCC2-7150-4611-9342-8891B2D60BF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010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CB5D-EE2A-491D-8E88-AEB3CA40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76596-F81C-400F-9A05-7D804B219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1AC68-621A-4DA5-B48E-CD7950C82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810B0-41BA-4EF2-81E8-417D8EB28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3F637-617F-47A9-82F6-780F57D57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9EEF13-8ED5-4844-B308-B10C8DE66B52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38345-5A46-4BB7-AAF6-9C22A0695B8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7272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B1B4B-AC5E-4C4E-9AF8-75B98A4ADB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sl-S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178CFBD-1C54-4EE1-BD1E-394CC60776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6FEB77BF-9D78-4C29-A162-62726767D44F}" type="slidenum">
              <a:rPr lang="en-US" altLang="sl-SI"/>
              <a:pPr/>
              <a:t>‹#›</a:t>
            </a:fld>
            <a:endParaRPr lang="en-US" altLang="sl-SI"/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C8A34190-B13E-428D-8810-81B80C3ED4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17" name="Rectangle 5">
              <a:extLst>
                <a:ext uri="{FF2B5EF4-FFF2-40B4-BE49-F238E27FC236}">
                  <a16:creationId xmlns:a16="http://schemas.microsoft.com/office/drawing/2014/main" id="{57A4D4EB-7E8D-41B6-A24B-84665E3B4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3318" name="Rectangle 6">
              <a:extLst>
                <a:ext uri="{FF2B5EF4-FFF2-40B4-BE49-F238E27FC236}">
                  <a16:creationId xmlns:a16="http://schemas.microsoft.com/office/drawing/2014/main" id="{DAD82D7C-D307-4020-87C3-93B704553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3319" name="Rectangle 7">
              <a:extLst>
                <a:ext uri="{FF2B5EF4-FFF2-40B4-BE49-F238E27FC236}">
                  <a16:creationId xmlns:a16="http://schemas.microsoft.com/office/drawing/2014/main" id="{596C9E26-3533-49B5-B44B-A4F2F92FA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hlink"/>
                </a:solidFill>
              </a:endParaRPr>
            </a:p>
          </p:txBody>
        </p:sp>
        <p:sp>
          <p:nvSpPr>
            <p:cNvPr id="13320" name="Rectangle 8">
              <a:extLst>
                <a:ext uri="{FF2B5EF4-FFF2-40B4-BE49-F238E27FC236}">
                  <a16:creationId xmlns:a16="http://schemas.microsoft.com/office/drawing/2014/main" id="{284371B8-DD91-4860-BEBC-6C99511BB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hlink"/>
                </a:solidFill>
              </a:endParaRPr>
            </a:p>
          </p:txBody>
        </p:sp>
        <p:sp>
          <p:nvSpPr>
            <p:cNvPr id="13321" name="Rectangle 9">
              <a:extLst>
                <a:ext uri="{FF2B5EF4-FFF2-40B4-BE49-F238E27FC236}">
                  <a16:creationId xmlns:a16="http://schemas.microsoft.com/office/drawing/2014/main" id="{8BB859F7-3299-4937-A3CE-818AE3774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accent2"/>
                </a:solidFill>
              </a:endParaRPr>
            </a:p>
          </p:txBody>
        </p:sp>
        <p:sp>
          <p:nvSpPr>
            <p:cNvPr id="13322" name="Rectangle 10">
              <a:extLst>
                <a:ext uri="{FF2B5EF4-FFF2-40B4-BE49-F238E27FC236}">
                  <a16:creationId xmlns:a16="http://schemas.microsoft.com/office/drawing/2014/main" id="{DD5A7729-7F2F-4A45-8A14-AB1B0B7F3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hlink"/>
                </a:solidFill>
              </a:endParaRPr>
            </a:p>
          </p:txBody>
        </p:sp>
        <p:sp>
          <p:nvSpPr>
            <p:cNvPr id="13323" name="Rectangle 11">
              <a:extLst>
                <a:ext uri="{FF2B5EF4-FFF2-40B4-BE49-F238E27FC236}">
                  <a16:creationId xmlns:a16="http://schemas.microsoft.com/office/drawing/2014/main" id="{BC962C3F-2372-4825-A9EB-874F041F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3324" name="Rectangle 12">
              <a:extLst>
                <a:ext uri="{FF2B5EF4-FFF2-40B4-BE49-F238E27FC236}">
                  <a16:creationId xmlns:a16="http://schemas.microsoft.com/office/drawing/2014/main" id="{991F6564-4A01-4FFF-B428-E5336946C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accent2"/>
                </a:solidFill>
              </a:endParaRPr>
            </a:p>
          </p:txBody>
        </p:sp>
        <p:sp>
          <p:nvSpPr>
            <p:cNvPr id="13325" name="Rectangle 13">
              <a:extLst>
                <a:ext uri="{FF2B5EF4-FFF2-40B4-BE49-F238E27FC236}">
                  <a16:creationId xmlns:a16="http://schemas.microsoft.com/office/drawing/2014/main" id="{34A8417D-DDAC-4E79-A0C8-6301A407F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accent2"/>
                </a:solidFill>
              </a:endParaRPr>
            </a:p>
          </p:txBody>
        </p:sp>
      </p:grp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5116E3A2-B08A-4180-AB69-8466DA601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9CFB5CDD-EC1B-45DE-8BC0-2F017CB15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8826CE83-AEED-4718-9C0A-12300EED2E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4101816-5E3F-4CAA-9696-FE938DCA03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12000"/>
              <a:t>BLAGO</a:t>
            </a:r>
            <a:r>
              <a:rPr lang="sl-SI" altLang="sl-SI" i="1"/>
              <a:t> </a:t>
            </a:r>
            <a:endParaRPr lang="en-US" altLang="sl-SI" i="1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FBA2B15-DD0C-4AEA-B613-C48B2E7ED6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95513" y="5805488"/>
            <a:ext cx="6580187" cy="674687"/>
          </a:xfrm>
        </p:spPr>
        <p:txBody>
          <a:bodyPr/>
          <a:lstStyle/>
          <a:p>
            <a:pPr algn="ctr"/>
            <a:r>
              <a:rPr lang="sl-SI" altLang="sl-SI"/>
              <a:t> </a:t>
            </a:r>
            <a:endParaRPr lang="en-US" alt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071C8C7-6AA0-4DBD-AD96-1AA6401A5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/>
              <a:t>DELOVANJE EAN-sistema</a:t>
            </a:r>
            <a:endParaRPr lang="en-US" altLang="sl-SI" b="1"/>
          </a:p>
        </p:txBody>
      </p:sp>
      <p:pic>
        <p:nvPicPr>
          <p:cNvPr id="34820" name="Picture 4" descr="LastScan5">
            <a:extLst>
              <a:ext uri="{FF2B5EF4-FFF2-40B4-BE49-F238E27FC236}">
                <a16:creationId xmlns:a16="http://schemas.microsoft.com/office/drawing/2014/main" id="{3139EFA1-3EB1-4ECE-ACFA-AC5CC8353B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06575"/>
            <a:ext cx="7272337" cy="4791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>
            <a:extLst>
              <a:ext uri="{FF2B5EF4-FFF2-40B4-BE49-F238E27FC236}">
                <a16:creationId xmlns:a16="http://schemas.microsoft.com/office/drawing/2014/main" id="{4A0BC003-F724-42A8-93AA-82A584326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9396" name="Picture 4" descr="LastScan7">
            <a:extLst>
              <a:ext uri="{FF2B5EF4-FFF2-40B4-BE49-F238E27FC236}">
                <a16:creationId xmlns:a16="http://schemas.microsoft.com/office/drawing/2014/main" id="{3A9D9C95-4557-4F59-9C0F-5D1C4B8E4B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81075"/>
            <a:ext cx="4789487" cy="547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03" name="Picture 11" descr="LastScan6">
            <a:extLst>
              <a:ext uri="{FF2B5EF4-FFF2-40B4-BE49-F238E27FC236}">
                <a16:creationId xmlns:a16="http://schemas.microsoft.com/office/drawing/2014/main" id="{494D857C-8003-41C2-A15E-950BFD7E1F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6838" y="692150"/>
            <a:ext cx="3736975" cy="5976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59F9168-D4C9-440D-8F5C-DB8DD52E0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/>
              <a:t>KAKOVOST BLAGA</a:t>
            </a:r>
            <a:endParaRPr lang="en-US" altLang="sl-SI" b="1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6A5BD56-46E4-46AC-A0FB-ABE225107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sz="1800" u="sng">
                <a:solidFill>
                  <a:schemeClr val="hlink"/>
                </a:solidFill>
              </a:rPr>
              <a:t>Kakovost je skupek vseh lastnosti izdelka, ki se nanašajo na njihovo sposobnost, da zadovoljujejo izražene in pričakovane zahteve.</a:t>
            </a:r>
            <a:r>
              <a:rPr lang="sl-SI" altLang="sl-SI" sz="1800" u="sng"/>
              <a:t> </a:t>
            </a:r>
          </a:p>
          <a:p>
            <a:pPr algn="ctr">
              <a:buFont typeface="Wingdings" panose="05000000000000000000" pitchFamily="2" charset="2"/>
              <a:buNone/>
            </a:pPr>
            <a:endParaRPr lang="sl-SI" altLang="sl-SI" sz="1800" u="sng"/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sz="1600" b="1"/>
              <a:t>Kriteriji kakovosti: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FUNKCIONALNOST,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ZANESLJIVOST,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ŽIVLJENSKA DOBA PROIZVODA,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EKOLOŠKA USTREZNOST,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CENA,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ČAS DOBAVE,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ESTETSKO OBLIKOVANJE,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USTREZNA EMBALAŽA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SVETOVANJE,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VZDRŽEVANJE,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l-SI" altLang="sl-SI" sz="1800"/>
              <a:t>SERVISIRANJE</a:t>
            </a:r>
            <a:endParaRPr lang="en-US" altLang="sl-SI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02F1EDF-6FA7-40A6-BE89-A87A40AEF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4000" b="1"/>
              <a:t>POSTOPKI PREIZKUŠANJA KAKOVOSTI</a:t>
            </a:r>
            <a:endParaRPr lang="en-US" altLang="sl-SI" sz="4000" b="1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0D12AB2-2B48-4AA7-A939-B25D61A1C8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259263" cy="38862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zh-CN" sz="1600"/>
              <a:t>1. MERLJIVE POSTOPKE PREIZKUŠNJA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zh-CN" sz="1600"/>
              <a:t>( fizikalni in biološki preizkusi ter kemijska analiza )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zh-CN" sz="1600"/>
              <a:t>2. SENZORIČNO PREIZKUŠANJE </a:t>
            </a:r>
            <a:endParaRPr lang="sl-SI" altLang="zh-CN" sz="2800"/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zh-CN" sz="1600"/>
              <a:t>(organo-leptična metoda)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sl-SI" altLang="zh-CN" sz="1600"/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sl-SI" sz="1600"/>
          </a:p>
        </p:txBody>
      </p:sp>
      <p:pic>
        <p:nvPicPr>
          <p:cNvPr id="37895" name="Picture 7" descr="LastScan95">
            <a:extLst>
              <a:ext uri="{FF2B5EF4-FFF2-40B4-BE49-F238E27FC236}">
                <a16:creationId xmlns:a16="http://schemas.microsoft.com/office/drawing/2014/main" id="{2EA4A71E-4BBD-494D-A66B-EF566AEBA5C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44675"/>
            <a:ext cx="4176713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7" name="Picture 9" descr="LastScan9">
            <a:extLst>
              <a:ext uri="{FF2B5EF4-FFF2-40B4-BE49-F238E27FC236}">
                <a16:creationId xmlns:a16="http://schemas.microsoft.com/office/drawing/2014/main" id="{D07177FA-3631-4EBC-BBCF-C35DFBCDE2E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644900"/>
            <a:ext cx="4032250" cy="3033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DAE1E6E-3300-46BC-AA04-EAAFFC600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/>
              <a:t>OZNAKE KAKOVOSTI</a:t>
            </a:r>
            <a:endParaRPr lang="en-US" altLang="sl-SI" b="1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7714518-74D2-48C4-B197-DF88F935D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 b="1"/>
              <a:t>Na proizvodih se lahko pojavijo različni znaki, ki označujejo njihovo kakovost.</a:t>
            </a:r>
            <a:r>
              <a:rPr lang="sl-SI" altLang="sl-SI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1600" b="1" u="sng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600" b="1" u="sng"/>
              <a:t>Najpomembnejši med njimi so: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1600" b="1" u="sng"/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000" i="1"/>
              <a:t>znak kakovosti,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000" i="1"/>
              <a:t>nacionalni znak kakovosti,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000" i="1"/>
              <a:t>blagovna znamka,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000" i="1"/>
              <a:t>znak skladnosti,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000" i="1"/>
              <a:t>oznaka izvora,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000" i="1"/>
              <a:t>znaki ekološko ustreznejših proizvodov,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000" i="1"/>
              <a:t>znak varovalnega živila,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sl-SI" altLang="sl-SI" sz="2000" i="1"/>
              <a:t>znak varnosti.</a:t>
            </a:r>
            <a:endParaRPr lang="en-US" altLang="sl-SI" sz="2000" i="1"/>
          </a:p>
        </p:txBody>
      </p:sp>
      <p:pic>
        <p:nvPicPr>
          <p:cNvPr id="41990" name="Picture 6" descr="LastScan10">
            <a:extLst>
              <a:ext uri="{FF2B5EF4-FFF2-40B4-BE49-F238E27FC236}">
                <a16:creationId xmlns:a16="http://schemas.microsoft.com/office/drawing/2014/main" id="{12351AC3-34DC-4BC4-8C12-AE8AF33B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45125"/>
            <a:ext cx="6011862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znak zdravja">
            <a:extLst>
              <a:ext uri="{FF2B5EF4-FFF2-40B4-BE49-F238E27FC236}">
                <a16:creationId xmlns:a16="http://schemas.microsoft.com/office/drawing/2014/main" id="{54D4E67B-68EC-4171-B4D6-FDEEE546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205263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k1">
            <a:extLst>
              <a:ext uri="{FF2B5EF4-FFF2-40B4-BE49-F238E27FC236}">
                <a16:creationId xmlns:a16="http://schemas.microsoft.com/office/drawing/2014/main" id="{2129844A-D8D8-473D-81A8-CCDE354A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244951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8D1F4F2-C940-4943-9E45-F94D7052C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l-SI" altLang="sl-SI" b="1"/>
            </a:br>
            <a:r>
              <a:rPr lang="sl-SI" altLang="sl-SI" b="1"/>
              <a:t>ISO 9000 STANDARTI</a:t>
            </a:r>
            <a:br>
              <a:rPr lang="sl-SI" altLang="sl-SI"/>
            </a:br>
            <a:r>
              <a:rPr lang="sl-SI" altLang="sl-SI" sz="2000"/>
              <a:t>(osnova za poenotenje postopkov pri doseganju kakovosti proizvodov in storitev in so jih v nespremenjeni obliki sprejeli  vse članice ISP, med njimi tudi Slovenija)</a:t>
            </a:r>
            <a:endParaRPr lang="en-US" altLang="sl-SI" sz="2000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3A907268-1132-4858-9DD1-705D51DCC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349500"/>
            <a:ext cx="622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 b="1" u="sng">
                <a:solidFill>
                  <a:schemeClr val="hlink"/>
                </a:solidFill>
              </a:rPr>
              <a:t>Preglednica standartov, ki jih mora kakovost vsebovati:</a:t>
            </a:r>
          </a:p>
        </p:txBody>
      </p:sp>
      <p:pic>
        <p:nvPicPr>
          <p:cNvPr id="48133" name="Picture 5" descr="LastScan100">
            <a:extLst>
              <a:ext uri="{FF2B5EF4-FFF2-40B4-BE49-F238E27FC236}">
                <a16:creationId xmlns:a16="http://schemas.microsoft.com/office/drawing/2014/main" id="{D77D3609-5844-4841-9A46-A5923BD7BA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744788"/>
            <a:ext cx="5472112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2FD03EE-039B-4EF2-95C7-D96B771B0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/>
              <a:t>CERTIFIKAT KAKOVOSTI</a:t>
            </a:r>
            <a:endParaRPr lang="en-US" altLang="sl-SI" b="1"/>
          </a:p>
        </p:txBody>
      </p:sp>
      <p:pic>
        <p:nvPicPr>
          <p:cNvPr id="50180" name="Picture 4" descr="LastScan14">
            <a:extLst>
              <a:ext uri="{FF2B5EF4-FFF2-40B4-BE49-F238E27FC236}">
                <a16:creationId xmlns:a16="http://schemas.microsoft.com/office/drawing/2014/main" id="{E940D537-2C23-4F50-BEE2-28DEDCBE9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00213"/>
            <a:ext cx="6769100" cy="474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1E76800-CCE3-48BE-993D-B2580C6AE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b="1"/>
              <a:t>GARANCJISKI LIST</a:t>
            </a:r>
            <a:endParaRPr lang="en-US" altLang="sl-SI" b="1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D31C477-D742-4D1B-9D23-27A5F8B661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 b="1">
                <a:solidFill>
                  <a:schemeClr val="hlink"/>
                </a:solidFill>
              </a:rPr>
              <a:t>Podatki ki jih mora vsebovati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 b="1">
                <a:solidFill>
                  <a:schemeClr val="hlink"/>
                </a:solidFill>
              </a:rPr>
              <a:t>garancijski list: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l-SI" sz="2000" b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l-SI" altLang="sl-SI" sz="2000"/>
              <a:t>Firma oz. ime proizvajalca in njegov sedež,</a:t>
            </a:r>
            <a:endParaRPr lang="en-US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l-SI" altLang="sl-SI" sz="2000"/>
              <a:t>podatki ki indentificirajo blago,</a:t>
            </a:r>
            <a:endParaRPr lang="en-US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l-SI" altLang="sl-SI" sz="2000"/>
              <a:t>izjava,da prodajalec jamči za kakovost,</a:t>
            </a:r>
            <a:endParaRPr lang="en-US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l-SI" altLang="sl-SI" sz="2000"/>
              <a:t>trajanje garancijskega roka,</a:t>
            </a:r>
            <a:endParaRPr lang="en-US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l-SI" altLang="sl-SI" sz="2000"/>
              <a:t>firma in sedež prodajalca,</a:t>
            </a:r>
            <a:endParaRPr lang="en-US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l-SI" altLang="sl-SI" sz="2000"/>
              <a:t>datum izročitve blaga potrošniku</a:t>
            </a:r>
            <a:endParaRPr lang="en-US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l-SI" sz="1800"/>
          </a:p>
        </p:txBody>
      </p:sp>
      <p:pic>
        <p:nvPicPr>
          <p:cNvPr id="52229" name="Picture 5" descr="LastScan13">
            <a:extLst>
              <a:ext uri="{FF2B5EF4-FFF2-40B4-BE49-F238E27FC236}">
                <a16:creationId xmlns:a16="http://schemas.microsoft.com/office/drawing/2014/main" id="{4683A9BA-EF88-4A77-9291-8E521064FE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12875"/>
            <a:ext cx="4376737" cy="544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8328ABD-4198-4DBB-A866-DBDF7E97B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OSNOVNI POJMI BLAGA</a:t>
            </a:r>
            <a:endParaRPr lang="en-US" altLang="sl-SI" b="1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DBBE585-4013-4FA8-8E9B-976630CD85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4038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600"/>
              <a:t>1. Vsak človek ima občutek pomanjkanja oz. nelagodja, temu pravimo </a:t>
            </a:r>
            <a:r>
              <a:rPr lang="sl-SI" altLang="sl-SI" sz="1600" b="1"/>
              <a:t>POTREBE</a:t>
            </a:r>
            <a:r>
              <a:rPr lang="sl-SI" altLang="sl-SI" sz="160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600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600"/>
              <a:t>Delimo jih na:</a:t>
            </a:r>
            <a:endParaRPr lang="en-US" altLang="sl-SI" sz="1600"/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1600"/>
              <a:t>PSIHOLOŠKE ( potreba po varnosti, ljubezni, ipd. )  </a:t>
            </a:r>
            <a:endParaRPr lang="en-US" altLang="sl-SI" sz="1600"/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1600"/>
              <a:t>FIZIOLOŠKE ( potreba po hrani, kisiku, ipd. )</a:t>
            </a:r>
          </a:p>
          <a:p>
            <a:endParaRPr lang="sl-SI" altLang="sl-SI" sz="1600"/>
          </a:p>
          <a:p>
            <a:pPr>
              <a:buFont typeface="Wingdings" panose="05000000000000000000" pitchFamily="2" charset="2"/>
              <a:buNone/>
            </a:pPr>
            <a:r>
              <a:rPr lang="sl-SI" altLang="zh-CN" sz="1600"/>
              <a:t>2. Vse te potrebe zadovoljujemo z </a:t>
            </a:r>
            <a:r>
              <a:rPr lang="sl-SI" altLang="zh-CN" sz="1600" b="1"/>
              <a:t>DOBRINAMI.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zh-CN" sz="1600" b="1"/>
          </a:p>
          <a:p>
            <a:pPr>
              <a:buFont typeface="Wingdings" panose="05000000000000000000" pitchFamily="2" charset="2"/>
              <a:buNone/>
            </a:pPr>
            <a:r>
              <a:rPr lang="sl-SI" altLang="zh-CN" sz="1600"/>
              <a:t>Delimo jih na: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zh-CN" sz="1600" b="1"/>
              <a:t>NARAVNE</a:t>
            </a:r>
            <a:r>
              <a:rPr lang="en-US" altLang="zh-CN" sz="1600" b="1">
                <a:ea typeface="SimSun" panose="02010600030101010101" pitchFamily="2" charset="-122"/>
              </a:rPr>
              <a:t>  </a:t>
            </a:r>
            <a:r>
              <a:rPr lang="sl-SI" altLang="zh-CN" sz="1600" b="1"/>
              <a:t>DOBRINE</a:t>
            </a:r>
            <a:r>
              <a:rPr lang="sl-SI" altLang="zh-CN" sz="1600"/>
              <a:t>: voda, zrak, svetloba,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zh-CN" sz="1600" b="1"/>
              <a:t>EKONOMSKE DOBRINE</a:t>
            </a:r>
            <a:endParaRPr lang="en-US" altLang="sl-SI" sz="1600" b="1"/>
          </a:p>
        </p:txBody>
      </p:sp>
      <p:pic>
        <p:nvPicPr>
          <p:cNvPr id="16392" name="Picture 8" descr="energetika">
            <a:extLst>
              <a:ext uri="{FF2B5EF4-FFF2-40B4-BE49-F238E27FC236}">
                <a16:creationId xmlns:a16="http://schemas.microsoft.com/office/drawing/2014/main" id="{4080B9C7-0EBA-4AE5-8A52-E31E5850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2570162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svetloba">
            <a:extLst>
              <a:ext uri="{FF2B5EF4-FFF2-40B4-BE49-F238E27FC236}">
                <a16:creationId xmlns:a16="http://schemas.microsoft.com/office/drawing/2014/main" id="{B744A795-5A55-4E77-86B8-56648690EB6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437063"/>
            <a:ext cx="2127250" cy="186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2" descr="voda">
            <a:extLst>
              <a:ext uri="{FF2B5EF4-FFF2-40B4-BE49-F238E27FC236}">
                <a16:creationId xmlns:a16="http://schemas.microsoft.com/office/drawing/2014/main" id="{0FDDD5E5-960A-4479-9BC4-5A122DEA18F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1628775"/>
            <a:ext cx="2016125" cy="188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238AD90-0297-4D46-B0C5-44976167A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RAZVRŠČANJE BLAGA</a:t>
            </a:r>
            <a:endParaRPr lang="en-US" altLang="sl-SI" b="1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BBDBB37-6B82-41F3-AAE6-E572AEA07C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zh-CN" sz="1800" b="1"/>
              <a:t>Po izvoru surovin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zh-CN" sz="1800"/>
              <a:t>     </a:t>
            </a:r>
            <a:r>
              <a:rPr lang="sl-SI" altLang="zh-CN" sz="1800" i="1"/>
              <a:t>(naravno in sintezno)</a:t>
            </a:r>
          </a:p>
          <a:p>
            <a:r>
              <a:rPr lang="sl-SI" altLang="zh-CN" sz="1800" b="1"/>
              <a:t>Po agregatnem stanju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zh-CN" sz="1800" i="1"/>
              <a:t>     (trdno, tekoče, plinasto)</a:t>
            </a:r>
          </a:p>
          <a:p>
            <a:r>
              <a:rPr lang="sl-SI" altLang="zh-CN" sz="1800" b="1"/>
              <a:t>Po kemični sestavi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zh-CN" sz="1800"/>
              <a:t>     </a:t>
            </a:r>
            <a:r>
              <a:rPr lang="sl-SI" altLang="zh-CN" sz="1800" i="1"/>
              <a:t>(anorgansko, organsko)</a:t>
            </a:r>
          </a:p>
          <a:p>
            <a:r>
              <a:rPr lang="sl-SI" altLang="zh-CN" sz="1800" b="1"/>
              <a:t>Po stopnji tehnološke sestave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zh-CN" sz="1800" i="1"/>
              <a:t>     (surovine, polizdelki, izdelki)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5C82E6C-2DE4-47D7-B04B-521B520D9F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zh-CN" sz="1800" b="1"/>
              <a:t>Po namenu uporabe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zh-CN" sz="1800"/>
              <a:t>     </a:t>
            </a:r>
            <a:r>
              <a:rPr lang="sl-SI" altLang="zh-CN" sz="1800" i="1"/>
              <a:t>(živila, tekstilno blago, tehnično blago)</a:t>
            </a:r>
          </a:p>
          <a:p>
            <a:r>
              <a:rPr lang="sl-SI" altLang="zh-CN" sz="1800" b="1"/>
              <a:t>Po kakovostnih razredih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zh-CN" sz="1800" i="1"/>
              <a:t>     (E-ekstra in 1,2,3 kakovostni razred)</a:t>
            </a:r>
          </a:p>
          <a:p>
            <a:r>
              <a:rPr lang="sl-SI" altLang="zh-CN" sz="1800" b="1"/>
              <a:t>Po geografskem poreklu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 i="1"/>
              <a:t>     (vina, kava, tobak, bombaž)</a:t>
            </a:r>
            <a:endParaRPr lang="en-US" altLang="sl-SI" sz="1800" i="1"/>
          </a:p>
          <a:p>
            <a:pPr>
              <a:buFont typeface="Wingdings" panose="05000000000000000000" pitchFamily="2" charset="2"/>
              <a:buNone/>
            </a:pPr>
            <a:endParaRPr lang="en-US" altLang="sl-SI" sz="1800" i="1"/>
          </a:p>
        </p:txBody>
      </p:sp>
      <p:pic>
        <p:nvPicPr>
          <p:cNvPr id="19461" name="Picture 5" descr="Bombaz">
            <a:extLst>
              <a:ext uri="{FF2B5EF4-FFF2-40B4-BE49-F238E27FC236}">
                <a16:creationId xmlns:a16="http://schemas.microsoft.com/office/drawing/2014/main" id="{DAAEA9F0-7F7D-4CBA-BAE7-AE2828C2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49800"/>
            <a:ext cx="1800225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kava_salky">
            <a:extLst>
              <a:ext uri="{FF2B5EF4-FFF2-40B4-BE49-F238E27FC236}">
                <a16:creationId xmlns:a16="http://schemas.microsoft.com/office/drawing/2014/main" id="{4E238D15-BFDB-4BA1-A0D7-54EA421F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24400"/>
            <a:ext cx="19208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les">
            <a:extLst>
              <a:ext uri="{FF2B5EF4-FFF2-40B4-BE49-F238E27FC236}">
                <a16:creationId xmlns:a16="http://schemas.microsoft.com/office/drawing/2014/main" id="{12CDE593-F273-4B29-83CB-ED7A3B85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209708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olje_oljcnozzelisci">
            <a:extLst>
              <a:ext uri="{FF2B5EF4-FFF2-40B4-BE49-F238E27FC236}">
                <a16:creationId xmlns:a16="http://schemas.microsoft.com/office/drawing/2014/main" id="{383ADAC4-3333-41A4-853B-5C3637E9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52963"/>
            <a:ext cx="1944688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54C9597-36C9-4945-B950-962EF9433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371600"/>
          </a:xfrm>
        </p:spPr>
        <p:txBody>
          <a:bodyPr/>
          <a:lstStyle/>
          <a:p>
            <a:r>
              <a:rPr lang="sl-SI" altLang="sl-SI" b="1"/>
              <a:t>KLASFIKACIJA</a:t>
            </a:r>
            <a:br>
              <a:rPr lang="sl-SI" altLang="sl-SI" sz="4000" b="1"/>
            </a:br>
            <a:r>
              <a:rPr lang="sl-SI" altLang="sl-SI" sz="4000"/>
              <a:t>( sistem razvrščanja blaga )</a:t>
            </a:r>
            <a:br>
              <a:rPr lang="sl-SI" altLang="sl-SI" sz="4000"/>
            </a:br>
            <a:endParaRPr lang="en-US" altLang="sl-SI" sz="40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B7B9FC1-47BF-43AE-AED3-9BFC5CB18D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Char char="q"/>
            </a:pPr>
            <a:r>
              <a:rPr lang="sl-SI" altLang="sl-SI" sz="1800"/>
              <a:t>Velik pomen v prometu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sl-SI" altLang="sl-SI" sz="500"/>
          </a:p>
          <a:p>
            <a:pPr marL="609600" indent="-609600">
              <a:buFont typeface="Wingdings" panose="05000000000000000000" pitchFamily="2" charset="2"/>
              <a:buChar char="q"/>
            </a:pPr>
            <a:r>
              <a:rPr lang="sl-SI" altLang="sl-SI" sz="1800"/>
              <a:t>Biti mora natančna, pregledna, enostavna in jasna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sl-SI" altLang="sl-SI" sz="1800"/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1800" b="1" u="sng"/>
              <a:t>Prednosti klasifikacije: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1800"/>
              <a:t>Zmanjšuje ovire pri prodaji blaga,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1800"/>
              <a:t>odpravlja težave pri carinskih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1800"/>
              <a:t>opravilih in pri mednarodni menjavi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1800"/>
              <a:t>blaga.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sl-SI" sz="1800"/>
          </a:p>
          <a:p>
            <a:pPr marL="609600" indent="-609600">
              <a:buFont typeface="Wingdings" panose="05000000000000000000" pitchFamily="2" charset="2"/>
              <a:buNone/>
            </a:pPr>
            <a:endParaRPr lang="sl-SI" altLang="sl-SI" sz="2000"/>
          </a:p>
          <a:p>
            <a:pPr marL="609600" indent="-609600">
              <a:buFont typeface="Wingdings" panose="05000000000000000000" pitchFamily="2" charset="2"/>
              <a:buNone/>
            </a:pPr>
            <a:endParaRPr lang="sl-SI" altLang="sl-SI" sz="1400"/>
          </a:p>
          <a:p>
            <a:pPr marL="609600" indent="-609600">
              <a:buFont typeface="Wingdings" panose="05000000000000000000" pitchFamily="2" charset="2"/>
              <a:buNone/>
            </a:pPr>
            <a:endParaRPr lang="sl-SI" altLang="sl-SI" sz="1400"/>
          </a:p>
          <a:p>
            <a:pPr marL="609600" indent="-609600">
              <a:buFont typeface="Wingdings" panose="05000000000000000000" pitchFamily="2" charset="2"/>
              <a:buNone/>
            </a:pPr>
            <a:endParaRPr lang="en-US" altLang="sl-SI" sz="140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517BB196-1C10-40BC-87C5-A7D4A34FCF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sl-SI" altLang="sl-SI" sz="1800" i="1"/>
              <a:t>Primer klasifikacijske sheme:</a:t>
            </a:r>
          </a:p>
          <a:p>
            <a:pPr marL="533400" indent="-533400">
              <a:buFont typeface="Wingdings" panose="05000000000000000000" pitchFamily="2" charset="2"/>
              <a:buNone/>
            </a:pPr>
            <a:endParaRPr lang="en-US" altLang="sl-SI" sz="600" i="1"/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sl-SI" altLang="sl-SI" sz="1800"/>
              <a:t>ODDELEK (sektor, področje)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US" altLang="sl-SI" sz="300"/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sl-SI" altLang="sl-SI" sz="1800"/>
              <a:t>PODODDELEK (odsek)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US" altLang="sl-SI" sz="300"/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sl-SI" altLang="sl-SI" sz="1800"/>
              <a:t>SKUPINA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US" altLang="sl-SI" sz="300"/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sl-SI" altLang="sl-SI" sz="1800"/>
              <a:t>PODSKUPINA ( zvrst, rod)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US" altLang="sl-SI" sz="300"/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sl-SI" altLang="sl-SI" sz="1800"/>
              <a:t>VRSTA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US" altLang="sl-SI" sz="300"/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sl-SI" altLang="sl-SI" sz="1800"/>
              <a:t>SORTA (podvrsta, tip)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endParaRPr lang="en-US" altLang="sl-SI" sz="300"/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sl-SI" altLang="sl-SI" sz="1800"/>
              <a:t>KAKOVOSTNI RAZRED</a:t>
            </a:r>
            <a:endParaRPr lang="en-US" altLang="sl-SI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D1F2FC1-C65E-4EDB-8EB9-0AB6B8D78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6B7FD6A-6CFA-4B15-88AA-FD9B37CF8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474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Vse skupine pri klasifikaciji so z znakov ali simbolov, ki so lahko v obliki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črk, števil ali pa oboje zato poznamo različne klasifikacije:</a:t>
            </a:r>
            <a:r>
              <a:rPr lang="sl-SI" altLang="sl-SI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/>
              <a:t>ČRKOVNA ALI ALABETNA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/>
              <a:t>ŠTEVILČNA ALI NUMERIČNA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/>
              <a:t>ČRKOVNO-ŠTEVILČNA ALI ALFA-NUMERIČNA</a:t>
            </a:r>
            <a:endParaRPr lang="en-US" altLang="sl-SI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093E08F-6EDD-40A9-9D67-79F6B1719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371600"/>
          </a:xfrm>
        </p:spPr>
        <p:txBody>
          <a:bodyPr/>
          <a:lstStyle/>
          <a:p>
            <a:pPr algn="ctr"/>
            <a:r>
              <a:rPr lang="sl-SI" altLang="sl-SI" sz="6600" b="1"/>
              <a:t>IME BLAGA</a:t>
            </a:r>
            <a:br>
              <a:rPr lang="sl-SI" altLang="sl-SI" sz="6600"/>
            </a:br>
            <a:endParaRPr lang="en-US" altLang="sl-SI" sz="66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F1EC2B5-3A7B-4400-8610-60DF79D92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886200"/>
          </a:xfrm>
        </p:spPr>
        <p:txBody>
          <a:bodyPr/>
          <a:lstStyle/>
          <a:p>
            <a:r>
              <a:rPr lang="sl-SI" altLang="sl-SI" sz="1600"/>
              <a:t>Imeti ga mora vsako blago</a:t>
            </a:r>
          </a:p>
          <a:p>
            <a:r>
              <a:rPr lang="sl-SI" altLang="sl-SI" sz="1600"/>
              <a:t>Pomembno za klasifikacijo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600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600"/>
              <a:t>Imena blaga: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400"/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 sz="1600"/>
              <a:t>KRATICE (</a:t>
            </a:r>
            <a:r>
              <a:rPr lang="sl-SI" altLang="zh-CN" sz="1600"/>
              <a:t>NPK- mineralno gnojilo sestavljeno iz dušika(n), fosforja(p) in kalija (k), označujemo pa blago tudi glede na kemijsko sestavo, npr. PS - PoliStiren, PA PoliAmid, ipd. 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zh-CN" sz="400"/>
          </a:p>
          <a:p>
            <a:pPr>
              <a:buFont typeface="Wingdings" panose="05000000000000000000" pitchFamily="2" charset="2"/>
              <a:buChar char="ü"/>
            </a:pPr>
            <a:r>
              <a:rPr lang="sl-SI" altLang="zh-CN" sz="1600"/>
              <a:t>Kozmetična industrija: fantazijska imena (npr. parfumi OPIUM, ETERNETY.. ipd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zh-CN" sz="1600"/>
              <a:t>Tekstilna industrija: ženska imena ( Sanja, Maja, Sajonara )</a:t>
            </a:r>
            <a:r>
              <a:rPr lang="sl-SI" altLang="zh-CN"/>
              <a:t> </a:t>
            </a:r>
            <a:endParaRPr lang="en-US" altLang="sl-SI"/>
          </a:p>
        </p:txBody>
      </p:sp>
      <p:pic>
        <p:nvPicPr>
          <p:cNvPr id="27654" name="Picture 6" descr="gnojilo">
            <a:extLst>
              <a:ext uri="{FF2B5EF4-FFF2-40B4-BE49-F238E27FC236}">
                <a16:creationId xmlns:a16="http://schemas.microsoft.com/office/drawing/2014/main" id="{943B481A-7E77-4246-BE6D-42FC7B97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08500"/>
            <a:ext cx="2087562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maja">
            <a:extLst>
              <a:ext uri="{FF2B5EF4-FFF2-40B4-BE49-F238E27FC236}">
                <a16:creationId xmlns:a16="http://schemas.microsoft.com/office/drawing/2014/main" id="{774B0370-0350-41EA-B577-69079D44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68863"/>
            <a:ext cx="2665413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opium">
            <a:extLst>
              <a:ext uri="{FF2B5EF4-FFF2-40B4-BE49-F238E27FC236}">
                <a16:creationId xmlns:a16="http://schemas.microsoft.com/office/drawing/2014/main" id="{FC626002-7516-48A6-A649-2BBF1207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92150"/>
            <a:ext cx="185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1BFD08E-77FE-406C-9113-5B590798B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br>
              <a:rPr lang="sl-SI" altLang="sl-SI" sz="4000"/>
            </a:br>
            <a:br>
              <a:rPr lang="sl-SI" altLang="sl-SI" sz="4000"/>
            </a:br>
            <a:br>
              <a:rPr lang="sl-SI" altLang="sl-SI" sz="4000"/>
            </a:br>
            <a:br>
              <a:rPr lang="sl-SI" altLang="sl-SI" sz="4000"/>
            </a:br>
            <a:br>
              <a:rPr lang="sl-SI" altLang="sl-SI" sz="4000" b="1"/>
            </a:br>
            <a:r>
              <a:rPr lang="sl-SI" altLang="sl-SI" sz="4000" b="1"/>
              <a:t>EAN-sistem</a:t>
            </a:r>
            <a:br>
              <a:rPr lang="sl-SI" altLang="sl-SI" sz="4000"/>
            </a:br>
            <a:r>
              <a:rPr lang="sl-SI" altLang="sl-SI" sz="2000" u="sng">
                <a:solidFill>
                  <a:schemeClr val="hlink"/>
                </a:solidFill>
              </a:rPr>
              <a:t>Je</a:t>
            </a:r>
            <a:r>
              <a:rPr lang="sl-SI" altLang="sl-SI" sz="4000" u="sng">
                <a:solidFill>
                  <a:schemeClr val="hlink"/>
                </a:solidFill>
              </a:rPr>
              <a:t> </a:t>
            </a:r>
            <a:r>
              <a:rPr lang="sl-SI" altLang="zh-CN" sz="2000" u="sng">
                <a:solidFill>
                  <a:schemeClr val="hlink"/>
                </a:solidFill>
              </a:rPr>
              <a:t>mednarodni sistem označevanja, simobilizacije in indentifikacije </a:t>
            </a:r>
            <a:br>
              <a:rPr lang="sl-SI" altLang="zh-CN" sz="2000" u="sng">
                <a:solidFill>
                  <a:schemeClr val="hlink"/>
                </a:solidFill>
              </a:rPr>
            </a:br>
            <a:br>
              <a:rPr lang="sl-SI" altLang="zh-CN" sz="2000" u="sng">
                <a:solidFill>
                  <a:schemeClr val="hlink"/>
                </a:solidFill>
              </a:rPr>
            </a:br>
            <a:r>
              <a:rPr lang="sl-SI" altLang="zh-CN" sz="2000"/>
              <a:t>Za indentifikacijo uporabljamo EAN-simbole, ki so sestavljeni in EAN-       števil in EAN-črtne kode. </a:t>
            </a:r>
            <a:br>
              <a:rPr lang="sl-SI" altLang="zh-CN" sz="2000"/>
            </a:br>
            <a:br>
              <a:rPr lang="sl-SI" altLang="zh-CN" sz="2000"/>
            </a:br>
            <a:r>
              <a:rPr lang="sl-SI" altLang="zh-CN" sz="2000" b="1" u="sng"/>
              <a:t>Standardno indentifikacijsko število:</a:t>
            </a:r>
            <a:br>
              <a:rPr lang="sl-SI" altLang="zh-CN" sz="2000"/>
            </a:br>
            <a:br>
              <a:rPr lang="sl-SI" altLang="zh-CN" sz="2000"/>
            </a:br>
            <a:endParaRPr lang="en-US" altLang="sl-SI" sz="2000"/>
          </a:p>
        </p:txBody>
      </p:sp>
      <p:pic>
        <p:nvPicPr>
          <p:cNvPr id="32773" name="Picture 5" descr="LastScan">
            <a:extLst>
              <a:ext uri="{FF2B5EF4-FFF2-40B4-BE49-F238E27FC236}">
                <a16:creationId xmlns:a16="http://schemas.microsoft.com/office/drawing/2014/main" id="{07D436F3-9694-4C52-A46B-D89269AD70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3789363"/>
            <a:ext cx="3744912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id="{01902AE7-5035-4855-BBC9-608528DA3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4276" name="Picture 4" descr="LastScan1">
            <a:extLst>
              <a:ext uri="{FF2B5EF4-FFF2-40B4-BE49-F238E27FC236}">
                <a16:creationId xmlns:a16="http://schemas.microsoft.com/office/drawing/2014/main" id="{4268A0F1-747E-4EAA-971A-4C8B33C8CD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20713"/>
            <a:ext cx="8604250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9" name="Picture 7" descr="LastScan3">
            <a:extLst>
              <a:ext uri="{FF2B5EF4-FFF2-40B4-BE49-F238E27FC236}">
                <a16:creationId xmlns:a16="http://schemas.microsoft.com/office/drawing/2014/main" id="{E1F84558-1F1B-448A-A5D8-3916E8A3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13100"/>
            <a:ext cx="489585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486779F-C4E0-47F6-881B-59EA2AD2B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4000" b="1"/>
              <a:t>Prikaz čemu služi EAN-simboli oz. koda</a:t>
            </a:r>
            <a:endParaRPr lang="en-US" altLang="sl-SI" sz="4000" b="1"/>
          </a:p>
        </p:txBody>
      </p:sp>
      <p:pic>
        <p:nvPicPr>
          <p:cNvPr id="57348" name="Picture 4" descr="LastScan4">
            <a:extLst>
              <a:ext uri="{FF2B5EF4-FFF2-40B4-BE49-F238E27FC236}">
                <a16:creationId xmlns:a16="http://schemas.microsoft.com/office/drawing/2014/main" id="{F0A90717-BE83-4867-A0E0-067D4F3437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49500"/>
            <a:ext cx="9144000" cy="316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ka">
  <a:themeElements>
    <a:clrScheme name="Pika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ka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Times New Roman</vt:lpstr>
      <vt:lpstr>Wingdings</vt:lpstr>
      <vt:lpstr>Pika</vt:lpstr>
      <vt:lpstr>BLAGO </vt:lpstr>
      <vt:lpstr>OSNOVNI POJMI BLAGA</vt:lpstr>
      <vt:lpstr>RAZVRŠČANJE BLAGA</vt:lpstr>
      <vt:lpstr>KLASFIKACIJA ( sistem razvrščanja blaga ) </vt:lpstr>
      <vt:lpstr>PowerPoint Presentation</vt:lpstr>
      <vt:lpstr>IME BLAGA </vt:lpstr>
      <vt:lpstr>     EAN-sistem Je mednarodni sistem označevanja, simobilizacije in indentifikacije   Za indentifikacijo uporabljamo EAN-simbole, ki so sestavljeni in EAN-       števil in EAN-črtne kode.   Standardno indentifikacijsko število:  </vt:lpstr>
      <vt:lpstr>PowerPoint Presentation</vt:lpstr>
      <vt:lpstr>Prikaz čemu služi EAN-simboli oz. koda</vt:lpstr>
      <vt:lpstr>DELOVANJE EAN-sistema</vt:lpstr>
      <vt:lpstr>PowerPoint Presentation</vt:lpstr>
      <vt:lpstr>KAKOVOST BLAGA</vt:lpstr>
      <vt:lpstr>POSTOPKI PREIZKUŠANJA KAKOVOSTI</vt:lpstr>
      <vt:lpstr>OZNAKE KAKOVOSTI</vt:lpstr>
      <vt:lpstr> ISO 9000 STANDARTI (osnova za poenotenje postopkov pri doseganju kakovosti proizvodov in storitev in so jih v nespremenjeni obliki sprejeli  vse članice ISP, med njimi tudi Slovenija)</vt:lpstr>
      <vt:lpstr>CERTIFIKAT KAKOVOSTI</vt:lpstr>
      <vt:lpstr>GARANCJISKI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2019-05-30T09:37:35Z</dcterms:created>
  <dcterms:modified xsi:type="dcterms:W3CDTF">2019-05-30T09:37:36Z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