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1C1C1C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06" d="100"/>
          <a:sy n="106" d="100"/>
        </p:scale>
        <p:origin x="1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0A8B8B-097B-44E6-9F0D-8ACBD4AA9B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2B9ECB-8846-45B5-B940-D5E027DF1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46BA20-4601-492B-AF4D-41F97A0CB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8E2AD-A23E-4425-9AEE-538A1E2CAA45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84288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405368-6F06-47D5-9B45-A89C83977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43324F-CAA3-443F-A893-70D9EE845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FED36F-0845-49A0-A586-50339D3C4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1312B-BBB2-42A7-9D65-4D8BD46322DD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120741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DF7B32-DF49-49A1-B4F0-BAFC85E13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61A8E-1748-4A03-BEC7-3D8A12941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AEDA15-2485-41DC-BBBD-501E3DA33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14689-0564-4770-BBC7-71BE5CB3773F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418389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6FC92-F589-4F55-A1D7-91707C09C8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5C8604-0DAE-4259-8D75-7BDD416B5A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D1C803-1DB7-4DD8-BD34-D176E8F7C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BE18A-EBB1-43B8-B5BC-8C1899313BB6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150575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C88A2-6134-47F8-9943-4E30FE4EF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AE1F63-74D8-4A81-B1B6-02AE6BA05A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D5B508-D705-4D30-A628-A7002E6A0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186A1-37A8-4ED3-BCBE-E758031A5A44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88207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99BF51-A737-45FA-8990-0EEAE6AA8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40DA9F-81F0-47FA-BE2F-2119C5F16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1E4152-4A7F-41AF-B878-C3C9BB971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4B309-92C4-4BAC-BB6D-59FEC274B694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321451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02D340-E837-4F4C-8B07-287A07F21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37084C-35EA-4D24-84EC-2FA6F3617E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67AFE5-49AB-49C3-AE5B-D742E84DD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6D55D-CD66-46C3-8F38-BEFFC8FD2205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108540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05A54B-2AE2-476E-941F-D60A32F43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8645F9-191F-450A-9BB1-288B26D53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27B8B1-524E-4FB7-BD10-AF10DA080A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18713-43F5-4682-AE8A-E16AB33AA9E9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428544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8CF78A-CCA8-4785-B114-B06880F95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AF1469-FD0E-4FCD-B802-F34439ACF8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F98026-79FD-4E35-8F03-6DD2F84A9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6F654-4D1A-424E-8C5C-4B55C8AAAE7C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416535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D860B-C956-44AC-B273-DE85B42BF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B4A200-A892-4EF1-8962-ED345AD2B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AB1999-282B-45E7-9647-248DF7104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CEB22-17A5-4ADC-9CF6-200830CEB05A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363696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180C06-19E9-4478-992C-C15E8B135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FE438C-C00F-4962-AD77-B33F06650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BA43B-DEAF-44CA-9E07-CB26D9F28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06678-7B9F-411A-A1F5-F64AAE3386CB}" type="slidenum">
              <a:rPr lang="es-ES" altLang="sl-SI"/>
              <a:pPr/>
              <a:t>‹#›</a:t>
            </a:fld>
            <a:endParaRPr lang="es-ES" altLang="sl-SI"/>
          </a:p>
        </p:txBody>
      </p:sp>
    </p:spTree>
    <p:extLst>
      <p:ext uri="{BB962C8B-B14F-4D97-AF65-F5344CB8AC3E}">
        <p14:creationId xmlns:p14="http://schemas.microsoft.com/office/powerpoint/2010/main" val="29152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69DB33-DED3-40DD-9BDF-FEB7A87A2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l-SI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7155F5-2060-4E81-9461-8B5227663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l-SI"/>
              <a:t>Haga clic para modificar el estilo de texto del patrón</a:t>
            </a:r>
          </a:p>
          <a:p>
            <a:pPr lvl="1"/>
            <a:r>
              <a:rPr lang="es-ES" altLang="sl-SI"/>
              <a:t>Segundo nivel</a:t>
            </a:r>
          </a:p>
          <a:p>
            <a:pPr lvl="2"/>
            <a:r>
              <a:rPr lang="es-ES" altLang="sl-SI"/>
              <a:t>Tercer nivel</a:t>
            </a:r>
          </a:p>
          <a:p>
            <a:pPr lvl="3"/>
            <a:r>
              <a:rPr lang="es-ES" altLang="sl-SI"/>
              <a:t>Cuarto nivel</a:t>
            </a:r>
          </a:p>
          <a:p>
            <a:pPr lvl="4"/>
            <a:r>
              <a:rPr lang="es-ES" altLang="sl-SI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113A2E-E958-44FB-8D6B-F04ADF07EA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0B4849-3FF2-42DD-B7D9-AF457D167B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D17789-D3FF-4722-AA16-A7B45B1233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68EA01-80A2-49BB-B816-A36800D5F845}" type="slidenum">
              <a:rPr lang="es-ES" altLang="sl-SI"/>
              <a:pPr/>
              <a:t>‹#›</a:t>
            </a:fld>
            <a:endParaRPr lang="es-E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6">
            <a:extLst>
              <a:ext uri="{FF2B5EF4-FFF2-40B4-BE49-F238E27FC236}">
                <a16:creationId xmlns:a16="http://schemas.microsoft.com/office/drawing/2014/main" id="{CC53E302-BA1B-4F7D-880B-F8A955EEED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11413" y="620713"/>
            <a:ext cx="4645025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4000" b="1">
                <a:solidFill>
                  <a:schemeClr val="bg1"/>
                </a:solidFill>
              </a:rPr>
              <a:t>BORZE</a:t>
            </a:r>
            <a:endParaRPr lang="es-ES" altLang="sl-SI" sz="4000" b="1">
              <a:solidFill>
                <a:schemeClr val="bg1"/>
              </a:solidFill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96193B4E-31FC-49E7-9AC9-F263E1357F50}"/>
              </a:ext>
            </a:extLst>
          </p:cNvPr>
          <p:cNvSpPr txBox="1"/>
          <p:nvPr/>
        </p:nvSpPr>
        <p:spPr>
          <a:xfrm>
            <a:off x="214313" y="6357938"/>
            <a:ext cx="2857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240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sl-SI" sz="2400" dirty="0">
              <a:solidFill>
                <a:schemeClr val="accent5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F6DC48-0147-4095-83B1-49B5AB60E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endParaRPr lang="sl-SI" altLang="sl-SI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743C613-9D3A-4469-A2CE-DB1D772E7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/>
              <a:t>Borza omogoča pregled nad vsemi aktualnimi spremembami trgovanja z delnicami, pregled nad borzno kotacijo in prostim trgom.</a:t>
            </a:r>
          </a:p>
          <a:p>
            <a:pPr eaLnBrk="1" hangingPunct="1"/>
            <a:r>
              <a:rPr lang="sl-SI" altLang="sl-SI"/>
              <a:t>Med vsemi vrednostnimi papirji na borzi, lahko izberete svoje, vnesete število lotov ali delnic in spremljate spremembe posamezne ali skupne vrednosti delnic.</a:t>
            </a:r>
            <a:r>
              <a:rPr lang="sl-SI" altLang="sl-SI" b="1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D7E3E96-A290-47B7-B24B-61BD2DDD5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endParaRPr lang="sl-SI" altLang="sl-SI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73F4344-EC58-4B8A-8BDD-2B6701635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Borze so shajališča trgovcev, da bi sklenili trgovski posel za blago, ki ni prisotno na borzi, oz. vrednostne papirje, devize in prevozno-zavarovalne storitve ali pridobili podatke o stanju na trgu oz. si ustvarili mnenje o tržnih razmerah.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4096E8-E30B-46DF-81CB-3D2FB1349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chemeClr val="bg1"/>
                </a:solidFill>
              </a:rPr>
              <a:t>Vrste borz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54AC406-3350-4D8E-96F1-AF132162D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blagovne borze:  splošne blagovne, specializirane blagovne borze (borza za kavo, sladkor, kovine)</a:t>
            </a:r>
          </a:p>
          <a:p>
            <a:pPr eaLnBrk="1" hangingPunct="1"/>
            <a:r>
              <a:rPr lang="sl-SI" altLang="sl-SI"/>
              <a:t>borze vrednostnih papirjev</a:t>
            </a:r>
          </a:p>
          <a:p>
            <a:pPr eaLnBrk="1" hangingPunct="1"/>
            <a:r>
              <a:rPr lang="sl-SI" altLang="sl-SI"/>
              <a:t>devizne borze                                                                                                             </a:t>
            </a:r>
          </a:p>
          <a:p>
            <a:pPr eaLnBrk="1" hangingPunct="1"/>
            <a:r>
              <a:rPr lang="sl-SI" altLang="sl-SI"/>
              <a:t>druge borze (borza prevoznih storitev, borza zavarovalnih storitev)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BDC69744-E7C3-4D33-AC99-85D1E6FDA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600" b="1">
                <a:solidFill>
                  <a:schemeClr val="bg1"/>
                </a:solidFill>
              </a:rPr>
              <a:t>Značilnosti borznega poslovanja</a:t>
            </a:r>
            <a:br>
              <a:rPr lang="sl-SI" altLang="sl-SI" b="1"/>
            </a:br>
            <a:endParaRPr lang="sl-SI" altLang="sl-SI"/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B8815C1F-0758-48C3-96E2-BE95B31C1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3000"/>
              <a:t>posli se sklepajo za neprisotno vendar nadomestljivo blago                                      </a:t>
            </a:r>
          </a:p>
          <a:p>
            <a:pPr eaLnBrk="1" hangingPunct="1"/>
            <a:r>
              <a:rPr lang="sl-SI" altLang="sl-SI" sz="3000"/>
              <a:t>trgovski posli se nanašajo na velike količine ali večkratnih borznih količinskih enot     </a:t>
            </a:r>
          </a:p>
          <a:p>
            <a:pPr eaLnBrk="1" hangingPunct="1"/>
            <a:r>
              <a:rPr lang="sl-SI" altLang="sl-SI" sz="3000"/>
              <a:t>borzne pogodbe so standardizirane</a:t>
            </a:r>
          </a:p>
          <a:p>
            <a:pPr eaLnBrk="1" hangingPunct="1"/>
            <a:r>
              <a:rPr lang="sl-SI" altLang="sl-SI" sz="3000"/>
              <a:t>zahtevane ponudbe in plačane cene so javne                                                              </a:t>
            </a:r>
          </a:p>
          <a:p>
            <a:pPr eaLnBrk="1" hangingPunct="1"/>
            <a:r>
              <a:rPr lang="sl-SI" altLang="sl-SI" sz="3000"/>
              <a:t>za hitro in varno poslovanje na borzi skrbijo borzne institucije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4313FDE9-119A-498E-85B8-CBB38C2D8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chemeClr val="bg1"/>
                </a:solidFill>
              </a:rPr>
              <a:t>Borzni posli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4594AB98-39E6-4EA4-9B4B-5A78BD985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u="sng"/>
              <a:t>Terminski: </a:t>
            </a:r>
            <a:r>
              <a:rPr lang="sl-SI" altLang="sl-SI"/>
              <a:t>borzni udeleženci trgujejo oz. sklepajo posel zaradi tega, da se dvigujejo cene blaga oz. storitev, pri teh poslih nikoli ne pride do dejanske sklenitve posla</a:t>
            </a:r>
          </a:p>
          <a:p>
            <a:pPr eaLnBrk="1" hangingPunct="1"/>
            <a:r>
              <a:rPr lang="sl-SI" altLang="sl-SI" u="sng"/>
              <a:t>Efektivni:</a:t>
            </a:r>
            <a:r>
              <a:rPr lang="sl-SI" altLang="sl-SI"/>
              <a:t> gre za dejansko trgovanje z blagom – efektivni posli se sklenjajo z namenom, da bi dejansko prišlo do dobave in prevzema blaga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E613D41F-E7D1-40CE-BA46-ABBF4A4F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 i="1">
                <a:solidFill>
                  <a:schemeClr val="bg1"/>
                </a:solidFill>
              </a:rPr>
              <a:t>ZAPOVEDI V BORZNIŠTVU</a:t>
            </a:r>
            <a:br>
              <a:rPr lang="sl-SI" altLang="sl-SI"/>
            </a:br>
            <a:endParaRPr lang="sl-SI" altLang="sl-SI"/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ACB4F114-45CF-4C52-B6CA-81D386038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endParaRPr lang="sl-SI" altLang="sl-SI" sz="2400"/>
          </a:p>
          <a:p>
            <a:pPr marL="457200" indent="-457200" eaLnBrk="1" hangingPunct="1">
              <a:buFontTx/>
              <a:buAutoNum type="arabicPeriod"/>
            </a:pPr>
            <a:r>
              <a:rPr lang="sl-SI" altLang="sl-SI" sz="2400"/>
              <a:t>Kupuj, ko množice na borzi prodajajo in prodajaj, ko vsi kupujejo.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sl-SI" altLang="sl-SI" sz="2400"/>
              <a:t>Ne prodajaj delnic, če za to nimaš tehtnega razloga.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sl-SI" altLang="sl-SI" sz="2400"/>
              <a:t>Čas za vstop na borzo, je takrat, ko največji laiki govorijo, da prihaja zlom borze.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sl-SI" altLang="sl-SI" sz="2400"/>
              <a:t>Vedno kupuj po lastni intuiciji in ne ko ti to svetujejo drugi.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sl-SI" altLang="sl-SI" sz="2400"/>
              <a:t>V času hudih padcev na borzi si privošči prost dan.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EA21215F-BC6F-43F4-9751-9C1A9082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chemeClr val="bg1"/>
                </a:solidFill>
              </a:rPr>
              <a:t>BORZA NEW YORK</a:t>
            </a:r>
            <a:br>
              <a:rPr lang="sl-SI" altLang="sl-SI"/>
            </a:br>
            <a:endParaRPr lang="sl-SI" altLang="sl-SI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1CC1BF55-C8FC-4E93-9121-3685C498D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Začetki Newyorške borze segajo v leto 1792, ko je 24 mestnih borznih posrednikov in trgovcev podpisalo Buttonwoodov sporazum. Z njim so se zavezali k spoštovanju svojih vlagateljev in izdajateljev</a:t>
            </a:r>
          </a:p>
          <a:p>
            <a:pPr eaLnBrk="1" hangingPunct="1"/>
            <a:endParaRPr lang="sl-SI" altLang="sl-SI" sz="2800"/>
          </a:p>
        </p:txBody>
      </p:sp>
      <p:pic>
        <p:nvPicPr>
          <p:cNvPr id="9220" name="Slika 2" descr="borza-na-wall-streetu.jpg">
            <a:extLst>
              <a:ext uri="{FF2B5EF4-FFF2-40B4-BE49-F238E27FC236}">
                <a16:creationId xmlns:a16="http://schemas.microsoft.com/office/drawing/2014/main" id="{625D66B4-77EA-4A04-99FF-427F0CC74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429000"/>
            <a:ext cx="3800475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382DF6D4-6B11-4FA8-AD7A-3FCEB970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21A0EBAD-704B-4C1E-8706-AF422108D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4550"/>
          </a:xfrm>
        </p:spPr>
        <p:txBody>
          <a:bodyPr/>
          <a:lstStyle/>
          <a:p>
            <a:pPr eaLnBrk="1" hangingPunct="1"/>
            <a:r>
              <a:rPr lang="sl-SI" altLang="sl-SI"/>
              <a:t>Newyorška borza kapitalizira okrog 21 trilijonov dolarjev ameriških podjetij in 7,1 trilijonov ne-ameriških podjetij. Borza je locirana na</a:t>
            </a:r>
            <a:r>
              <a:rPr lang="sl-SI" altLang="sl-SI">
                <a:solidFill>
                  <a:schemeClr val="bg1"/>
                </a:solidFill>
              </a:rPr>
              <a:t> </a:t>
            </a:r>
            <a:r>
              <a:rPr lang="sl-SI" altLang="sl-SI"/>
              <a:t>Manhattanu (Wall Street 11).</a:t>
            </a:r>
          </a:p>
        </p:txBody>
      </p:sp>
      <p:pic>
        <p:nvPicPr>
          <p:cNvPr id="10244" name="Picture 2" descr="Wall Street Sign (1-9).jpg">
            <a:extLst>
              <a:ext uri="{FF2B5EF4-FFF2-40B4-BE49-F238E27FC236}">
                <a16:creationId xmlns:a16="http://schemas.microsoft.com/office/drawing/2014/main" id="{DACE54AF-3A0C-4DE4-A7CC-8E6C2F983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714750"/>
            <a:ext cx="3786187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Diseño predeterminado</vt:lpstr>
      <vt:lpstr>PowerPoint Presentation</vt:lpstr>
      <vt:lpstr>PowerPoint Presentation</vt:lpstr>
      <vt:lpstr>PowerPoint Presentation</vt:lpstr>
      <vt:lpstr>Vrste borz</vt:lpstr>
      <vt:lpstr>Značilnosti borznega poslovanja </vt:lpstr>
      <vt:lpstr>Borzni posli</vt:lpstr>
      <vt:lpstr>ZAPOVEDI V BORZNIŠTVU </vt:lpstr>
      <vt:lpstr>BORZA NEW YORK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2019-05-30T09:37:38Z</dcterms:created>
  <dcterms:modified xsi:type="dcterms:W3CDTF">2019-05-30T09:37:38Z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