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C0A72E09-B11A-40C2-9C8A-423A04DE64BD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>
              <a:extLst>
                <a:ext uri="{FF2B5EF4-FFF2-40B4-BE49-F238E27FC236}">
                  <a16:creationId xmlns:a16="http://schemas.microsoft.com/office/drawing/2014/main" id="{CCB2985E-C212-4738-A836-D26240C4FAB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4" name="Freeform 4">
              <a:extLst>
                <a:ext uri="{FF2B5EF4-FFF2-40B4-BE49-F238E27FC236}">
                  <a16:creationId xmlns:a16="http://schemas.microsoft.com/office/drawing/2014/main" id="{6471571E-5B19-4673-974C-3D80C948049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5" name="Freeform 5">
              <a:extLst>
                <a:ext uri="{FF2B5EF4-FFF2-40B4-BE49-F238E27FC236}">
                  <a16:creationId xmlns:a16="http://schemas.microsoft.com/office/drawing/2014/main" id="{216516BE-47AA-4DE5-BD04-518973077C1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6" name="Freeform 6">
              <a:extLst>
                <a:ext uri="{FF2B5EF4-FFF2-40B4-BE49-F238E27FC236}">
                  <a16:creationId xmlns:a16="http://schemas.microsoft.com/office/drawing/2014/main" id="{B98C8BEA-C19F-4EB1-AB9E-A0A217079C9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7" name="Freeform 7">
              <a:extLst>
                <a:ext uri="{FF2B5EF4-FFF2-40B4-BE49-F238E27FC236}">
                  <a16:creationId xmlns:a16="http://schemas.microsoft.com/office/drawing/2014/main" id="{0A132137-5F3D-49F7-8D53-6006FC448B3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8" name="Freeform 8">
              <a:extLst>
                <a:ext uri="{FF2B5EF4-FFF2-40B4-BE49-F238E27FC236}">
                  <a16:creationId xmlns:a16="http://schemas.microsoft.com/office/drawing/2014/main" id="{C30306B6-831F-447A-B385-9D69657DCF3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5129" name="Rectangle 9">
            <a:extLst>
              <a:ext uri="{FF2B5EF4-FFF2-40B4-BE49-F238E27FC236}">
                <a16:creationId xmlns:a16="http://schemas.microsoft.com/office/drawing/2014/main" id="{61A64EE7-56C4-4542-B47C-87E7B2D7277A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US" altLang="sl-SI" noProof="0"/>
              <a:t>Kliknite, če želite urediti slog naslova matrice</a:t>
            </a: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00796C47-820A-4517-BA9D-B92D6F3A025A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sl-SI" noProof="0"/>
              <a:t>Kliknite, če želite urediti slog podnaslova matrice</a:t>
            </a: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D0728BAD-7BDB-4945-86AA-1A1A70E057C3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03FD574D-85BA-4361-AD38-A8C6B42FBD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6096F5B6-C4B8-4C0E-B2BF-E38281EFB6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2844A4-05ED-4885-AE69-6A82CE7C6001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58DC2-7E47-4318-AF2A-3E1DFF002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EE3D8C-4045-485D-9C7A-57A0345D2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8E430-46B2-4E12-85B1-352CE6B9C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24491-6A52-4268-811D-DB394FCEE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0B7A3-229D-4599-8B9C-46203DBD1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7332D-75F2-43C0-85ED-968AC18A455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4043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EE392-2269-41EF-94EF-869DBD4B9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8D59C-0167-4865-872A-B81D3D8D1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6391D-7636-4E95-ABE8-028646F7A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B5A27-A081-415C-B2B7-93B7CDDA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79757-83C8-42DA-9AA5-81BA5785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614C3-1F30-4A5E-9327-4863CF31BF0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4819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2C957-A596-4F54-BF8E-D0165BA5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A1983-9120-4547-82A8-1783B8731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6CF42-453E-4A65-BD11-2A6AA2A4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0309A-90A0-417B-AB68-40DCE4FE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A1462-61A2-4C64-873E-860F2FA3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61F47-77F4-444A-9682-C36907B295F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362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AA2CF-210B-4C10-A3C6-7E57255EF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09F38-0F4B-4357-87EC-DD073F771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CA620-9D6C-4E7D-BD89-EC1F35FB9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DBE70-F3F7-4555-879E-0B3F619AC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32ED2-2167-4AEC-A56B-ED87C7EE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83952-9FAD-431A-BFDB-138A3240392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185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9E87A-9493-41C5-AD60-4DD355C60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FB175-6CA2-43CC-8AF3-6BF9B2760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491E0-8BFA-4756-8A5E-1BA040406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A6B2E-2817-482D-8B6A-3C1538481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04536-B9F3-412B-B076-98F7A575B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E777D-5336-4A5D-BD7F-BEC2863A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42236-79AD-4620-ACD3-1731C685FA2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41989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D1144-6054-450E-BF73-041A144C0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A7430-6B01-4BB7-9D59-6C0440C16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70373-1BF9-4A3D-B039-E42DECE59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E9FD11-ABAC-4336-AAD1-6F904319A1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5455F6-1A4E-40AE-9CB2-A5BBD07AF7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79043A-33ED-419D-A757-18523F04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2C2EE9-A06E-4101-8CB3-0AEE33714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116C11-D01E-4A6D-8DFE-F39797E6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20916-A1DD-4053-96A8-8366F2473FE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24092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667F7-7122-486C-A4EA-3876DA798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362ED3-1664-4522-A888-C55446BE1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442670-B0CE-4A40-807D-B3142125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B9B9A-199B-4D88-BF3A-294D799D3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F7632-D8C8-4236-A0D5-0A08CB02B38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10460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F6C131-A347-4F43-B947-EC5B446C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1DDEA8-E07A-4B5F-A2D5-108A6EF91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5DD019-4292-46C7-A054-CCBF9E7E5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351D3-CAE8-4851-823C-050E0BC7184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0804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3EED1-263B-4BD8-92E2-73F53DBB7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36FF2-E490-46E5-9330-FCDE0B9E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F1CEB-15E5-4B8D-9209-B5B60C5C8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A4FCF-6F40-424E-8959-70A0A206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D6031-A73D-4309-A56A-25625798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4B01B-D648-48F5-B551-79713FF69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59D9A-CB08-49A2-9454-C31AA1E3411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446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19603-6F35-4F9E-ABCC-145311ADA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F7B3BA-2438-40A8-A027-80C91DFAE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2D3EC-E0C8-4D43-9728-255DB8A52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E0886-033D-4508-9AD6-B207AE1A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C4E1F-4465-4D53-8D15-CF060CF3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06665-6B70-437F-BD83-125A6924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0D41B-9A7C-42DE-9BD5-C3A9A6EDB05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0778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27A0DCDD-4DB3-43B7-A1CE-F89F6B24A00E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>
              <a:extLst>
                <a:ext uri="{FF2B5EF4-FFF2-40B4-BE49-F238E27FC236}">
                  <a16:creationId xmlns:a16="http://schemas.microsoft.com/office/drawing/2014/main" id="{4D1B5119-9336-4B42-A337-00FEC0952C6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00" name="Freeform 4">
              <a:extLst>
                <a:ext uri="{FF2B5EF4-FFF2-40B4-BE49-F238E27FC236}">
                  <a16:creationId xmlns:a16="http://schemas.microsoft.com/office/drawing/2014/main" id="{D6586166-C17E-49D3-AB1C-D7D3A8A0905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01" name="Freeform 5">
              <a:extLst>
                <a:ext uri="{FF2B5EF4-FFF2-40B4-BE49-F238E27FC236}">
                  <a16:creationId xmlns:a16="http://schemas.microsoft.com/office/drawing/2014/main" id="{FE2F6117-4B7B-4426-BAEE-D41965B4C09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02" name="Freeform 6">
              <a:extLst>
                <a:ext uri="{FF2B5EF4-FFF2-40B4-BE49-F238E27FC236}">
                  <a16:creationId xmlns:a16="http://schemas.microsoft.com/office/drawing/2014/main" id="{684E2695-8E30-47A3-97C7-2604C3FC040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03" name="Freeform 7">
              <a:extLst>
                <a:ext uri="{FF2B5EF4-FFF2-40B4-BE49-F238E27FC236}">
                  <a16:creationId xmlns:a16="http://schemas.microsoft.com/office/drawing/2014/main" id="{67354CA6-A14B-4F83-A81D-54E9C378F0F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04" name="Freeform 8">
              <a:extLst>
                <a:ext uri="{FF2B5EF4-FFF2-40B4-BE49-F238E27FC236}">
                  <a16:creationId xmlns:a16="http://schemas.microsoft.com/office/drawing/2014/main" id="{B937ACB8-33AC-4CC9-A384-9214A7661AF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05" name="Freeform 9">
              <a:extLst>
                <a:ext uri="{FF2B5EF4-FFF2-40B4-BE49-F238E27FC236}">
                  <a16:creationId xmlns:a16="http://schemas.microsoft.com/office/drawing/2014/main" id="{2BFC26AF-4C0F-4E39-BBDC-368B49BECA1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06" name="Freeform 10">
              <a:extLst>
                <a:ext uri="{FF2B5EF4-FFF2-40B4-BE49-F238E27FC236}">
                  <a16:creationId xmlns:a16="http://schemas.microsoft.com/office/drawing/2014/main" id="{FE220331-9646-4534-BF5A-43EDDB97112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4107" name="Rectangle 11">
            <a:extLst>
              <a:ext uri="{FF2B5EF4-FFF2-40B4-BE49-F238E27FC236}">
                <a16:creationId xmlns:a16="http://schemas.microsoft.com/office/drawing/2014/main" id="{6D14DA35-DA0D-4AB0-8963-61D7D6C7E8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sl-SI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9A6EA64B-8E27-4614-B74F-EDCB79B267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sl-SI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2D98B1D6-5264-4659-83DD-3FF698F00D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F15A4FF-E4CF-49DC-B4CD-3CD0EDE0E226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3777A1F7-34E3-4DAF-96A3-2C6F7E2D7F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 naslova matrice</a:t>
            </a:r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7A9B79EB-E98A-4982-A891-EAB78ED6A48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sloge besedila matrice</a:t>
            </a:r>
          </a:p>
          <a:p>
            <a:pPr lvl="1"/>
            <a:r>
              <a:rPr lang="en-US" altLang="sl-SI"/>
              <a:t>Druga raven</a:t>
            </a:r>
          </a:p>
          <a:p>
            <a:pPr lvl="2"/>
            <a:r>
              <a:rPr lang="en-US" altLang="sl-SI"/>
              <a:t>Tretja raven</a:t>
            </a:r>
          </a:p>
          <a:p>
            <a:pPr lvl="3"/>
            <a:r>
              <a:rPr lang="en-US" altLang="sl-SI"/>
              <a:t>Četrta raven</a:t>
            </a:r>
          </a:p>
          <a:p>
            <a:pPr lvl="4"/>
            <a:r>
              <a:rPr lang="en-US" altLang="sl-SI"/>
              <a:t>Peta raven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10BD169-A015-4FD6-8939-7CB4C479F6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736725"/>
          </a:xfrm>
        </p:spPr>
        <p:txBody>
          <a:bodyPr/>
          <a:lstStyle/>
          <a:p>
            <a:pPr algn="ctr"/>
            <a:r>
              <a:rPr lang="sl-SI" altLang="sl-SI" sz="6000"/>
              <a:t>EKONOMIJA</a:t>
            </a:r>
            <a:br>
              <a:rPr lang="sl-SI" altLang="sl-SI" sz="4800"/>
            </a:br>
            <a:br>
              <a:rPr lang="sl-SI" altLang="sl-SI" sz="4800"/>
            </a:br>
            <a:r>
              <a:rPr lang="sl-SI" altLang="sl-SI" sz="3200"/>
              <a:t>3. letnik – ekonomski tehnik</a:t>
            </a:r>
            <a:endParaRPr lang="en-US" altLang="sl-SI" sz="32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FF60034-1537-4D0A-8186-A6C740E9054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8038" y="4410075"/>
            <a:ext cx="6781800" cy="2447925"/>
          </a:xfrm>
        </p:spPr>
        <p:txBody>
          <a:bodyPr/>
          <a:lstStyle/>
          <a:p>
            <a:endParaRPr lang="sl-SI" altLang="sl-SI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D3B690A-2972-4CD7-AF57-05257FEE119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altLang="sl-SI"/>
              <a:t>Vsebina:</a:t>
            </a:r>
            <a:endParaRPr lang="en-US" altLang="sl-SI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5A9ED34-0A68-4AB1-82BC-DB6AD7AF287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sl-SI" altLang="sl-SI"/>
              <a:t>Kaj je ekonomija?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sl-SI" altLang="sl-SI"/>
              <a:t>Mikro in makro ekonomija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sl-SI" altLang="sl-SI"/>
              <a:t>Ekonomski problem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sl-SI" altLang="sl-SI"/>
              <a:t>Načelo gospodarjenje</a:t>
            </a:r>
            <a:endParaRPr lang="en-US" alt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8F85DDF-03D0-483D-BDCC-473A4EB3E83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>
              <a:buFontTx/>
              <a:buAutoNum type="arabicPeriod"/>
            </a:pPr>
            <a:r>
              <a:rPr lang="sl-SI" altLang="sl-SI"/>
              <a:t>Kaj je ekonomija?</a:t>
            </a:r>
            <a:endParaRPr lang="en-US" altLang="sl-S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96ED570-953A-4E25-B0FF-34BA56A3757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Ekonomija je znanstvena veda, ki proučuje družboslovne ekonomske pojave. Ekonomija je druga beseda za gospodarjenje. Delimo jo na:</a:t>
            </a:r>
          </a:p>
          <a:p>
            <a:r>
              <a:rPr lang="sl-SI" altLang="sl-SI" sz="2800"/>
              <a:t>Družboslovne (ZGO, PRV, SOC, PSI, …) in naravoslovne (MAT, FIZ, BIO, …) vede.</a:t>
            </a:r>
          </a:p>
          <a:p>
            <a:r>
              <a:rPr lang="sl-SI" altLang="sl-SI" sz="2800"/>
              <a:t>Delimo jo tudi na mikro in makro ekonomijo.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altLang="sl-SI" sz="2800"/>
          </a:p>
          <a:p>
            <a:pPr>
              <a:buFont typeface="Wingdings" panose="05000000000000000000" pitchFamily="2" charset="2"/>
              <a:buNone/>
            </a:pPr>
            <a:endParaRPr lang="en-US" altLang="sl-SI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31B5BAA-E39A-4C29-A496-816F8493CB1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altLang="sl-SI"/>
              <a:t>Mikro in makro ekonomija</a:t>
            </a:r>
            <a:endParaRPr lang="en-US" altLang="sl-SI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185B726-1788-48C6-9975-2A57A7831B2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Makro ekonomija </a:t>
            </a:r>
            <a:r>
              <a:rPr lang="sl-SI" altLang="sl-SI">
                <a:sym typeface="Wingdings" panose="05000000000000000000" pitchFamily="2" charset="2"/>
              </a:rPr>
              <a:t> svetovni globalni pojavi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r>
              <a:rPr lang="sl-SI" altLang="sl-SI"/>
              <a:t>Mikro ekonomija </a:t>
            </a:r>
            <a:r>
              <a:rPr lang="sl-SI" altLang="sl-SI">
                <a:sym typeface="Wingdings" panose="05000000000000000000" pitchFamily="2" charset="2"/>
              </a:rPr>
              <a:t> stroški, konkurenca, cena</a:t>
            </a:r>
            <a:endParaRPr lang="en-US" alt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F2B8A22-7BF0-405C-AD99-DC0289A6DC3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900113" y="0"/>
            <a:ext cx="7654925" cy="1127125"/>
          </a:xfrm>
        </p:spPr>
        <p:txBody>
          <a:bodyPr/>
          <a:lstStyle/>
          <a:p>
            <a:pPr algn="ctr"/>
            <a:r>
              <a:rPr lang="sl-SI" altLang="sl-SI"/>
              <a:t>Ekonomski problem</a:t>
            </a:r>
            <a:endParaRPr lang="en-US" altLang="sl-SI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4433A13-A8D1-4938-B3EB-A88E5DFA34C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755650" y="1196975"/>
            <a:ext cx="8007350" cy="53276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3000"/>
              <a:t>Temeljni ekonomski problem je problem relativne redkosti dobrin (dobrin je na svetu manj kot potreb). Posamezniki ta problem občutimo kot pomanjkanje denarnega dohodka, z vidika celotne družbe pa gre za pomanjkanje proizvodnih dejavnikov. Zato moramo gospodariti – izbirati najučinkovitejšo uporabo danih potrošnih dobrin in proizvodnih dejavnikov. Neizogibna posledica so alternativni stroški – stroški izgubljene priložnosti.</a:t>
            </a:r>
            <a:endParaRPr lang="en-US" altLang="sl-SI"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2E3635B-2369-4D5B-A2A9-7B59372BA38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Načelo gospodarjenja</a:t>
            </a:r>
            <a:endParaRPr lang="en-US" altLang="sl-SI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92B63B1-7FDC-40C7-A022-6787ABB2DD0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3600"/>
              <a:t>Gospodariti pomeni najučinkoviteje porazdeliti in uporabiti omejena sredstva, tako da čim bolj zadovoljimo potrebe.</a:t>
            </a:r>
            <a:endParaRPr lang="en-US" altLang="sl-SI"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B300ECE-1D66-4C03-B8E4-2508C3066A1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Viri:</a:t>
            </a:r>
            <a:endParaRPr lang="en-US" altLang="sl-SI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4441D6E-25CC-4BAE-942C-F949FFFFA9F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/>
              <a:t>Učbenik Temelji ekonomije</a:t>
            </a:r>
            <a:endParaRPr lang="en-US" alt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sti stekla">
  <a:themeElements>
    <a:clrScheme name="Plasti stekla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Plasti ste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lasti ste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sti ste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0</TotalTime>
  <Words>177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Wingdings</vt:lpstr>
      <vt:lpstr>Plasti stekla</vt:lpstr>
      <vt:lpstr>EKONOMIJA  3. letnik – ekonomski tehnik</vt:lpstr>
      <vt:lpstr>Vsebina:</vt:lpstr>
      <vt:lpstr>Kaj je ekonomija?</vt:lpstr>
      <vt:lpstr>Mikro in makro ekonomija</vt:lpstr>
      <vt:lpstr>Ekonomski problem</vt:lpstr>
      <vt:lpstr>Načelo gospodarjenja</vt:lpstr>
      <vt:lpstr>Viri: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2019-05-30T09:37:40Z</dcterms:created>
  <dcterms:modified xsi:type="dcterms:W3CDTF">2019-05-30T09:37:40Z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