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>
            <a:extLst>
              <a:ext uri="{FF2B5EF4-FFF2-40B4-BE49-F238E27FC236}">
                <a16:creationId xmlns:a16="http://schemas.microsoft.com/office/drawing/2014/main" id="{7E148B43-9243-4FDB-B0EF-87F7EA0C33D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9395" name="Group 3">
              <a:extLst>
                <a:ext uri="{FF2B5EF4-FFF2-40B4-BE49-F238E27FC236}">
                  <a16:creationId xmlns:a16="http://schemas.microsoft.com/office/drawing/2014/main" id="{D69DC93D-DE79-4942-B000-70F4404E166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9396" name="Freeform 4">
                <a:extLst>
                  <a:ext uri="{FF2B5EF4-FFF2-40B4-BE49-F238E27FC236}">
                    <a16:creationId xmlns:a16="http://schemas.microsoft.com/office/drawing/2014/main" id="{2D383D45-823E-4C7B-B9A6-70F53F617D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397" name="Freeform 5">
                <a:extLst>
                  <a:ext uri="{FF2B5EF4-FFF2-40B4-BE49-F238E27FC236}">
                    <a16:creationId xmlns:a16="http://schemas.microsoft.com/office/drawing/2014/main" id="{F5474C58-E81E-40A4-BDDF-9E4C7685CA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398" name="Freeform 6">
                <a:extLst>
                  <a:ext uri="{FF2B5EF4-FFF2-40B4-BE49-F238E27FC236}">
                    <a16:creationId xmlns:a16="http://schemas.microsoft.com/office/drawing/2014/main" id="{22723138-2E28-4C00-B166-7D42FC7B98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399" name="Freeform 7">
                <a:extLst>
                  <a:ext uri="{FF2B5EF4-FFF2-40B4-BE49-F238E27FC236}">
                    <a16:creationId xmlns:a16="http://schemas.microsoft.com/office/drawing/2014/main" id="{822C2970-0356-45E5-980E-1D38DF3D0E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400" name="Freeform 8">
                <a:extLst>
                  <a:ext uri="{FF2B5EF4-FFF2-40B4-BE49-F238E27FC236}">
                    <a16:creationId xmlns:a16="http://schemas.microsoft.com/office/drawing/2014/main" id="{4589E992-1391-4462-9921-C2D026C0C6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59401" name="Freeform 9">
              <a:extLst>
                <a:ext uri="{FF2B5EF4-FFF2-40B4-BE49-F238E27FC236}">
                  <a16:creationId xmlns:a16="http://schemas.microsoft.com/office/drawing/2014/main" id="{682443E2-4D42-4732-AFCD-EE4AEE0567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9402" name="Freeform 10">
              <a:extLst>
                <a:ext uri="{FF2B5EF4-FFF2-40B4-BE49-F238E27FC236}">
                  <a16:creationId xmlns:a16="http://schemas.microsoft.com/office/drawing/2014/main" id="{0D15D36D-F85C-4358-AA34-5E29B2375D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9403" name="Rectangle 11">
            <a:extLst>
              <a:ext uri="{FF2B5EF4-FFF2-40B4-BE49-F238E27FC236}">
                <a16:creationId xmlns:a16="http://schemas.microsoft.com/office/drawing/2014/main" id="{308CCACF-B086-4974-B9E2-955815BABE0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59404" name="Rectangle 12">
            <a:extLst>
              <a:ext uri="{FF2B5EF4-FFF2-40B4-BE49-F238E27FC236}">
                <a16:creationId xmlns:a16="http://schemas.microsoft.com/office/drawing/2014/main" id="{BB86B2D0-E00D-467A-841A-6513406B2BF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59405" name="Rectangle 13">
            <a:extLst>
              <a:ext uri="{FF2B5EF4-FFF2-40B4-BE49-F238E27FC236}">
                <a16:creationId xmlns:a16="http://schemas.microsoft.com/office/drawing/2014/main" id="{FEDAA2DE-2BC4-4AE3-A4DA-D895DFF0EB7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9406" name="Rectangle 14">
            <a:extLst>
              <a:ext uri="{FF2B5EF4-FFF2-40B4-BE49-F238E27FC236}">
                <a16:creationId xmlns:a16="http://schemas.microsoft.com/office/drawing/2014/main" id="{61B2C0E2-6E07-433B-A2A8-D56595B95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9407" name="Rectangle 15">
            <a:extLst>
              <a:ext uri="{FF2B5EF4-FFF2-40B4-BE49-F238E27FC236}">
                <a16:creationId xmlns:a16="http://schemas.microsoft.com/office/drawing/2014/main" id="{D0A8E6E5-D10B-4776-B342-A8932336A1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3CCCA-E27C-4151-A2E4-C898B09A461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66EA-1CAF-4215-A1FB-D19E6895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14B73-6F97-48DF-8228-B9D52216F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7043C-FA83-4A1B-B02E-225D932F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7BADA-878F-457E-A720-72D5E564E6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0C5C1C-213C-4F31-8232-58D4E5F77B7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050BC-9976-4711-8329-A252F5454D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4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C09D6-CCB0-46D6-AF19-8189B25F0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25408-D2D4-473C-A586-1E6ED556D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B3C90-385E-4EAB-8034-46FB29DF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1C01C-7494-404A-8D11-34CA15E89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29EE92-4D81-4DBE-9B2C-B2F19B9B787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85934-2170-4DA3-AC59-1F36C405B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642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AF78-F59F-493C-9A24-D25DC97A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C38B3-DE27-4044-B271-375993BB7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E7A4-96B9-485C-8E94-2ABBCE45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75A8D-BCBA-4BAF-BFCA-E2A7F7B0D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96A1C9-9D11-4E0E-AB29-6ADAC703FA8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CE7B8-DFFF-4447-B532-59337009A8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045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91AE-B412-423D-BE94-BD5C1541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F5874-A2EB-42A6-8357-EDB5897D0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BCF01-E481-448B-8824-B1A8F16F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66AE6-6F22-4E48-A0D0-DB7B4A48E1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68B426-9A83-4A9F-802F-98951C36B22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CA846-D686-4F05-A291-495CCA6D43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924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0398-DAC1-4D9E-934C-E7F09316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6A5DB-0719-4559-88D4-9210BDF3E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A2D4E-91A2-4E23-8E7D-126E6ECB5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464EC-FB06-4C35-A30F-E2105E60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CE19-6F4F-4444-9208-F37FBA7F6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77A7F9-230C-474F-BFAD-E923F21930C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EA690E-2B26-47BC-B306-1E1A17FCF2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051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2EAF-F30C-4584-883F-72273F62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12504-A1C5-487F-B06A-20B1D7D9E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AF5A0-BF85-491E-956E-65BE3EF8C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9A699E-9E09-4C1F-AEA1-453CC7AB2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8D4FA-017B-438C-8D81-F1A170AB3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785DF-41DE-4E44-B310-9D2AB04D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86C553-56C8-4DA4-B5D7-3611BC120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541FDB-FB9D-4F3B-A89D-60E5CC7CDF0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EAE2D4-032C-4535-8626-C59FE01384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959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0804-46FD-4B1E-92FC-FB530E28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6474E-6FAE-4090-8902-1E03607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740AB-D14B-4D0E-B7FB-8360EB20D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3ED53F-94E3-4DA0-9DDD-6A7597ACDD4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F50BB-DDD0-40ED-B4D9-81491C7D55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13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BD08B-2C62-4EE5-87C8-E6521566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BD365-BEFE-4AE7-91B7-6212002392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A79B69-FAA9-4811-9345-DDFE2AEF63A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9AD92-103E-4C67-8108-FFE4EDF382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275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90FDE-9B4D-442C-8CD7-AD9F14A4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983A-3CD4-48CF-98B2-CAABD03B0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B522D-8C0B-4157-BB1F-EE7F8EFDC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E9D28-A36C-4ADF-B9BF-911D763E9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7B248-A0C3-4080-9008-62A093106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257BBD-0143-4B02-9120-D4B4D2060DA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4E2D56-3F7B-4A74-A2B9-CD2598729D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118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D9C0-32C3-41E0-844F-474BD6C8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CDFB24-F368-489E-A1F7-17C41FD00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E8FEE-A365-4570-9DDA-B086DF159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CF76D-CCC9-4BF4-A4F2-A21C43534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7D2E-E449-46D9-AC66-B312626D3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E23894-9C0E-4B59-A5ED-52AF371628C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ED89CB-0A40-4997-BE76-78BC86397D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307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E70012E-86DB-4409-8FBB-CC64E88C49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9A71F7E-8A71-448F-8DBD-BDF7A94327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414E845-3A8D-46C2-A478-1D4A5EAD9717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AA207006-CBD0-4101-B41F-ECACD3C07A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8373" name="Group 5">
              <a:extLst>
                <a:ext uri="{FF2B5EF4-FFF2-40B4-BE49-F238E27FC236}">
                  <a16:creationId xmlns:a16="http://schemas.microsoft.com/office/drawing/2014/main" id="{542CB5E3-4493-49EB-9DE7-B681D085884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8374" name="Freeform 6">
                <a:extLst>
                  <a:ext uri="{FF2B5EF4-FFF2-40B4-BE49-F238E27FC236}">
                    <a16:creationId xmlns:a16="http://schemas.microsoft.com/office/drawing/2014/main" id="{C8C1EE63-16D2-4D9A-ACF5-1A1979D73B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8375" name="Freeform 7">
                <a:extLst>
                  <a:ext uri="{FF2B5EF4-FFF2-40B4-BE49-F238E27FC236}">
                    <a16:creationId xmlns:a16="http://schemas.microsoft.com/office/drawing/2014/main" id="{084F8910-1121-4ED5-AF7C-8BFDE260BB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8376" name="Freeform 8">
                <a:extLst>
                  <a:ext uri="{FF2B5EF4-FFF2-40B4-BE49-F238E27FC236}">
                    <a16:creationId xmlns:a16="http://schemas.microsoft.com/office/drawing/2014/main" id="{3C5BDDDD-70D2-4626-8872-6DDAE19245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8377" name="Freeform 9">
                <a:extLst>
                  <a:ext uri="{FF2B5EF4-FFF2-40B4-BE49-F238E27FC236}">
                    <a16:creationId xmlns:a16="http://schemas.microsoft.com/office/drawing/2014/main" id="{1AC54F9F-0108-489D-B61C-D3F760EF70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8378" name="Freeform 10">
                <a:extLst>
                  <a:ext uri="{FF2B5EF4-FFF2-40B4-BE49-F238E27FC236}">
                    <a16:creationId xmlns:a16="http://schemas.microsoft.com/office/drawing/2014/main" id="{4FA3DAB0-288E-4050-8880-1DC8DE9D01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58379" name="Freeform 11">
              <a:extLst>
                <a:ext uri="{FF2B5EF4-FFF2-40B4-BE49-F238E27FC236}">
                  <a16:creationId xmlns:a16="http://schemas.microsoft.com/office/drawing/2014/main" id="{ED08596D-9DB9-4083-97BF-0F4745D447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8380" name="Freeform 12">
              <a:extLst>
                <a:ext uri="{FF2B5EF4-FFF2-40B4-BE49-F238E27FC236}">
                  <a16:creationId xmlns:a16="http://schemas.microsoft.com/office/drawing/2014/main" id="{C1F35E75-EED2-4DD0-8190-6B163C8AE7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8381" name="Rectangle 13">
            <a:extLst>
              <a:ext uri="{FF2B5EF4-FFF2-40B4-BE49-F238E27FC236}">
                <a16:creationId xmlns:a16="http://schemas.microsoft.com/office/drawing/2014/main" id="{ADC7D9E6-C8E0-4DCE-9A29-3FDD09812DB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58382" name="Rectangle 14">
            <a:extLst>
              <a:ext uri="{FF2B5EF4-FFF2-40B4-BE49-F238E27FC236}">
                <a16:creationId xmlns:a16="http://schemas.microsoft.com/office/drawing/2014/main" id="{CB568819-60AF-492C-A0D4-22A2A9D025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58383" name="Rectangle 15">
            <a:extLst>
              <a:ext uri="{FF2B5EF4-FFF2-40B4-BE49-F238E27FC236}">
                <a16:creationId xmlns:a16="http://schemas.microsoft.com/office/drawing/2014/main" id="{8B875E4E-781D-4FAD-B026-8666556A1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evropa.gov.si/evro/ime/img/evro-0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evropa.gov.si/evro/obmocje-evra/img/evro-obmocje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evropa.gov.si/evro/razvoj-emu/img/evro-04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419E5E7-8D6E-48FE-A81A-BD1CF3CF3B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8610600" cy="1600200"/>
          </a:xfrm>
        </p:spPr>
        <p:txBody>
          <a:bodyPr/>
          <a:lstStyle/>
          <a:p>
            <a:r>
              <a:rPr lang="sl-SI" altLang="sl-SI" sz="9600"/>
              <a:t>Evropa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B5D5811-858F-4B0A-9523-26EB68C500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057400"/>
            <a:ext cx="8077200" cy="1524000"/>
          </a:xfrm>
        </p:spPr>
        <p:txBody>
          <a:bodyPr/>
          <a:lstStyle/>
          <a:p>
            <a:r>
              <a:rPr lang="sl-SI" altLang="sl-SI" sz="4000"/>
              <a:t>Financiranje in proračun, evro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1E07762-3B6D-4721-8249-7021E27F22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Slovenski kovanec za 20 centov</a:t>
            </a:r>
          </a:p>
        </p:txBody>
      </p:sp>
      <p:pic>
        <p:nvPicPr>
          <p:cNvPr id="71684" name="Picture 4" descr="20-centov">
            <a:extLst>
              <a:ext uri="{FF2B5EF4-FFF2-40B4-BE49-F238E27FC236}">
                <a16:creationId xmlns:a16="http://schemas.microsoft.com/office/drawing/2014/main" id="{D264BD30-B8A2-4613-8512-655CA034FA3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752600"/>
            <a:ext cx="4114800" cy="407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9265071-F783-416D-9989-8C00DFD7A3A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Slovenski kovanec za 50 centov</a:t>
            </a:r>
          </a:p>
        </p:txBody>
      </p:sp>
      <p:pic>
        <p:nvPicPr>
          <p:cNvPr id="72708" name="Picture 4" descr="50-centov">
            <a:extLst>
              <a:ext uri="{FF2B5EF4-FFF2-40B4-BE49-F238E27FC236}">
                <a16:creationId xmlns:a16="http://schemas.microsoft.com/office/drawing/2014/main" id="{C047849B-AC9C-4C0D-AE1D-ECB3FA55FE5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676400"/>
            <a:ext cx="4191000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023E6DE-F730-44FC-8C3C-708E5A34D44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Slovenski kovanec za 1 evro</a:t>
            </a:r>
          </a:p>
        </p:txBody>
      </p:sp>
      <p:pic>
        <p:nvPicPr>
          <p:cNvPr id="73732" name="Picture 4" descr="1-evro">
            <a:extLst>
              <a:ext uri="{FF2B5EF4-FFF2-40B4-BE49-F238E27FC236}">
                <a16:creationId xmlns:a16="http://schemas.microsoft.com/office/drawing/2014/main" id="{24D529E5-F2E2-4383-8EB6-B11218B334A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828800"/>
            <a:ext cx="3962400" cy="393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8E60205-7A9B-4E66-A477-06CDD341A3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Slovenski kovanec za 2 evra</a:t>
            </a:r>
          </a:p>
        </p:txBody>
      </p:sp>
      <p:pic>
        <p:nvPicPr>
          <p:cNvPr id="74756" name="Picture 4" descr="2-evra">
            <a:extLst>
              <a:ext uri="{FF2B5EF4-FFF2-40B4-BE49-F238E27FC236}">
                <a16:creationId xmlns:a16="http://schemas.microsoft.com/office/drawing/2014/main" id="{F08FA315-99BE-4EA2-AFD2-CD27771062F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905000"/>
            <a:ext cx="388620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9A388CA-910F-4B07-A5B7-51781873C2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Financiranje in proračun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C9511FE-6CB2-4328-90BF-82EADDCAC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sl-SI" altLang="sl-SI" sz="2400" b="1"/>
              <a:t>Finančna perspektiva</a:t>
            </a:r>
          </a:p>
          <a:p>
            <a:pPr marL="609600" indent="-609600"/>
            <a:r>
              <a:rPr lang="sl-SI" altLang="sl-SI" sz="2400" b="1"/>
              <a:t>Odhodki proračuna</a:t>
            </a:r>
          </a:p>
          <a:p>
            <a:pPr marL="609600" indent="-609600"/>
            <a:r>
              <a:rPr lang="sl-SI" altLang="sl-SI" sz="2400" b="1"/>
              <a:t>Prihodki proračuna</a:t>
            </a:r>
          </a:p>
          <a:p>
            <a:pPr marL="990600" lvl="1" indent="-533400"/>
            <a:r>
              <a:rPr lang="sl-SI" altLang="sl-SI" sz="2000" b="1"/>
              <a:t>Proračun EU sestavljajo tri glavne kategorije prihodkov</a:t>
            </a:r>
          </a:p>
          <a:p>
            <a:pPr marL="1371600" lvl="2" indent="-457200"/>
            <a:r>
              <a:rPr lang="sl-SI" altLang="sl-SI" sz="1800" b="1"/>
              <a:t>Tradicionalni lastni viri</a:t>
            </a:r>
            <a:endParaRPr lang="sl-SI" altLang="sl-SI"/>
          </a:p>
          <a:p>
            <a:pPr marL="1371600" lvl="2" indent="-457200"/>
            <a:r>
              <a:rPr lang="sl-SI" altLang="sl-SI" sz="1800" b="1"/>
              <a:t>Vir na osnovi davka na dodano vrednost (DDV)</a:t>
            </a:r>
            <a:endParaRPr lang="sl-SI" altLang="sl-SI"/>
          </a:p>
          <a:p>
            <a:pPr marL="1371600" lvl="2" indent="-457200"/>
            <a:r>
              <a:rPr lang="sl-SI" altLang="sl-SI" sz="1800" b="1"/>
              <a:t>Vir na osnovi bruto nacionalnega dohodka (BND</a:t>
            </a:r>
            <a:r>
              <a:rPr lang="sl-SI" altLang="sl-SI" sz="1800"/>
              <a:t>)</a:t>
            </a:r>
            <a:endParaRPr lang="sl-SI" altLang="sl-SI"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07C95F1-8C39-4646-B35C-877D06E31B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l-SI" altLang="sl-SI"/>
              <a:t>Evro 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36D6802-E3B3-4738-8E0A-50274A883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Ime, zapis, in simbol valute</a:t>
            </a:r>
          </a:p>
          <a:p>
            <a:pPr lvl="1"/>
            <a:r>
              <a:rPr lang="sl-SI" altLang="sl-SI" sz="2000"/>
              <a:t>Ime = Evro</a:t>
            </a:r>
          </a:p>
          <a:p>
            <a:pPr lvl="1"/>
            <a:r>
              <a:rPr lang="sl-SI" altLang="sl-SI" sz="2000"/>
              <a:t>Zapis = EUR</a:t>
            </a:r>
          </a:p>
          <a:p>
            <a:pPr lvl="1"/>
            <a:r>
              <a:rPr lang="sl-SI" altLang="sl-SI" sz="2000"/>
              <a:t>Simbol valute =  €</a:t>
            </a:r>
          </a:p>
          <a:p>
            <a:r>
              <a:rPr lang="sl-SI" altLang="sl-SI" sz="2400"/>
              <a:t>Evro območje</a:t>
            </a:r>
          </a:p>
          <a:p>
            <a:r>
              <a:rPr lang="sl-SI" altLang="sl-SI" sz="2400"/>
              <a:t>Institucije Ekonomske in monetarne unije</a:t>
            </a:r>
          </a:p>
          <a:p>
            <a:pPr lvl="1"/>
            <a:r>
              <a:rPr lang="sl-SI" altLang="sl-SI" sz="2000"/>
              <a:t>Evropska centralna banka </a:t>
            </a:r>
          </a:p>
        </p:txBody>
      </p:sp>
      <p:pic>
        <p:nvPicPr>
          <p:cNvPr id="64516" name="Picture 4" descr="http://evropa.gov.si/evro/ime/img/evro-03.jpg">
            <a:extLst>
              <a:ext uri="{FF2B5EF4-FFF2-40B4-BE49-F238E27FC236}">
                <a16:creationId xmlns:a16="http://schemas.microsoft.com/office/drawing/2014/main" id="{C1FE5696-B32D-429C-AE30-F616F1AA3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8956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://www.evropa.gov.si/evro/obmocje-evra/img/evro-obmocje.gif">
            <a:extLst>
              <a:ext uri="{FF2B5EF4-FFF2-40B4-BE49-F238E27FC236}">
                <a16:creationId xmlns:a16="http://schemas.microsoft.com/office/drawing/2014/main" id="{F17345D2-CF75-4523-87DC-FEC896A9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5418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>
            <a:extLst>
              <a:ext uri="{FF2B5EF4-FFF2-40B4-BE49-F238E27FC236}">
                <a16:creationId xmlns:a16="http://schemas.microsoft.com/office/drawing/2014/main" id="{A89A9227-9112-4741-8690-FB542E8AF07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  <a:ln/>
        </p:spPr>
        <p:txBody>
          <a:bodyPr/>
          <a:lstStyle/>
          <a:p>
            <a:r>
              <a:rPr lang="sl-SI" altLang="sl-SI"/>
              <a:t>Evro območje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58AD1E5-B7C9-4D6D-9489-D3437070C40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782763"/>
          </a:xfrm>
        </p:spPr>
        <p:txBody>
          <a:bodyPr/>
          <a:lstStyle/>
          <a:p>
            <a:r>
              <a:rPr lang="sl-SI" altLang="sl-SI"/>
              <a:t>Evropska centralna banka</a:t>
            </a:r>
            <a:br>
              <a:rPr lang="sl-SI" altLang="sl-SI"/>
            </a:br>
            <a:r>
              <a:rPr lang="sl-SI" altLang="sl-SI"/>
              <a:t> </a:t>
            </a:r>
            <a:r>
              <a:rPr lang="sl-SI" altLang="sl-SI" sz="3200"/>
              <a:t>(v Frankfurtu)</a:t>
            </a:r>
          </a:p>
        </p:txBody>
      </p:sp>
      <p:pic>
        <p:nvPicPr>
          <p:cNvPr id="66564" name="Picture 4" descr="http://evropa.gov.si/evro/razvoj-emu/img/evro-04.jpg">
            <a:extLst>
              <a:ext uri="{FF2B5EF4-FFF2-40B4-BE49-F238E27FC236}">
                <a16:creationId xmlns:a16="http://schemas.microsoft.com/office/drawing/2014/main" id="{FE2821C7-D390-40CC-A6E6-E833BEBF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6242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1-cent">
            <a:extLst>
              <a:ext uri="{FF2B5EF4-FFF2-40B4-BE49-F238E27FC236}">
                <a16:creationId xmlns:a16="http://schemas.microsoft.com/office/drawing/2014/main" id="{C8DAE8D8-A7B9-4BB9-B182-B3B9BA06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648200" cy="44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6" name="Rectangle 12">
            <a:extLst>
              <a:ext uri="{FF2B5EF4-FFF2-40B4-BE49-F238E27FC236}">
                <a16:creationId xmlns:a16="http://schemas.microsoft.com/office/drawing/2014/main" id="{B3CEA3E8-B030-4E91-949B-969D0B8D5BD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l-SI" altLang="sl-SI"/>
              <a:t>Slovenski kovanec za 1 cent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B85CB4C-DE70-4727-8F9C-3C381C3478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Slovenski kovanec za 2 centa</a:t>
            </a:r>
          </a:p>
        </p:txBody>
      </p:sp>
      <p:pic>
        <p:nvPicPr>
          <p:cNvPr id="68612" name="Picture 4" descr="2-centa">
            <a:extLst>
              <a:ext uri="{FF2B5EF4-FFF2-40B4-BE49-F238E27FC236}">
                <a16:creationId xmlns:a16="http://schemas.microsoft.com/office/drawing/2014/main" id="{1E521E1A-8146-4F1C-9DC0-CF902FDF023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919288"/>
            <a:ext cx="4648200" cy="4481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4A441E7-99F7-4EB3-AED1-6B3F372B56F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Slovenski kovanec za 5 centov</a:t>
            </a:r>
          </a:p>
        </p:txBody>
      </p:sp>
      <p:pic>
        <p:nvPicPr>
          <p:cNvPr id="69636" name="Picture 4" descr="5-centov">
            <a:extLst>
              <a:ext uri="{FF2B5EF4-FFF2-40B4-BE49-F238E27FC236}">
                <a16:creationId xmlns:a16="http://schemas.microsoft.com/office/drawing/2014/main" id="{5394B9E1-A841-48FA-9388-4F9F20C0FED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905000"/>
            <a:ext cx="4648200" cy="4506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7E0EBC8-D2B0-4992-B9A2-9EB7B49EBD1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Slovenski kovanec za 10 centov</a:t>
            </a:r>
          </a:p>
        </p:txBody>
      </p:sp>
      <p:pic>
        <p:nvPicPr>
          <p:cNvPr id="70660" name="Picture 4" descr="10-centov">
            <a:extLst>
              <a:ext uri="{FF2B5EF4-FFF2-40B4-BE49-F238E27FC236}">
                <a16:creationId xmlns:a16="http://schemas.microsoft.com/office/drawing/2014/main" id="{CEFBB2D1-EEA2-4902-B5C1-77FB17C7E30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776413"/>
            <a:ext cx="4572000" cy="4548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ok">
  <a:themeElements>
    <a:clrScheme name="To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To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o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117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Tok</vt:lpstr>
      <vt:lpstr>Evropa</vt:lpstr>
      <vt:lpstr>Financiranje in proračun</vt:lpstr>
      <vt:lpstr>Evro </vt:lpstr>
      <vt:lpstr>Evro območje</vt:lpstr>
      <vt:lpstr>Evropska centralna banka  (v Frankfurtu)</vt:lpstr>
      <vt:lpstr>Slovenski kovanec za 1 cent</vt:lpstr>
      <vt:lpstr>Slovenski kovanec za 2 centa</vt:lpstr>
      <vt:lpstr>Slovenski kovanec za 5 centov</vt:lpstr>
      <vt:lpstr>Slovenski kovanec za 10 centov</vt:lpstr>
      <vt:lpstr>Slovenski kovanec za 20 centov</vt:lpstr>
      <vt:lpstr>Slovenski kovanec za 50 centov</vt:lpstr>
      <vt:lpstr>Slovenski kovanec za 1 evro</vt:lpstr>
      <vt:lpstr>Slovenski kovanec za 2 evra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2019-05-30T09:37:42Z</dcterms:created>
  <dcterms:modified xsi:type="dcterms:W3CDTF">2019-05-30T09:37:42Z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