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FF7C80"/>
    <a:srgbClr val="FF99CC"/>
    <a:srgbClr val="FFFF00"/>
    <a:srgbClr val="FFFF66"/>
    <a:srgbClr val="BAB446"/>
    <a:srgbClr val="FDCB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70"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B527844-F9F2-480F-A7A1-13A55135FC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27651" name="Rectangle 3">
            <a:extLst>
              <a:ext uri="{FF2B5EF4-FFF2-40B4-BE49-F238E27FC236}">
                <a16:creationId xmlns:a16="http://schemas.microsoft.com/office/drawing/2014/main" id="{010EA9E5-9DCD-431A-8B43-67ABFF41A23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27652" name="Rectangle 4">
            <a:extLst>
              <a:ext uri="{FF2B5EF4-FFF2-40B4-BE49-F238E27FC236}">
                <a16:creationId xmlns:a16="http://schemas.microsoft.com/office/drawing/2014/main" id="{ED4FF048-933A-4F46-A9EC-6EF2E0116FD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a:extLst>
              <a:ext uri="{FF2B5EF4-FFF2-40B4-BE49-F238E27FC236}">
                <a16:creationId xmlns:a16="http://schemas.microsoft.com/office/drawing/2014/main" id="{17121A2A-8537-4866-A350-FE79F8F417D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27654" name="Rectangle 6">
            <a:extLst>
              <a:ext uri="{FF2B5EF4-FFF2-40B4-BE49-F238E27FC236}">
                <a16:creationId xmlns:a16="http://schemas.microsoft.com/office/drawing/2014/main" id="{09C733DE-5324-41A7-936A-F08A1C6CF86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27655" name="Rectangle 7">
            <a:extLst>
              <a:ext uri="{FF2B5EF4-FFF2-40B4-BE49-F238E27FC236}">
                <a16:creationId xmlns:a16="http://schemas.microsoft.com/office/drawing/2014/main" id="{167F44DF-8EB8-4C55-8ACC-74D0791315D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F405298-0646-4EE1-AF38-556FCDF48E34}"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9B4B70D-807E-4473-947C-1F29BBE6DE81}"/>
              </a:ext>
            </a:extLst>
          </p:cNvPr>
          <p:cNvSpPr>
            <a:spLocks noGrp="1" noChangeArrowheads="1"/>
          </p:cNvSpPr>
          <p:nvPr>
            <p:ph type="sldNum" sz="quarter" idx="5"/>
          </p:nvPr>
        </p:nvSpPr>
        <p:spPr>
          <a:ln/>
        </p:spPr>
        <p:txBody>
          <a:bodyPr/>
          <a:lstStyle/>
          <a:p>
            <a:fld id="{B681B858-2BAB-4690-AB5A-0CFB338052FA}" type="slidenum">
              <a:rPr lang="sl-SI" altLang="sl-SI"/>
              <a:pPr/>
              <a:t>1</a:t>
            </a:fld>
            <a:endParaRPr lang="sl-SI" altLang="sl-SI"/>
          </a:p>
        </p:txBody>
      </p:sp>
      <p:sp>
        <p:nvSpPr>
          <p:cNvPr id="28674" name="Rectangle 2">
            <a:extLst>
              <a:ext uri="{FF2B5EF4-FFF2-40B4-BE49-F238E27FC236}">
                <a16:creationId xmlns:a16="http://schemas.microsoft.com/office/drawing/2014/main" id="{AAABC7C6-2EB0-42F5-A37E-B49F5B69ACA0}"/>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D899A180-B008-4762-961E-F43698A64C69}"/>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AB69754-8DFB-430E-87C8-FB5BE69AB39C}"/>
              </a:ext>
            </a:extLst>
          </p:cNvPr>
          <p:cNvSpPr>
            <a:spLocks noGrp="1" noChangeArrowheads="1"/>
          </p:cNvSpPr>
          <p:nvPr>
            <p:ph type="sldNum" sz="quarter" idx="5"/>
          </p:nvPr>
        </p:nvSpPr>
        <p:spPr>
          <a:ln/>
        </p:spPr>
        <p:txBody>
          <a:bodyPr/>
          <a:lstStyle/>
          <a:p>
            <a:fld id="{D0BC2F81-34FA-496B-B0E9-DD43CB4358F2}" type="slidenum">
              <a:rPr lang="sl-SI" altLang="sl-SI"/>
              <a:pPr/>
              <a:t>10</a:t>
            </a:fld>
            <a:endParaRPr lang="sl-SI" altLang="sl-SI"/>
          </a:p>
        </p:txBody>
      </p:sp>
      <p:sp>
        <p:nvSpPr>
          <p:cNvPr id="79874" name="Rectangle 2">
            <a:extLst>
              <a:ext uri="{FF2B5EF4-FFF2-40B4-BE49-F238E27FC236}">
                <a16:creationId xmlns:a16="http://schemas.microsoft.com/office/drawing/2014/main" id="{BD83CD9A-630F-4470-9540-01EE09E26CE7}"/>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E5748E2C-7362-4D76-AE4C-4881B1D9B10F}"/>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F8C9A5B-F2F7-4990-B59E-00AAF9E00BE0}"/>
              </a:ext>
            </a:extLst>
          </p:cNvPr>
          <p:cNvSpPr>
            <a:spLocks noGrp="1" noChangeArrowheads="1"/>
          </p:cNvSpPr>
          <p:nvPr>
            <p:ph type="sldNum" sz="quarter" idx="5"/>
          </p:nvPr>
        </p:nvSpPr>
        <p:spPr>
          <a:ln/>
        </p:spPr>
        <p:txBody>
          <a:bodyPr/>
          <a:lstStyle/>
          <a:p>
            <a:fld id="{CFCC7462-F83D-486A-AFB5-99913322E80E}" type="slidenum">
              <a:rPr lang="sl-SI" altLang="sl-SI"/>
              <a:pPr/>
              <a:t>11</a:t>
            </a:fld>
            <a:endParaRPr lang="sl-SI" altLang="sl-SI"/>
          </a:p>
        </p:txBody>
      </p:sp>
      <p:sp>
        <p:nvSpPr>
          <p:cNvPr id="81922" name="Rectangle 2">
            <a:extLst>
              <a:ext uri="{FF2B5EF4-FFF2-40B4-BE49-F238E27FC236}">
                <a16:creationId xmlns:a16="http://schemas.microsoft.com/office/drawing/2014/main" id="{ADCCB7AC-08F7-4695-BD58-209622AE842F}"/>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1BAFD03F-89F2-4577-B87C-7721F98785BC}"/>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9DF5010-7695-4101-A2F0-0695EBF6973B}"/>
              </a:ext>
            </a:extLst>
          </p:cNvPr>
          <p:cNvSpPr>
            <a:spLocks noGrp="1" noChangeArrowheads="1"/>
          </p:cNvSpPr>
          <p:nvPr>
            <p:ph type="sldNum" sz="quarter" idx="5"/>
          </p:nvPr>
        </p:nvSpPr>
        <p:spPr>
          <a:ln/>
        </p:spPr>
        <p:txBody>
          <a:bodyPr/>
          <a:lstStyle/>
          <a:p>
            <a:fld id="{30E68AEF-79DC-489D-A108-5CB6D4066A2F}" type="slidenum">
              <a:rPr lang="sl-SI" altLang="sl-SI"/>
              <a:pPr/>
              <a:t>2</a:t>
            </a:fld>
            <a:endParaRPr lang="sl-SI" altLang="sl-SI"/>
          </a:p>
        </p:txBody>
      </p:sp>
      <p:sp>
        <p:nvSpPr>
          <p:cNvPr id="29698" name="Rectangle 2">
            <a:extLst>
              <a:ext uri="{FF2B5EF4-FFF2-40B4-BE49-F238E27FC236}">
                <a16:creationId xmlns:a16="http://schemas.microsoft.com/office/drawing/2014/main" id="{EB8511A8-E2BD-4F40-88CD-F5DD53045C31}"/>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38BA266A-25B1-43F1-BF90-924987B05C6C}"/>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C105DEE-5CEC-4C96-A8BE-7E6410FB0F68}"/>
              </a:ext>
            </a:extLst>
          </p:cNvPr>
          <p:cNvSpPr>
            <a:spLocks noGrp="1" noChangeArrowheads="1"/>
          </p:cNvSpPr>
          <p:nvPr>
            <p:ph type="sldNum" sz="quarter" idx="5"/>
          </p:nvPr>
        </p:nvSpPr>
        <p:spPr>
          <a:ln/>
        </p:spPr>
        <p:txBody>
          <a:bodyPr/>
          <a:lstStyle/>
          <a:p>
            <a:fld id="{146DFF2E-6693-42F9-9194-74186F1A9A52}" type="slidenum">
              <a:rPr lang="sl-SI" altLang="sl-SI"/>
              <a:pPr/>
              <a:t>3</a:t>
            </a:fld>
            <a:endParaRPr lang="sl-SI" altLang="sl-SI"/>
          </a:p>
        </p:txBody>
      </p:sp>
      <p:sp>
        <p:nvSpPr>
          <p:cNvPr id="31746" name="Rectangle 2">
            <a:extLst>
              <a:ext uri="{FF2B5EF4-FFF2-40B4-BE49-F238E27FC236}">
                <a16:creationId xmlns:a16="http://schemas.microsoft.com/office/drawing/2014/main" id="{CA1A660A-F437-4F61-B511-0CEAA84C0346}"/>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A5914A05-D4B9-4474-911D-6F475E486AA2}"/>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E69E22-A553-416D-AADD-B0C4EE7AEE1F}"/>
              </a:ext>
            </a:extLst>
          </p:cNvPr>
          <p:cNvSpPr>
            <a:spLocks noGrp="1" noChangeArrowheads="1"/>
          </p:cNvSpPr>
          <p:nvPr>
            <p:ph type="sldNum" sz="quarter" idx="5"/>
          </p:nvPr>
        </p:nvSpPr>
        <p:spPr>
          <a:ln/>
        </p:spPr>
        <p:txBody>
          <a:bodyPr/>
          <a:lstStyle/>
          <a:p>
            <a:fld id="{ABF72560-E8FE-4339-820B-A58E877E8586}" type="slidenum">
              <a:rPr lang="sl-SI" altLang="sl-SI"/>
              <a:pPr/>
              <a:t>4</a:t>
            </a:fld>
            <a:endParaRPr lang="sl-SI" altLang="sl-SI"/>
          </a:p>
        </p:txBody>
      </p:sp>
      <p:sp>
        <p:nvSpPr>
          <p:cNvPr id="66562" name="Rectangle 2">
            <a:extLst>
              <a:ext uri="{FF2B5EF4-FFF2-40B4-BE49-F238E27FC236}">
                <a16:creationId xmlns:a16="http://schemas.microsoft.com/office/drawing/2014/main" id="{9FAC1E89-E246-47FA-806D-6E3BA892A712}"/>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4D62616A-71AA-4D30-8ED1-B04202F3173B}"/>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FB8029E-E8E4-4FE6-8806-22EF56EFCA53}"/>
              </a:ext>
            </a:extLst>
          </p:cNvPr>
          <p:cNvSpPr>
            <a:spLocks noGrp="1" noChangeArrowheads="1"/>
          </p:cNvSpPr>
          <p:nvPr>
            <p:ph type="sldNum" sz="quarter" idx="5"/>
          </p:nvPr>
        </p:nvSpPr>
        <p:spPr>
          <a:ln/>
        </p:spPr>
        <p:txBody>
          <a:bodyPr/>
          <a:lstStyle/>
          <a:p>
            <a:fld id="{5F2710D2-CB76-4663-B1AE-353B559CB3F9}" type="slidenum">
              <a:rPr lang="sl-SI" altLang="sl-SI"/>
              <a:pPr/>
              <a:t>5</a:t>
            </a:fld>
            <a:endParaRPr lang="sl-SI" altLang="sl-SI"/>
          </a:p>
        </p:txBody>
      </p:sp>
      <p:sp>
        <p:nvSpPr>
          <p:cNvPr id="69634" name="Rectangle 2">
            <a:extLst>
              <a:ext uri="{FF2B5EF4-FFF2-40B4-BE49-F238E27FC236}">
                <a16:creationId xmlns:a16="http://schemas.microsoft.com/office/drawing/2014/main" id="{5226293B-65BB-4F1D-A335-2DECEBC4BB00}"/>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3AA23CDB-9459-4426-9EB7-2374961B7B7D}"/>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DCCF4A-2127-416C-B351-03B293D16D22}"/>
              </a:ext>
            </a:extLst>
          </p:cNvPr>
          <p:cNvSpPr>
            <a:spLocks noGrp="1" noChangeArrowheads="1"/>
          </p:cNvSpPr>
          <p:nvPr>
            <p:ph type="sldNum" sz="quarter" idx="5"/>
          </p:nvPr>
        </p:nvSpPr>
        <p:spPr>
          <a:ln/>
        </p:spPr>
        <p:txBody>
          <a:bodyPr/>
          <a:lstStyle/>
          <a:p>
            <a:fld id="{4D57E38C-1B82-4765-82A4-D255DD5FEBF7}" type="slidenum">
              <a:rPr lang="sl-SI" altLang="sl-SI"/>
              <a:pPr/>
              <a:t>6</a:t>
            </a:fld>
            <a:endParaRPr lang="sl-SI" altLang="sl-SI"/>
          </a:p>
        </p:txBody>
      </p:sp>
      <p:sp>
        <p:nvSpPr>
          <p:cNvPr id="75778" name="Rectangle 2">
            <a:extLst>
              <a:ext uri="{FF2B5EF4-FFF2-40B4-BE49-F238E27FC236}">
                <a16:creationId xmlns:a16="http://schemas.microsoft.com/office/drawing/2014/main" id="{D2A54464-85D9-4F0D-8BC8-FDB9CFC5D9D9}"/>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B2E318F2-B5AC-4D96-85B9-610923A2A986}"/>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B448ADA-6C4C-442C-863E-92FA9F1624D7}"/>
              </a:ext>
            </a:extLst>
          </p:cNvPr>
          <p:cNvSpPr>
            <a:spLocks noGrp="1" noChangeArrowheads="1"/>
          </p:cNvSpPr>
          <p:nvPr>
            <p:ph type="sldNum" sz="quarter" idx="5"/>
          </p:nvPr>
        </p:nvSpPr>
        <p:spPr>
          <a:ln/>
        </p:spPr>
        <p:txBody>
          <a:bodyPr/>
          <a:lstStyle/>
          <a:p>
            <a:fld id="{1D01CFCE-B441-47FE-8026-000FF8BF9779}" type="slidenum">
              <a:rPr lang="sl-SI" altLang="sl-SI"/>
              <a:pPr/>
              <a:t>7</a:t>
            </a:fld>
            <a:endParaRPr lang="sl-SI" altLang="sl-SI"/>
          </a:p>
        </p:txBody>
      </p:sp>
      <p:sp>
        <p:nvSpPr>
          <p:cNvPr id="76802" name="Rectangle 2">
            <a:extLst>
              <a:ext uri="{FF2B5EF4-FFF2-40B4-BE49-F238E27FC236}">
                <a16:creationId xmlns:a16="http://schemas.microsoft.com/office/drawing/2014/main" id="{C23E9CEB-0374-4349-80BC-DA529D2ED90A}"/>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6D68CFA5-0CD7-44AB-8C3A-F7C66FCB8B3F}"/>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166A7B0-37E2-4BEB-8F87-154A581C7703}"/>
              </a:ext>
            </a:extLst>
          </p:cNvPr>
          <p:cNvSpPr>
            <a:spLocks noGrp="1" noChangeArrowheads="1"/>
          </p:cNvSpPr>
          <p:nvPr>
            <p:ph type="sldNum" sz="quarter" idx="5"/>
          </p:nvPr>
        </p:nvSpPr>
        <p:spPr>
          <a:ln/>
        </p:spPr>
        <p:txBody>
          <a:bodyPr/>
          <a:lstStyle/>
          <a:p>
            <a:fld id="{ECCBEB05-B288-4B88-B716-D48CDCB3BAB6}" type="slidenum">
              <a:rPr lang="sl-SI" altLang="sl-SI"/>
              <a:pPr/>
              <a:t>8</a:t>
            </a:fld>
            <a:endParaRPr lang="sl-SI" altLang="sl-SI"/>
          </a:p>
        </p:txBody>
      </p:sp>
      <p:sp>
        <p:nvSpPr>
          <p:cNvPr id="77826" name="Rectangle 2">
            <a:extLst>
              <a:ext uri="{FF2B5EF4-FFF2-40B4-BE49-F238E27FC236}">
                <a16:creationId xmlns:a16="http://schemas.microsoft.com/office/drawing/2014/main" id="{97EEFA97-9476-4F56-94BD-0C6B76193367}"/>
              </a:ext>
            </a:extLst>
          </p:cNvPr>
          <p:cNvSpPr>
            <a:spLocks noGrp="1" noRot="1" noChangeAspect="1" noChangeArrowheads="1" noTextEdit="1"/>
          </p:cNvSpPr>
          <p:nvPr>
            <p:ph type="sldImg"/>
          </p:nvPr>
        </p:nvSpPr>
        <p:spPr>
          <a:ln/>
        </p:spPr>
      </p:sp>
      <p:sp>
        <p:nvSpPr>
          <p:cNvPr id="77827" name="Rectangle 3">
            <a:extLst>
              <a:ext uri="{FF2B5EF4-FFF2-40B4-BE49-F238E27FC236}">
                <a16:creationId xmlns:a16="http://schemas.microsoft.com/office/drawing/2014/main" id="{9B545E01-0FD5-486D-AE74-40239390CF52}"/>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03B491-F166-420E-B3E3-2713F4560E4E}"/>
              </a:ext>
            </a:extLst>
          </p:cNvPr>
          <p:cNvSpPr>
            <a:spLocks noGrp="1" noChangeArrowheads="1"/>
          </p:cNvSpPr>
          <p:nvPr>
            <p:ph type="sldNum" sz="quarter" idx="5"/>
          </p:nvPr>
        </p:nvSpPr>
        <p:spPr>
          <a:ln/>
        </p:spPr>
        <p:txBody>
          <a:bodyPr/>
          <a:lstStyle/>
          <a:p>
            <a:fld id="{0686ED39-10C3-49BD-8DAE-519A9252F51F}" type="slidenum">
              <a:rPr lang="sl-SI" altLang="sl-SI"/>
              <a:pPr/>
              <a:t>9</a:t>
            </a:fld>
            <a:endParaRPr lang="sl-SI" altLang="sl-SI"/>
          </a:p>
        </p:txBody>
      </p:sp>
      <p:sp>
        <p:nvSpPr>
          <p:cNvPr id="78850" name="Rectangle 2">
            <a:extLst>
              <a:ext uri="{FF2B5EF4-FFF2-40B4-BE49-F238E27FC236}">
                <a16:creationId xmlns:a16="http://schemas.microsoft.com/office/drawing/2014/main" id="{D2672EC7-BC92-4145-B339-57014B342A87}"/>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EFDE1158-1DF7-4301-A21F-05A11BDF3C6A}"/>
              </a:ext>
            </a:extLst>
          </p:cNvPr>
          <p:cNvSpPr>
            <a:spLocks noGrp="1" noChangeArrowheads="1"/>
          </p:cNvSpPr>
          <p:nvPr>
            <p:ph type="body" idx="1"/>
          </p:nvPr>
        </p:nvSpPr>
        <p:spPr/>
        <p:txBody>
          <a:bodyP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5538" name="Group 2">
            <a:extLst>
              <a:ext uri="{FF2B5EF4-FFF2-40B4-BE49-F238E27FC236}">
                <a16:creationId xmlns:a16="http://schemas.microsoft.com/office/drawing/2014/main" id="{F28E0FF3-330D-4264-98DE-36A1442F6E09}"/>
              </a:ext>
            </a:extLst>
          </p:cNvPr>
          <p:cNvGrpSpPr>
            <a:grpSpLocks/>
          </p:cNvGrpSpPr>
          <p:nvPr/>
        </p:nvGrpSpPr>
        <p:grpSpPr bwMode="auto">
          <a:xfrm>
            <a:off x="1658938" y="1600200"/>
            <a:ext cx="6837362" cy="3200400"/>
            <a:chOff x="1045" y="1008"/>
            <a:chExt cx="4307" cy="2016"/>
          </a:xfrm>
        </p:grpSpPr>
        <p:sp>
          <p:nvSpPr>
            <p:cNvPr id="65539" name="Oval 3">
              <a:extLst>
                <a:ext uri="{FF2B5EF4-FFF2-40B4-BE49-F238E27FC236}">
                  <a16:creationId xmlns:a16="http://schemas.microsoft.com/office/drawing/2014/main" id="{37E99748-0F02-4629-96E5-3B0E68E9A6EF}"/>
                </a:ext>
              </a:extLst>
            </p:cNvPr>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5540" name="Oval 4">
              <a:extLst>
                <a:ext uri="{FF2B5EF4-FFF2-40B4-BE49-F238E27FC236}">
                  <a16:creationId xmlns:a16="http://schemas.microsoft.com/office/drawing/2014/main" id="{865E2F12-2C1A-4C55-B5D6-0973F0D95D13}"/>
                </a:ext>
              </a:extLst>
            </p:cNvPr>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5541" name="Oval 5">
              <a:extLst>
                <a:ext uri="{FF2B5EF4-FFF2-40B4-BE49-F238E27FC236}">
                  <a16:creationId xmlns:a16="http://schemas.microsoft.com/office/drawing/2014/main" id="{00CAF052-A898-4AC2-9E1C-6EB503900288}"/>
                </a:ext>
              </a:extLst>
            </p:cNvPr>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5542" name="Oval 6">
              <a:extLst>
                <a:ext uri="{FF2B5EF4-FFF2-40B4-BE49-F238E27FC236}">
                  <a16:creationId xmlns:a16="http://schemas.microsoft.com/office/drawing/2014/main" id="{4577D3CE-21C2-4529-91B3-241A1EEFC344}"/>
                </a:ext>
              </a:extLst>
            </p:cNvPr>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5543" name="Oval 7">
              <a:extLst>
                <a:ext uri="{FF2B5EF4-FFF2-40B4-BE49-F238E27FC236}">
                  <a16:creationId xmlns:a16="http://schemas.microsoft.com/office/drawing/2014/main" id="{1D079FD2-AD7F-448D-96AA-85AB1DD884EE}"/>
                </a:ext>
              </a:extLst>
            </p:cNvPr>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5544" name="Oval 8">
              <a:extLst>
                <a:ext uri="{FF2B5EF4-FFF2-40B4-BE49-F238E27FC236}">
                  <a16:creationId xmlns:a16="http://schemas.microsoft.com/office/drawing/2014/main" id="{5945A375-1048-4075-99BC-F944D33DC7DB}"/>
                </a:ext>
              </a:extLst>
            </p:cNvPr>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grpSp>
      <p:sp>
        <p:nvSpPr>
          <p:cNvPr id="65545" name="Rectangle 9">
            <a:extLst>
              <a:ext uri="{FF2B5EF4-FFF2-40B4-BE49-F238E27FC236}">
                <a16:creationId xmlns:a16="http://schemas.microsoft.com/office/drawing/2014/main" id="{DB596CC6-4A8F-4E2F-A267-BB10C8A519A0}"/>
              </a:ext>
            </a:extLst>
          </p:cNvPr>
          <p:cNvSpPr>
            <a:spLocks noGrp="1" noChangeArrowheads="1"/>
          </p:cNvSpPr>
          <p:nvPr>
            <p:ph type="dt" sz="half" idx="2"/>
          </p:nvPr>
        </p:nvSpPr>
        <p:spPr/>
        <p:txBody>
          <a:bodyPr/>
          <a:lstStyle>
            <a:lvl1pPr>
              <a:defRPr/>
            </a:lvl1pPr>
          </a:lstStyle>
          <a:p>
            <a:endParaRPr lang="sl-SI" altLang="sl-SI"/>
          </a:p>
        </p:txBody>
      </p:sp>
      <p:sp>
        <p:nvSpPr>
          <p:cNvPr id="65546" name="Rectangle 10">
            <a:extLst>
              <a:ext uri="{FF2B5EF4-FFF2-40B4-BE49-F238E27FC236}">
                <a16:creationId xmlns:a16="http://schemas.microsoft.com/office/drawing/2014/main" id="{90739244-EE8E-4EF4-906C-5616C28FE474}"/>
              </a:ext>
            </a:extLst>
          </p:cNvPr>
          <p:cNvSpPr>
            <a:spLocks noGrp="1" noChangeArrowheads="1"/>
          </p:cNvSpPr>
          <p:nvPr>
            <p:ph type="ftr" sz="quarter" idx="3"/>
          </p:nvPr>
        </p:nvSpPr>
        <p:spPr/>
        <p:txBody>
          <a:bodyPr/>
          <a:lstStyle>
            <a:lvl1pPr>
              <a:defRPr/>
            </a:lvl1pPr>
          </a:lstStyle>
          <a:p>
            <a:endParaRPr lang="sl-SI" altLang="sl-SI"/>
          </a:p>
        </p:txBody>
      </p:sp>
      <p:sp>
        <p:nvSpPr>
          <p:cNvPr id="65547" name="Rectangle 11">
            <a:extLst>
              <a:ext uri="{FF2B5EF4-FFF2-40B4-BE49-F238E27FC236}">
                <a16:creationId xmlns:a16="http://schemas.microsoft.com/office/drawing/2014/main" id="{8CE7886D-3C76-4A95-86BC-431691FC7360}"/>
              </a:ext>
            </a:extLst>
          </p:cNvPr>
          <p:cNvSpPr>
            <a:spLocks noGrp="1" noChangeArrowheads="1"/>
          </p:cNvSpPr>
          <p:nvPr>
            <p:ph type="sldNum" sz="quarter" idx="4"/>
          </p:nvPr>
        </p:nvSpPr>
        <p:spPr/>
        <p:txBody>
          <a:bodyPr/>
          <a:lstStyle>
            <a:lvl1pPr>
              <a:defRPr/>
            </a:lvl1pPr>
          </a:lstStyle>
          <a:p>
            <a:fld id="{D1DBD156-A356-4B7E-B862-BA1EA71D3B16}" type="slidenum">
              <a:rPr lang="sl-SI" altLang="sl-SI"/>
              <a:pPr/>
              <a:t>‹#›</a:t>
            </a:fld>
            <a:endParaRPr lang="sl-SI" altLang="sl-SI"/>
          </a:p>
        </p:txBody>
      </p:sp>
      <p:sp>
        <p:nvSpPr>
          <p:cNvPr id="65548" name="Rectangle 12">
            <a:extLst>
              <a:ext uri="{FF2B5EF4-FFF2-40B4-BE49-F238E27FC236}">
                <a16:creationId xmlns:a16="http://schemas.microsoft.com/office/drawing/2014/main" id="{9AAFF59A-BDDA-4D56-A58B-9B32E68527BB}"/>
              </a:ext>
            </a:extLst>
          </p:cNvPr>
          <p:cNvSpPr>
            <a:spLocks noGrp="1" noChangeArrowheads="1"/>
          </p:cNvSpPr>
          <p:nvPr>
            <p:ph type="ctrTitle"/>
          </p:nvPr>
        </p:nvSpPr>
        <p:spPr>
          <a:xfrm>
            <a:off x="685800" y="1219200"/>
            <a:ext cx="7772400" cy="1933575"/>
          </a:xfrm>
        </p:spPr>
        <p:txBody>
          <a:bodyPr anchor="b"/>
          <a:lstStyle>
            <a:lvl1pPr algn="r">
              <a:defRPr sz="4400"/>
            </a:lvl1pPr>
          </a:lstStyle>
          <a:p>
            <a:pPr lvl="0"/>
            <a:r>
              <a:rPr lang="sl-SI" altLang="sl-SI" noProof="0"/>
              <a:t>Kliknite, če želite urediti slog naslova matrice</a:t>
            </a:r>
          </a:p>
        </p:txBody>
      </p:sp>
      <p:sp>
        <p:nvSpPr>
          <p:cNvPr id="65549" name="Rectangle 13">
            <a:extLst>
              <a:ext uri="{FF2B5EF4-FFF2-40B4-BE49-F238E27FC236}">
                <a16:creationId xmlns:a16="http://schemas.microsoft.com/office/drawing/2014/main" id="{02E9139B-5E7E-486A-BC6B-49A528A39B04}"/>
              </a:ext>
            </a:extLst>
          </p:cNvPr>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sl-SI" altLang="sl-SI" noProof="0"/>
              <a:t>Kliknite, če želite urediti slog podnaslova matrice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7BFFD-3C42-4CCD-A2A9-62985303977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0AD4CD9-1BD1-45E4-85DF-88EB5BD91A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6E665A8-E165-4729-996F-6FD52AE5853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7F89A03-37D3-4097-A345-CDE0D885E36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57775CF-8DBB-448F-85C0-F07CE23C1B5A}"/>
              </a:ext>
            </a:extLst>
          </p:cNvPr>
          <p:cNvSpPr>
            <a:spLocks noGrp="1"/>
          </p:cNvSpPr>
          <p:nvPr>
            <p:ph type="sldNum" sz="quarter" idx="12"/>
          </p:nvPr>
        </p:nvSpPr>
        <p:spPr/>
        <p:txBody>
          <a:bodyPr/>
          <a:lstStyle>
            <a:lvl1pPr>
              <a:defRPr/>
            </a:lvl1pPr>
          </a:lstStyle>
          <a:p>
            <a:fld id="{C8D13FE0-5D97-4574-875D-D3DEF6CC83CF}" type="slidenum">
              <a:rPr lang="sl-SI" altLang="sl-SI"/>
              <a:pPr/>
              <a:t>‹#›</a:t>
            </a:fld>
            <a:endParaRPr lang="sl-SI" altLang="sl-SI"/>
          </a:p>
        </p:txBody>
      </p:sp>
    </p:spTree>
    <p:extLst>
      <p:ext uri="{BB962C8B-B14F-4D97-AF65-F5344CB8AC3E}">
        <p14:creationId xmlns:p14="http://schemas.microsoft.com/office/powerpoint/2010/main" val="3598289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7AE788-F23B-48EF-BF42-A8C725C98E6A}"/>
              </a:ext>
            </a:extLst>
          </p:cNvPr>
          <p:cNvSpPr>
            <a:spLocks noGrp="1"/>
          </p:cNvSpPr>
          <p:nvPr>
            <p:ph type="title" orient="vert"/>
          </p:nvPr>
        </p:nvSpPr>
        <p:spPr>
          <a:xfrm>
            <a:off x="6629400" y="274638"/>
            <a:ext cx="2057400" cy="5856287"/>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B8C2F40-6E05-411B-86EF-5C6B9D03CD4F}"/>
              </a:ext>
            </a:extLst>
          </p:cNvPr>
          <p:cNvSpPr>
            <a:spLocks noGrp="1"/>
          </p:cNvSpPr>
          <p:nvPr>
            <p:ph type="body" orient="vert" idx="1"/>
          </p:nvPr>
        </p:nvSpPr>
        <p:spPr>
          <a:xfrm>
            <a:off x="457200" y="274638"/>
            <a:ext cx="6019800" cy="5856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B6E2227-D8ED-44DB-A149-320A88E7793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4BD9598-33FB-4C94-BFC0-883CF22F687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EC1672D-504D-47A7-B8EA-E91FED2868AF}"/>
              </a:ext>
            </a:extLst>
          </p:cNvPr>
          <p:cNvSpPr>
            <a:spLocks noGrp="1"/>
          </p:cNvSpPr>
          <p:nvPr>
            <p:ph type="sldNum" sz="quarter" idx="12"/>
          </p:nvPr>
        </p:nvSpPr>
        <p:spPr/>
        <p:txBody>
          <a:bodyPr/>
          <a:lstStyle>
            <a:lvl1pPr>
              <a:defRPr/>
            </a:lvl1pPr>
          </a:lstStyle>
          <a:p>
            <a:fld id="{51E6A54D-4A26-4015-9E3E-891F82AE504B}" type="slidenum">
              <a:rPr lang="sl-SI" altLang="sl-SI"/>
              <a:pPr/>
              <a:t>‹#›</a:t>
            </a:fld>
            <a:endParaRPr lang="sl-SI" altLang="sl-SI"/>
          </a:p>
        </p:txBody>
      </p:sp>
    </p:spTree>
    <p:extLst>
      <p:ext uri="{BB962C8B-B14F-4D97-AF65-F5344CB8AC3E}">
        <p14:creationId xmlns:p14="http://schemas.microsoft.com/office/powerpoint/2010/main" val="369211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F3754-082F-4152-AD6D-35D8298A801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E72A285-C5BD-4CE6-8125-AFFD388652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68E4FD8-A270-48E5-B190-C1C72A3C8E8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8C19A55-50C1-4D0E-8805-1EE613FB699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7259CE6-22AA-4387-AD29-13A1B0AC12D8}"/>
              </a:ext>
            </a:extLst>
          </p:cNvPr>
          <p:cNvSpPr>
            <a:spLocks noGrp="1"/>
          </p:cNvSpPr>
          <p:nvPr>
            <p:ph type="sldNum" sz="quarter" idx="12"/>
          </p:nvPr>
        </p:nvSpPr>
        <p:spPr/>
        <p:txBody>
          <a:bodyPr/>
          <a:lstStyle>
            <a:lvl1pPr>
              <a:defRPr/>
            </a:lvl1pPr>
          </a:lstStyle>
          <a:p>
            <a:fld id="{E7DDCE93-079C-416D-A698-B8B909A40A50}" type="slidenum">
              <a:rPr lang="sl-SI" altLang="sl-SI"/>
              <a:pPr/>
              <a:t>‹#›</a:t>
            </a:fld>
            <a:endParaRPr lang="sl-SI" altLang="sl-SI"/>
          </a:p>
        </p:txBody>
      </p:sp>
    </p:spTree>
    <p:extLst>
      <p:ext uri="{BB962C8B-B14F-4D97-AF65-F5344CB8AC3E}">
        <p14:creationId xmlns:p14="http://schemas.microsoft.com/office/powerpoint/2010/main" val="131560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36C8A-2330-4ECA-B716-BF86F9D0AD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6133D863-A226-46FA-B1BD-0A02734A4D7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BB08A0C-1704-4F48-9DDA-25E7E159269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0A5883F-8242-4007-A802-27007CF40BD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5258D5F-B18C-4A8A-91B2-5EEBC90D1833}"/>
              </a:ext>
            </a:extLst>
          </p:cNvPr>
          <p:cNvSpPr>
            <a:spLocks noGrp="1"/>
          </p:cNvSpPr>
          <p:nvPr>
            <p:ph type="sldNum" sz="quarter" idx="12"/>
          </p:nvPr>
        </p:nvSpPr>
        <p:spPr/>
        <p:txBody>
          <a:bodyPr/>
          <a:lstStyle>
            <a:lvl1pPr>
              <a:defRPr/>
            </a:lvl1pPr>
          </a:lstStyle>
          <a:p>
            <a:fld id="{FCA53E3C-53A3-4B94-B990-19E4BB584B66}" type="slidenum">
              <a:rPr lang="sl-SI" altLang="sl-SI"/>
              <a:pPr/>
              <a:t>‹#›</a:t>
            </a:fld>
            <a:endParaRPr lang="sl-SI" altLang="sl-SI"/>
          </a:p>
        </p:txBody>
      </p:sp>
    </p:spTree>
    <p:extLst>
      <p:ext uri="{BB962C8B-B14F-4D97-AF65-F5344CB8AC3E}">
        <p14:creationId xmlns:p14="http://schemas.microsoft.com/office/powerpoint/2010/main" val="64309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E662F-BFC3-468F-A6CC-13AF9E350A1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4142EFF-08C9-49D3-8C21-C6065BB3D569}"/>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1BCF226-692D-44D0-B039-5F9DD2274B6B}"/>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432CF32D-3B57-4B24-A229-D99A6D61B20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A8D2809-B504-4892-9B6E-E4CFDE6426D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E87C16E-927F-4B26-9D01-BE9AE4F95418}"/>
              </a:ext>
            </a:extLst>
          </p:cNvPr>
          <p:cNvSpPr>
            <a:spLocks noGrp="1"/>
          </p:cNvSpPr>
          <p:nvPr>
            <p:ph type="sldNum" sz="quarter" idx="12"/>
          </p:nvPr>
        </p:nvSpPr>
        <p:spPr/>
        <p:txBody>
          <a:bodyPr/>
          <a:lstStyle>
            <a:lvl1pPr>
              <a:defRPr/>
            </a:lvl1pPr>
          </a:lstStyle>
          <a:p>
            <a:fld id="{5C31D347-4AA6-46E1-9506-2547A72DE3C9}" type="slidenum">
              <a:rPr lang="sl-SI" altLang="sl-SI"/>
              <a:pPr/>
              <a:t>‹#›</a:t>
            </a:fld>
            <a:endParaRPr lang="sl-SI" altLang="sl-SI"/>
          </a:p>
        </p:txBody>
      </p:sp>
    </p:spTree>
    <p:extLst>
      <p:ext uri="{BB962C8B-B14F-4D97-AF65-F5344CB8AC3E}">
        <p14:creationId xmlns:p14="http://schemas.microsoft.com/office/powerpoint/2010/main" val="254304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EAFC9-D9AA-42A7-8B85-AA8675727D8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2C8A2B92-FCA8-4E92-B233-D0027F74898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B86E3E-0494-4660-882A-6BE17629FED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71E21750-4F11-4C80-8E35-9A9895755B0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C59CDB-66BE-4544-BFA3-12B2A907082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CD0BDAD-F9EC-4223-9E08-224F511AA525}"/>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B976437C-22BD-4A15-AE43-FD6B7264652B}"/>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40A20979-3A5F-4258-89B2-44497820A634}"/>
              </a:ext>
            </a:extLst>
          </p:cNvPr>
          <p:cNvSpPr>
            <a:spLocks noGrp="1"/>
          </p:cNvSpPr>
          <p:nvPr>
            <p:ph type="sldNum" sz="quarter" idx="12"/>
          </p:nvPr>
        </p:nvSpPr>
        <p:spPr/>
        <p:txBody>
          <a:bodyPr/>
          <a:lstStyle>
            <a:lvl1pPr>
              <a:defRPr/>
            </a:lvl1pPr>
          </a:lstStyle>
          <a:p>
            <a:fld id="{79E4661A-1FAD-408C-B085-DEA7C83E1D10}" type="slidenum">
              <a:rPr lang="sl-SI" altLang="sl-SI"/>
              <a:pPr/>
              <a:t>‹#›</a:t>
            </a:fld>
            <a:endParaRPr lang="sl-SI" altLang="sl-SI"/>
          </a:p>
        </p:txBody>
      </p:sp>
    </p:spTree>
    <p:extLst>
      <p:ext uri="{BB962C8B-B14F-4D97-AF65-F5344CB8AC3E}">
        <p14:creationId xmlns:p14="http://schemas.microsoft.com/office/powerpoint/2010/main" val="37633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FF0AD-4C9D-44CB-B7AD-873E0F59A19F}"/>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C9EE175-A59E-4073-B6A9-0EA3A9201B98}"/>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1F7FB37-7B6E-47BF-AF4B-FC99CE70E16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6F7D971F-89B6-4BD9-9063-7F395A4078FE}"/>
              </a:ext>
            </a:extLst>
          </p:cNvPr>
          <p:cNvSpPr>
            <a:spLocks noGrp="1"/>
          </p:cNvSpPr>
          <p:nvPr>
            <p:ph type="sldNum" sz="quarter" idx="12"/>
          </p:nvPr>
        </p:nvSpPr>
        <p:spPr/>
        <p:txBody>
          <a:bodyPr/>
          <a:lstStyle>
            <a:lvl1pPr>
              <a:defRPr/>
            </a:lvl1pPr>
          </a:lstStyle>
          <a:p>
            <a:fld id="{6DF556A2-463B-4ABB-85A7-6C3FD5F882E7}" type="slidenum">
              <a:rPr lang="sl-SI" altLang="sl-SI"/>
              <a:pPr/>
              <a:t>‹#›</a:t>
            </a:fld>
            <a:endParaRPr lang="sl-SI" altLang="sl-SI"/>
          </a:p>
        </p:txBody>
      </p:sp>
    </p:spTree>
    <p:extLst>
      <p:ext uri="{BB962C8B-B14F-4D97-AF65-F5344CB8AC3E}">
        <p14:creationId xmlns:p14="http://schemas.microsoft.com/office/powerpoint/2010/main" val="241100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278FAE-6D84-4EC9-95DF-CC7F84DE8CE0}"/>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DC04273E-7B9E-4D83-BD74-FDEA200FDB28}"/>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7CA8A625-BF0F-489F-A957-578E3B6DE668}"/>
              </a:ext>
            </a:extLst>
          </p:cNvPr>
          <p:cNvSpPr>
            <a:spLocks noGrp="1"/>
          </p:cNvSpPr>
          <p:nvPr>
            <p:ph type="sldNum" sz="quarter" idx="12"/>
          </p:nvPr>
        </p:nvSpPr>
        <p:spPr/>
        <p:txBody>
          <a:bodyPr/>
          <a:lstStyle>
            <a:lvl1pPr>
              <a:defRPr/>
            </a:lvl1pPr>
          </a:lstStyle>
          <a:p>
            <a:fld id="{572BA1F2-D367-4320-A67B-414DC1DB2950}" type="slidenum">
              <a:rPr lang="sl-SI" altLang="sl-SI"/>
              <a:pPr/>
              <a:t>‹#›</a:t>
            </a:fld>
            <a:endParaRPr lang="sl-SI" altLang="sl-SI"/>
          </a:p>
        </p:txBody>
      </p:sp>
    </p:spTree>
    <p:extLst>
      <p:ext uri="{BB962C8B-B14F-4D97-AF65-F5344CB8AC3E}">
        <p14:creationId xmlns:p14="http://schemas.microsoft.com/office/powerpoint/2010/main" val="321380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A66C-B65F-4F83-A8FB-FB116A38CD9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F2AC2528-CB62-4ED0-8722-5F225FB891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AEF0EF2A-0F98-4328-BA25-3576C60E59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F27DB-DE3E-48AA-AEEC-41C46A1DA18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3A6C6E5-00B0-4493-8614-47F6EED6432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BC993FE-88F0-4563-943E-C39ABA32AA37}"/>
              </a:ext>
            </a:extLst>
          </p:cNvPr>
          <p:cNvSpPr>
            <a:spLocks noGrp="1"/>
          </p:cNvSpPr>
          <p:nvPr>
            <p:ph type="sldNum" sz="quarter" idx="12"/>
          </p:nvPr>
        </p:nvSpPr>
        <p:spPr/>
        <p:txBody>
          <a:bodyPr/>
          <a:lstStyle>
            <a:lvl1pPr>
              <a:defRPr/>
            </a:lvl1pPr>
          </a:lstStyle>
          <a:p>
            <a:fld id="{DCE41241-9814-49E3-B7CB-65BC9A9A37F5}" type="slidenum">
              <a:rPr lang="sl-SI" altLang="sl-SI"/>
              <a:pPr/>
              <a:t>‹#›</a:t>
            </a:fld>
            <a:endParaRPr lang="sl-SI" altLang="sl-SI"/>
          </a:p>
        </p:txBody>
      </p:sp>
    </p:spTree>
    <p:extLst>
      <p:ext uri="{BB962C8B-B14F-4D97-AF65-F5344CB8AC3E}">
        <p14:creationId xmlns:p14="http://schemas.microsoft.com/office/powerpoint/2010/main" val="88059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1C6BB-A420-433A-A2BF-4CA1ED1FA3C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4982D18-B992-419C-8787-EC4D47FF1C6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4BDB6274-F319-4298-917B-2F05E29DE36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947AE-954A-498D-876E-BC4307F0397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81CF77B-C17B-45E2-B80A-4EB58BECEAB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6487300-D7C7-430D-AF2B-93D1B4431C1B}"/>
              </a:ext>
            </a:extLst>
          </p:cNvPr>
          <p:cNvSpPr>
            <a:spLocks noGrp="1"/>
          </p:cNvSpPr>
          <p:nvPr>
            <p:ph type="sldNum" sz="quarter" idx="12"/>
          </p:nvPr>
        </p:nvSpPr>
        <p:spPr/>
        <p:txBody>
          <a:bodyPr/>
          <a:lstStyle>
            <a:lvl1pPr>
              <a:defRPr/>
            </a:lvl1pPr>
          </a:lstStyle>
          <a:p>
            <a:fld id="{54B06FEC-A301-45EB-A99F-CF94CD1156A8}" type="slidenum">
              <a:rPr lang="sl-SI" altLang="sl-SI"/>
              <a:pPr/>
              <a:t>‹#›</a:t>
            </a:fld>
            <a:endParaRPr lang="sl-SI" altLang="sl-SI"/>
          </a:p>
        </p:txBody>
      </p:sp>
    </p:spTree>
    <p:extLst>
      <p:ext uri="{BB962C8B-B14F-4D97-AF65-F5344CB8AC3E}">
        <p14:creationId xmlns:p14="http://schemas.microsoft.com/office/powerpoint/2010/main" val="281732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1"/>
        </a:gradFill>
        <a:effectLst/>
      </p:bgPr>
    </p:bg>
    <p:spTree>
      <p:nvGrpSpPr>
        <p:cNvPr id="1" name=""/>
        <p:cNvGrpSpPr/>
        <p:nvPr/>
      </p:nvGrpSpPr>
      <p:grpSpPr>
        <a:xfrm>
          <a:off x="0" y="0"/>
          <a:ext cx="0" cy="0"/>
          <a:chOff x="0" y="0"/>
          <a:chExt cx="0" cy="0"/>
        </a:xfrm>
      </p:grpSpPr>
      <p:grpSp>
        <p:nvGrpSpPr>
          <p:cNvPr id="64514" name="Group 2">
            <a:extLst>
              <a:ext uri="{FF2B5EF4-FFF2-40B4-BE49-F238E27FC236}">
                <a16:creationId xmlns:a16="http://schemas.microsoft.com/office/drawing/2014/main" id="{5331C3ED-8960-489E-9C71-450894B1095B}"/>
              </a:ext>
            </a:extLst>
          </p:cNvPr>
          <p:cNvGrpSpPr>
            <a:grpSpLocks/>
          </p:cNvGrpSpPr>
          <p:nvPr/>
        </p:nvGrpSpPr>
        <p:grpSpPr bwMode="auto">
          <a:xfrm>
            <a:off x="1071563" y="304800"/>
            <a:ext cx="7615237" cy="1106488"/>
            <a:chOff x="675" y="192"/>
            <a:chExt cx="4797" cy="697"/>
          </a:xfrm>
        </p:grpSpPr>
        <p:sp>
          <p:nvSpPr>
            <p:cNvPr id="64515" name="Oval 3">
              <a:extLst>
                <a:ext uri="{FF2B5EF4-FFF2-40B4-BE49-F238E27FC236}">
                  <a16:creationId xmlns:a16="http://schemas.microsoft.com/office/drawing/2014/main" id="{FA14CF2E-362E-4070-8046-4D362FCA2AE2}"/>
                </a:ext>
              </a:extLst>
            </p:cNvPr>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4516" name="Oval 4">
              <a:extLst>
                <a:ext uri="{FF2B5EF4-FFF2-40B4-BE49-F238E27FC236}">
                  <a16:creationId xmlns:a16="http://schemas.microsoft.com/office/drawing/2014/main" id="{686B3F5F-4EE1-4609-81D7-10F78C864436}"/>
                </a:ext>
              </a:extLst>
            </p:cNvPr>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4517" name="Oval 5">
              <a:extLst>
                <a:ext uri="{FF2B5EF4-FFF2-40B4-BE49-F238E27FC236}">
                  <a16:creationId xmlns:a16="http://schemas.microsoft.com/office/drawing/2014/main" id="{7F9ED637-BF5A-4326-B37D-6F49633246A5}"/>
                </a:ext>
              </a:extLst>
            </p:cNvPr>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4518" name="Oval 6">
              <a:extLst>
                <a:ext uri="{FF2B5EF4-FFF2-40B4-BE49-F238E27FC236}">
                  <a16:creationId xmlns:a16="http://schemas.microsoft.com/office/drawing/2014/main" id="{2AF0B84E-9D25-404E-B404-5E9DD0F1F524}"/>
                </a:ext>
              </a:extLst>
            </p:cNvPr>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64519" name="Oval 7">
              <a:extLst>
                <a:ext uri="{FF2B5EF4-FFF2-40B4-BE49-F238E27FC236}">
                  <a16:creationId xmlns:a16="http://schemas.microsoft.com/office/drawing/2014/main" id="{43F23B1D-8FA3-4F04-9785-5062500407C3}"/>
                </a:ext>
              </a:extLst>
            </p:cNvPr>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grpSp>
      <p:sp>
        <p:nvSpPr>
          <p:cNvPr id="64520" name="Rectangle 8">
            <a:extLst>
              <a:ext uri="{FF2B5EF4-FFF2-40B4-BE49-F238E27FC236}">
                <a16:creationId xmlns:a16="http://schemas.microsoft.com/office/drawing/2014/main" id="{91C5B449-0EDE-4159-A4C6-A10A17AA7B4A}"/>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64521" name="Rectangle 9">
            <a:extLst>
              <a:ext uri="{FF2B5EF4-FFF2-40B4-BE49-F238E27FC236}">
                <a16:creationId xmlns:a16="http://schemas.microsoft.com/office/drawing/2014/main" id="{E91820B6-DC99-4F5A-AFAC-B0F08F689236}"/>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sl-SI" altLang="sl-SI"/>
          </a:p>
        </p:txBody>
      </p:sp>
      <p:sp>
        <p:nvSpPr>
          <p:cNvPr id="64522" name="Rectangle 10">
            <a:extLst>
              <a:ext uri="{FF2B5EF4-FFF2-40B4-BE49-F238E27FC236}">
                <a16:creationId xmlns:a16="http://schemas.microsoft.com/office/drawing/2014/main" id="{98D5E80E-BEDE-4126-81FA-E48F1A67BB8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sl-SI" altLang="sl-SI"/>
          </a:p>
        </p:txBody>
      </p:sp>
      <p:sp>
        <p:nvSpPr>
          <p:cNvPr id="64523" name="Rectangle 11">
            <a:extLst>
              <a:ext uri="{FF2B5EF4-FFF2-40B4-BE49-F238E27FC236}">
                <a16:creationId xmlns:a16="http://schemas.microsoft.com/office/drawing/2014/main" id="{750F5357-CC28-4678-B39E-346180EAADB9}"/>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8739B32B-5290-4FB8-9395-5024E5E24003}" type="slidenum">
              <a:rPr lang="sl-SI" altLang="sl-SI"/>
              <a:pPr/>
              <a:t>‹#›</a:t>
            </a:fld>
            <a:endParaRPr lang="sl-SI" altLang="sl-SI"/>
          </a:p>
        </p:txBody>
      </p:sp>
      <p:sp>
        <p:nvSpPr>
          <p:cNvPr id="64524" name="Rectangle 12">
            <a:extLst>
              <a:ext uri="{FF2B5EF4-FFF2-40B4-BE49-F238E27FC236}">
                <a16:creationId xmlns:a16="http://schemas.microsoft.com/office/drawing/2014/main" id="{A221A135-EB1F-4ED1-BFB5-7C10B1940C2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3" name="Picture 5" descr="MCj02954740000[1]">
            <a:extLst>
              <a:ext uri="{FF2B5EF4-FFF2-40B4-BE49-F238E27FC236}">
                <a16:creationId xmlns:a16="http://schemas.microsoft.com/office/drawing/2014/main" id="{C477FC3A-D7E1-4F30-9415-42208484A7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852738"/>
            <a:ext cx="4968875" cy="3792537"/>
          </a:xfrm>
          <a:prstGeom prst="rect">
            <a:avLst/>
          </a:prstGeom>
          <a:noFill/>
          <a:extLst>
            <a:ext uri="{909E8E84-426E-40DD-AFC4-6F175D3DCCD1}">
              <a14:hiddenFill xmlns:a14="http://schemas.microsoft.com/office/drawing/2010/main">
                <a:solidFill>
                  <a:srgbClr val="FFFFFF"/>
                </a:solidFill>
              </a14:hiddenFill>
            </a:ext>
          </a:extLst>
        </p:spPr>
      </p:pic>
      <p:sp>
        <p:nvSpPr>
          <p:cNvPr id="2055" name="Rectangle 7">
            <a:extLst>
              <a:ext uri="{FF2B5EF4-FFF2-40B4-BE49-F238E27FC236}">
                <a16:creationId xmlns:a16="http://schemas.microsoft.com/office/drawing/2014/main" id="{584B7E0D-8578-4909-BD5D-FF90B31D634C}"/>
              </a:ext>
            </a:extLst>
          </p:cNvPr>
          <p:cNvSpPr>
            <a:spLocks noChangeArrowheads="1"/>
          </p:cNvSpPr>
          <p:nvPr/>
        </p:nvSpPr>
        <p:spPr bwMode="auto">
          <a:xfrm>
            <a:off x="395288" y="836613"/>
            <a:ext cx="7543800" cy="1295400"/>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r">
              <a:defRPr sz="4400">
                <a:solidFill>
                  <a:schemeClr val="tx2"/>
                </a:solidFill>
                <a:latin typeface="Arial" panose="020B0604020202020204" pitchFamily="34" charset="0"/>
              </a:defRPr>
            </a:lvl1pPr>
            <a:lvl2pPr algn="r">
              <a:defRPr sz="4400">
                <a:solidFill>
                  <a:schemeClr val="tx2"/>
                </a:solidFill>
                <a:latin typeface="Arial" panose="020B0604020202020204" pitchFamily="34" charset="0"/>
              </a:defRPr>
            </a:lvl2pPr>
            <a:lvl3pPr algn="r">
              <a:defRPr sz="4400">
                <a:solidFill>
                  <a:schemeClr val="tx2"/>
                </a:solidFill>
                <a:latin typeface="Arial" panose="020B0604020202020204" pitchFamily="34" charset="0"/>
              </a:defRPr>
            </a:lvl3pPr>
            <a:lvl4pPr algn="r">
              <a:defRPr sz="4400">
                <a:solidFill>
                  <a:schemeClr val="tx2"/>
                </a:solidFill>
                <a:latin typeface="Arial" panose="020B0604020202020204" pitchFamily="34" charset="0"/>
              </a:defRPr>
            </a:lvl4pPr>
            <a:lvl5pPr algn="r">
              <a:defRPr sz="4400">
                <a:solidFill>
                  <a:schemeClr val="tx2"/>
                </a:solidFill>
                <a:latin typeface="Arial" panose="020B0604020202020204" pitchFamily="34" charset="0"/>
              </a:defRPr>
            </a:lvl5pPr>
            <a:lvl6pPr marL="457200" algn="r" fontAlgn="base">
              <a:spcBef>
                <a:spcPct val="0"/>
              </a:spcBef>
              <a:spcAft>
                <a:spcPct val="0"/>
              </a:spcAft>
              <a:defRPr sz="4400">
                <a:solidFill>
                  <a:schemeClr val="tx2"/>
                </a:solidFill>
                <a:latin typeface="Arial" panose="020B0604020202020204" pitchFamily="34" charset="0"/>
              </a:defRPr>
            </a:lvl6pPr>
            <a:lvl7pPr marL="914400" algn="r" fontAlgn="base">
              <a:spcBef>
                <a:spcPct val="0"/>
              </a:spcBef>
              <a:spcAft>
                <a:spcPct val="0"/>
              </a:spcAft>
              <a:defRPr sz="4400">
                <a:solidFill>
                  <a:schemeClr val="tx2"/>
                </a:solidFill>
                <a:latin typeface="Arial" panose="020B0604020202020204" pitchFamily="34" charset="0"/>
              </a:defRPr>
            </a:lvl7pPr>
            <a:lvl8pPr marL="1371600" algn="r" fontAlgn="base">
              <a:spcBef>
                <a:spcPct val="0"/>
              </a:spcBef>
              <a:spcAft>
                <a:spcPct val="0"/>
              </a:spcAft>
              <a:defRPr sz="4400">
                <a:solidFill>
                  <a:schemeClr val="tx2"/>
                </a:solidFill>
                <a:latin typeface="Arial" panose="020B0604020202020204" pitchFamily="34" charset="0"/>
              </a:defRPr>
            </a:lvl8pPr>
            <a:lvl9pPr marL="1828800" algn="r" fontAlgn="base">
              <a:spcBef>
                <a:spcPct val="0"/>
              </a:spcBef>
              <a:spcAft>
                <a:spcPct val="0"/>
              </a:spcAft>
              <a:defRPr sz="4400">
                <a:solidFill>
                  <a:schemeClr val="tx2"/>
                </a:solidFill>
                <a:latin typeface="Arial" panose="020B0604020202020204" pitchFamily="34" charset="0"/>
              </a:defRPr>
            </a:lvl9pPr>
          </a:lstStyle>
          <a:p>
            <a:pPr algn="ctr"/>
            <a:r>
              <a:rPr lang="sl-SI" altLang="sl-SI" sz="5100" b="1">
                <a:effectLst>
                  <a:outerShdw blurRad="38100" dist="38100" dir="2700000" algn="tl">
                    <a:srgbClr val="FFFFFF"/>
                  </a:outerShdw>
                </a:effectLst>
                <a:latin typeface="Comic Sans MS" panose="030F0702030302020204" pitchFamily="66" charset="0"/>
              </a:rPr>
              <a:t>KUPCI PO OSEBNOSTNUH LASTNOSTIH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55"/>
                                        </p:tgtEl>
                                        <p:attrNameLst>
                                          <p:attrName>style.visibility</p:attrName>
                                        </p:attrNameLst>
                                      </p:cBhvr>
                                      <p:to>
                                        <p:strVal val="visible"/>
                                      </p:to>
                                    </p:set>
                                    <p:anim calcmode="lin" valueType="num">
                                      <p:cBhvr>
                                        <p:cTn id="7" dur="500" fill="hold"/>
                                        <p:tgtEl>
                                          <p:spTgt spid="2055"/>
                                        </p:tgtEl>
                                        <p:attrNameLst>
                                          <p:attrName>ppt_w</p:attrName>
                                        </p:attrNameLst>
                                      </p:cBhvr>
                                      <p:tavLst>
                                        <p:tav tm="0">
                                          <p:val>
                                            <p:fltVal val="0"/>
                                          </p:val>
                                        </p:tav>
                                        <p:tav tm="100000">
                                          <p:val>
                                            <p:strVal val="#ppt_w"/>
                                          </p:val>
                                        </p:tav>
                                      </p:tavLst>
                                    </p:anim>
                                    <p:anim calcmode="lin" valueType="num">
                                      <p:cBhvr>
                                        <p:cTn id="8" dur="500" fill="hold"/>
                                        <p:tgtEl>
                                          <p:spTgt spid="2055"/>
                                        </p:tgtEl>
                                        <p:attrNameLst>
                                          <p:attrName>ppt_h</p:attrName>
                                        </p:attrNameLst>
                                      </p:cBhvr>
                                      <p:tavLst>
                                        <p:tav tm="0">
                                          <p:val>
                                            <p:fltVal val="0"/>
                                          </p:val>
                                        </p:tav>
                                        <p:tav tm="100000">
                                          <p:val>
                                            <p:strVal val="#ppt_h"/>
                                          </p:val>
                                        </p:tav>
                                      </p:tavLst>
                                    </p:anim>
                                    <p:animEffect transition="in" filter="fade">
                                      <p:cBhvr>
                                        <p:cTn id="9"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59F472C9-EA6D-4F27-B5C6-C41B55FC3461}"/>
              </a:ext>
            </a:extLst>
          </p:cNvPr>
          <p:cNvSpPr>
            <a:spLocks noGrp="1" noChangeArrowheads="1"/>
          </p:cNvSpPr>
          <p:nvPr>
            <p:ph type="title"/>
          </p:nvPr>
        </p:nvSpPr>
        <p:spPr>
          <a:effectLst>
            <a:outerShdw dist="107763" dir="13500000" algn="ctr" rotWithShape="0">
              <a:schemeClr val="bg2">
                <a:alpha val="50000"/>
              </a:schemeClr>
            </a:outerShdw>
          </a:effectLst>
        </p:spPr>
        <p:txBody>
          <a:bodyPr/>
          <a:lstStyle/>
          <a:p>
            <a:pPr algn="ctr"/>
            <a:r>
              <a:rPr lang="sl-SI" altLang="sl-SI" sz="3600" b="1">
                <a:effectLst>
                  <a:outerShdw blurRad="38100" dist="38100" dir="2700000" algn="tl">
                    <a:srgbClr val="FFFFFF"/>
                  </a:outerShdw>
                </a:effectLst>
                <a:latin typeface="Comic Sans MS" panose="030F0702030302020204" pitchFamily="66" charset="0"/>
              </a:rPr>
              <a:t>ŽIVČNI (NERVOZNI) KUPCI</a:t>
            </a:r>
          </a:p>
        </p:txBody>
      </p:sp>
      <p:sp>
        <p:nvSpPr>
          <p:cNvPr id="74755" name="Rectangle 3">
            <a:extLst>
              <a:ext uri="{FF2B5EF4-FFF2-40B4-BE49-F238E27FC236}">
                <a16:creationId xmlns:a16="http://schemas.microsoft.com/office/drawing/2014/main" id="{AE5BB5B7-C5A2-49D7-B82B-DBAB0AC849A5}"/>
              </a:ext>
            </a:extLst>
          </p:cNvPr>
          <p:cNvSpPr>
            <a:spLocks noGrp="1" noChangeArrowheads="1"/>
          </p:cNvSpPr>
          <p:nvPr>
            <p:ph type="body" idx="1"/>
          </p:nvPr>
        </p:nvSpPr>
        <p:spPr>
          <a:xfrm>
            <a:off x="457200" y="1600200"/>
            <a:ext cx="8229600" cy="4852988"/>
          </a:xfrm>
          <a:effectLst>
            <a:outerShdw dist="35921" dir="2700000" algn="ctr" rotWithShape="0">
              <a:schemeClr val="bg2"/>
            </a:outerShdw>
          </a:effectLst>
        </p:spPr>
        <p:txBody>
          <a:bodyPr/>
          <a:lstStyle/>
          <a:p>
            <a:pPr>
              <a:lnSpc>
                <a:spcPct val="80000"/>
              </a:lnSpc>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Neprestano tarna, da nima časa in hoče biti takoj postrežen. Njihovo nestrpnost opazimo, ker se živčno prestopajo, pogosto pogledujejo na uro, vzdihujejo, ki se lahko “okuži” tudi druge stranke in osebje.</a:t>
            </a:r>
          </a:p>
          <a:p>
            <a:pPr>
              <a:lnSpc>
                <a:spcPct val="80000"/>
              </a:lnSpc>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Prodajalec, ki prevzame tako stranko, mora ohraniti svoj mir in hladnokrvnost. Če ga stranka vpraša, koliko časa bo treba čakati, da pride na vrsto, naj ji raje pove raje še kakšno minuto več. S tako stranko je treba delati hitro, ji čim prej ustreči, jo med delom zabavati, da ne bo imela občutka, da je pri nas uporabila preveč svojega dragocenega časa.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500" fill="hold"/>
                                        <p:tgtEl>
                                          <p:spTgt spid="74754"/>
                                        </p:tgtEl>
                                        <p:attrNameLst>
                                          <p:attrName>ppt_w</p:attrName>
                                        </p:attrNameLst>
                                      </p:cBhvr>
                                      <p:tavLst>
                                        <p:tav tm="0">
                                          <p:val>
                                            <p:fltVal val="0"/>
                                          </p:val>
                                        </p:tav>
                                        <p:tav tm="100000">
                                          <p:val>
                                            <p:strVal val="#ppt_w"/>
                                          </p:val>
                                        </p:tav>
                                      </p:tavLst>
                                    </p:anim>
                                    <p:anim calcmode="lin" valueType="num">
                                      <p:cBhvr>
                                        <p:cTn id="8" dur="500" fill="hold"/>
                                        <p:tgtEl>
                                          <p:spTgt spid="74754"/>
                                        </p:tgtEl>
                                        <p:attrNameLst>
                                          <p:attrName>ppt_h</p:attrName>
                                        </p:attrNameLst>
                                      </p:cBhvr>
                                      <p:tavLst>
                                        <p:tav tm="0">
                                          <p:val>
                                            <p:fltVal val="0"/>
                                          </p:val>
                                        </p:tav>
                                        <p:tav tm="100000">
                                          <p:val>
                                            <p:strVal val="#ppt_h"/>
                                          </p:val>
                                        </p:tav>
                                      </p:tavLst>
                                    </p:anim>
                                    <p:animEffect transition="in" filter="fade">
                                      <p:cBhvr>
                                        <p:cTn id="9" dur="500"/>
                                        <p:tgtEl>
                                          <p:spTgt spid="747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74755">
                                            <p:txEl>
                                              <p:pRg st="0" end="0"/>
                                            </p:txEl>
                                          </p:spTgt>
                                        </p:tgtEl>
                                        <p:attrNameLst>
                                          <p:attrName>style.visibility</p:attrName>
                                        </p:attrNameLst>
                                      </p:cBhvr>
                                      <p:to>
                                        <p:strVal val="visible"/>
                                      </p:to>
                                    </p:set>
                                    <p:animEffect transition="in" filter="fade">
                                      <p:cBhvr>
                                        <p:cTn id="14" dur="2000"/>
                                        <p:tgtEl>
                                          <p:spTgt spid="74755">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Effect transition="in" filter="fade">
                                      <p:cBhvr>
                                        <p:cTn id="17" dur="20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46138C13-761D-41ED-AEB7-2B1937060F04}"/>
              </a:ext>
            </a:extLst>
          </p:cNvPr>
          <p:cNvSpPr>
            <a:spLocks noGrp="1" noChangeArrowheads="1"/>
          </p:cNvSpPr>
          <p:nvPr>
            <p:ph type="title"/>
          </p:nvPr>
        </p:nvSpPr>
        <p:spPr>
          <a:effectLst>
            <a:outerShdw dist="107763" dir="13500000" algn="ctr" rotWithShape="0">
              <a:schemeClr val="bg2">
                <a:alpha val="50000"/>
              </a:schemeClr>
            </a:outerShdw>
          </a:effectLst>
        </p:spPr>
        <p:txBody>
          <a:bodyPr/>
          <a:lstStyle/>
          <a:p>
            <a:pPr algn="ctr"/>
            <a:r>
              <a:rPr lang="sl-SI" altLang="sl-SI" sz="4400" b="1">
                <a:effectLst>
                  <a:outerShdw blurRad="38100" dist="38100" dir="2700000" algn="tl">
                    <a:srgbClr val="FFFFFF"/>
                  </a:outerShdw>
                </a:effectLst>
                <a:latin typeface="Comic Sans MS" panose="030F0702030302020204" pitchFamily="66" charset="0"/>
              </a:rPr>
              <a:t>GROB KUPEC</a:t>
            </a:r>
          </a:p>
        </p:txBody>
      </p:sp>
      <p:sp>
        <p:nvSpPr>
          <p:cNvPr id="80899" name="Rectangle 3">
            <a:extLst>
              <a:ext uri="{FF2B5EF4-FFF2-40B4-BE49-F238E27FC236}">
                <a16:creationId xmlns:a16="http://schemas.microsoft.com/office/drawing/2014/main" id="{34C2ABDF-4479-4F0C-8E03-24CA2C605814}"/>
              </a:ext>
            </a:extLst>
          </p:cNvPr>
          <p:cNvSpPr>
            <a:spLocks noGrp="1" noChangeArrowheads="1"/>
          </p:cNvSpPr>
          <p:nvPr>
            <p:ph type="body" idx="1"/>
          </p:nvPr>
        </p:nvSpPr>
        <p:spPr>
          <a:effectLst>
            <a:outerShdw dist="35921" dir="2700000" algn="ctr" rotWithShape="0">
              <a:schemeClr val="bg2"/>
            </a:outerShdw>
          </a:effectLst>
        </p:spPr>
        <p:txBody>
          <a:bodyPr/>
          <a:lstStyle/>
          <a:p>
            <a:pPr>
              <a:lnSpc>
                <a:spcPct val="90000"/>
              </a:lnSpc>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To so neotesane, nevzgojene stranke, ki se običajno ne obnašajo tako samo pri nas, temveč tudi drugod. Prodajalec mora vedeti, da taka stranka nima nič proti njemu osebno, pač je nevzgojena.</a:t>
            </a:r>
          </a:p>
          <a:p>
            <a:pPr>
              <a:lnSpc>
                <a:spcPct val="90000"/>
              </a:lnSpc>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Ker ima taka stranka “vedno prav”, pogosto tečnari brez razloga in grobo napada. Če prodajalec pri tem ostane miren, vljuden in objektiven, mu bo v večini primerov uspelo stranko pomiriti. Tudi najbolj nevzgojene stranke cenijo naše ugledno vedenje.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500" fill="hold"/>
                                        <p:tgtEl>
                                          <p:spTgt spid="80898"/>
                                        </p:tgtEl>
                                        <p:attrNameLst>
                                          <p:attrName>ppt_w</p:attrName>
                                        </p:attrNameLst>
                                      </p:cBhvr>
                                      <p:tavLst>
                                        <p:tav tm="0">
                                          <p:val>
                                            <p:fltVal val="0"/>
                                          </p:val>
                                        </p:tav>
                                        <p:tav tm="100000">
                                          <p:val>
                                            <p:strVal val="#ppt_w"/>
                                          </p:val>
                                        </p:tav>
                                      </p:tavLst>
                                    </p:anim>
                                    <p:anim calcmode="lin" valueType="num">
                                      <p:cBhvr>
                                        <p:cTn id="8" dur="500" fill="hold"/>
                                        <p:tgtEl>
                                          <p:spTgt spid="80898"/>
                                        </p:tgtEl>
                                        <p:attrNameLst>
                                          <p:attrName>ppt_h</p:attrName>
                                        </p:attrNameLst>
                                      </p:cBhvr>
                                      <p:tavLst>
                                        <p:tav tm="0">
                                          <p:val>
                                            <p:fltVal val="0"/>
                                          </p:val>
                                        </p:tav>
                                        <p:tav tm="100000">
                                          <p:val>
                                            <p:strVal val="#ppt_h"/>
                                          </p:val>
                                        </p:tav>
                                      </p:tavLst>
                                    </p:anim>
                                    <p:animEffect transition="in" filter="fade">
                                      <p:cBhvr>
                                        <p:cTn id="9" dur="500"/>
                                        <p:tgtEl>
                                          <p:spTgt spid="808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0899">
                                            <p:txEl>
                                              <p:pRg st="0" end="0"/>
                                            </p:txEl>
                                          </p:spTgt>
                                        </p:tgtEl>
                                        <p:attrNameLst>
                                          <p:attrName>style.visibility</p:attrName>
                                        </p:attrNameLst>
                                      </p:cBhvr>
                                      <p:to>
                                        <p:strVal val="visible"/>
                                      </p:to>
                                    </p:set>
                                    <p:animEffect transition="in" filter="fade">
                                      <p:cBhvr>
                                        <p:cTn id="14" dur="2000"/>
                                        <p:tgtEl>
                                          <p:spTgt spid="8089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0899">
                                            <p:txEl>
                                              <p:pRg st="1" end="1"/>
                                            </p:txEl>
                                          </p:spTgt>
                                        </p:tgtEl>
                                        <p:attrNameLst>
                                          <p:attrName>style.visibility</p:attrName>
                                        </p:attrNameLst>
                                      </p:cBhvr>
                                      <p:to>
                                        <p:strVal val="visible"/>
                                      </p:to>
                                    </p:set>
                                    <p:animEffect transition="in" filter="fade">
                                      <p:cBhvr>
                                        <p:cTn id="19" dur="2000"/>
                                        <p:tgtEl>
                                          <p:spTgt spid="808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C67FD4A-4D77-467A-AEF6-2DE5B1E947D0}"/>
              </a:ext>
            </a:extLst>
          </p:cNvPr>
          <p:cNvSpPr>
            <a:spLocks noGrp="1" noChangeArrowheads="1"/>
          </p:cNvSpPr>
          <p:nvPr>
            <p:ph type="title"/>
          </p:nvPr>
        </p:nvSpPr>
        <p:spPr>
          <a:xfrm>
            <a:off x="250825" y="188913"/>
            <a:ext cx="7543800" cy="1295400"/>
          </a:xfrm>
          <a:effectLst>
            <a:outerShdw dist="107763" dir="13500000" algn="ctr" rotWithShape="0">
              <a:schemeClr val="bg2">
                <a:alpha val="50000"/>
              </a:schemeClr>
            </a:outerShdw>
          </a:effectLst>
        </p:spPr>
        <p:txBody>
          <a:bodyPr/>
          <a:lstStyle/>
          <a:p>
            <a:pPr algn="ctr"/>
            <a:r>
              <a:rPr lang="sl-SI" altLang="sl-SI" sz="4400" b="1">
                <a:effectLst>
                  <a:outerShdw blurRad="38100" dist="38100" dir="2700000" algn="tl">
                    <a:srgbClr val="FFFFFF"/>
                  </a:outerShdw>
                </a:effectLst>
                <a:latin typeface="Comic Sans MS" panose="030F0702030302020204" pitchFamily="66" charset="0"/>
              </a:rPr>
              <a:t>ZAUPLJIVI KUPCI</a:t>
            </a:r>
          </a:p>
        </p:txBody>
      </p:sp>
      <p:sp>
        <p:nvSpPr>
          <p:cNvPr id="3075" name="Rectangle 3">
            <a:extLst>
              <a:ext uri="{FF2B5EF4-FFF2-40B4-BE49-F238E27FC236}">
                <a16:creationId xmlns:a16="http://schemas.microsoft.com/office/drawing/2014/main" id="{C864189B-6A94-489F-9F4C-7575C7A8B63C}"/>
              </a:ext>
            </a:extLst>
          </p:cNvPr>
          <p:cNvSpPr>
            <a:spLocks noGrp="1" noChangeArrowheads="1"/>
          </p:cNvSpPr>
          <p:nvPr>
            <p:ph type="body" idx="1"/>
          </p:nvPr>
        </p:nvSpPr>
        <p:spPr>
          <a:xfrm>
            <a:off x="468313" y="1844675"/>
            <a:ext cx="8229600" cy="4525963"/>
          </a:xfrm>
          <a:effectLst>
            <a:outerShdw dist="35921" dir="2700000" algn="ctr" rotWithShape="0">
              <a:schemeClr val="bg2">
                <a:alpha val="50000"/>
              </a:schemeClr>
            </a:outerShdw>
          </a:effectLst>
        </p:spPr>
        <p:txBody>
          <a:bodyPr/>
          <a:lstStyle/>
          <a:p>
            <a:pPr>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Vejo, da lahko od trgovine v kateri kupujejo izdelke kaj lahko pričakuje, všeč mu je zanesljivost. Ko si pridobimo takšnega kupca, je z njim lahko delati. Ostal bo zvest kljub morebitnim manjšim spodrsljajem.</a:t>
            </a:r>
            <a:r>
              <a:rPr lang="sl-SI" altLang="sl-SI">
                <a:effectLst>
                  <a:outerShdw blurRad="38100" dist="38100" dir="2700000" algn="tl">
                    <a:srgbClr val="FFFFFF"/>
                  </a:outerShdw>
                </a:effectLst>
                <a:latin typeface="Comic Sans MS" panose="030F0702030302020204" pitchFamily="66" charset="0"/>
              </a:rPr>
              <a:t> </a:t>
            </a:r>
          </a:p>
        </p:txBody>
      </p:sp>
      <p:pic>
        <p:nvPicPr>
          <p:cNvPr id="3080" name="Picture 8" descr="MCBD07178_0000[1]">
            <a:extLst>
              <a:ext uri="{FF2B5EF4-FFF2-40B4-BE49-F238E27FC236}">
                <a16:creationId xmlns:a16="http://schemas.microsoft.com/office/drawing/2014/main" id="{1E60471D-6189-4F43-88D0-89BC510E4B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4581525"/>
            <a:ext cx="2100262" cy="172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2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1029943-19D2-433C-9707-2EE7B5903DAB}"/>
              </a:ext>
            </a:extLst>
          </p:cNvPr>
          <p:cNvSpPr>
            <a:spLocks noGrp="1" noChangeArrowheads="1"/>
          </p:cNvSpPr>
          <p:nvPr>
            <p:ph type="title"/>
          </p:nvPr>
        </p:nvSpPr>
        <p:spPr>
          <a:xfrm>
            <a:off x="250825" y="333375"/>
            <a:ext cx="7543800" cy="1295400"/>
          </a:xfrm>
          <a:effectLst>
            <a:outerShdw dist="107763" dir="13500000" algn="ctr" rotWithShape="0">
              <a:schemeClr val="bg2">
                <a:alpha val="50000"/>
              </a:schemeClr>
            </a:outerShdw>
          </a:effectLst>
        </p:spPr>
        <p:txBody>
          <a:bodyPr/>
          <a:lstStyle/>
          <a:p>
            <a:pPr algn="ctr"/>
            <a:r>
              <a:rPr lang="sl-SI" altLang="sl-SI" sz="4400" b="1">
                <a:effectLst>
                  <a:outerShdw blurRad="38100" dist="38100" dir="2700000" algn="tl">
                    <a:srgbClr val="FFFFFF"/>
                  </a:outerShdw>
                </a:effectLst>
                <a:latin typeface="Comic Sans MS" panose="030F0702030302020204" pitchFamily="66" charset="0"/>
              </a:rPr>
              <a:t>ODLOČEN KUPEC</a:t>
            </a:r>
          </a:p>
        </p:txBody>
      </p:sp>
      <p:sp>
        <p:nvSpPr>
          <p:cNvPr id="30723" name="Rectangle 3">
            <a:extLst>
              <a:ext uri="{FF2B5EF4-FFF2-40B4-BE49-F238E27FC236}">
                <a16:creationId xmlns:a16="http://schemas.microsoft.com/office/drawing/2014/main" id="{920E49B2-2A13-438F-81E1-8F7B4FE84535}"/>
              </a:ext>
            </a:extLst>
          </p:cNvPr>
          <p:cNvSpPr>
            <a:spLocks noGrp="1" noChangeArrowheads="1"/>
          </p:cNvSpPr>
          <p:nvPr>
            <p:ph type="body" idx="1"/>
          </p:nvPr>
        </p:nvSpPr>
        <p:spPr>
          <a:xfrm>
            <a:off x="323850" y="1989138"/>
            <a:ext cx="8496300" cy="5111750"/>
          </a:xfrm>
          <a:effectLst>
            <a:outerShdw dist="35921" dir="2700000" algn="ctr" rotWithShape="0">
              <a:schemeClr val="bg2"/>
            </a:outerShdw>
          </a:effectLst>
        </p:spPr>
        <p:txBody>
          <a:bodyPr/>
          <a:lstStyle/>
          <a:p>
            <a:pPr>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Odločen kupec natanko ve, kaj hoče in koliko bi moral za kakšen izdelek plačati. Takšen kupec se na naš predlog hitro odloči, ali pa ga prav tako hitro zavrne. Prepričevati tako stranko, da smo večji strokovnjaki in naj nas zato posluša, je nespametno in nezaželeno.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ppt_w</p:attrName>
                                        </p:attrNameLst>
                                      </p:cBhvr>
                                      <p:tavLst>
                                        <p:tav tm="0">
                                          <p:val>
                                            <p:fltVal val="0"/>
                                          </p:val>
                                        </p:tav>
                                        <p:tav tm="100000">
                                          <p:val>
                                            <p:strVal val="#ppt_w"/>
                                          </p:val>
                                        </p:tav>
                                      </p:tavLst>
                                    </p:anim>
                                    <p:anim calcmode="lin" valueType="num">
                                      <p:cBhvr>
                                        <p:cTn id="8" dur="500" fill="hold"/>
                                        <p:tgtEl>
                                          <p:spTgt spid="30722"/>
                                        </p:tgtEl>
                                        <p:attrNameLst>
                                          <p:attrName>ppt_h</p:attrName>
                                        </p:attrNameLst>
                                      </p:cBhvr>
                                      <p:tavLst>
                                        <p:tav tm="0">
                                          <p:val>
                                            <p:fltVal val="0"/>
                                          </p:val>
                                        </p:tav>
                                        <p:tav tm="100000">
                                          <p:val>
                                            <p:strVal val="#ppt_h"/>
                                          </p:val>
                                        </p:tav>
                                      </p:tavLst>
                                    </p:anim>
                                    <p:animEffect transition="in" filter="fade">
                                      <p:cBhvr>
                                        <p:cTn id="9" dur="500"/>
                                        <p:tgtEl>
                                          <p:spTgt spid="307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23">
                                            <p:txEl>
                                              <p:pRg st="0" end="0"/>
                                            </p:txEl>
                                          </p:spTgt>
                                        </p:tgtEl>
                                        <p:attrNameLst>
                                          <p:attrName>style.visibility</p:attrName>
                                        </p:attrNameLst>
                                      </p:cBhvr>
                                      <p:to>
                                        <p:strVal val="visible"/>
                                      </p:to>
                                    </p:set>
                                    <p:animEffect transition="in" filter="fade">
                                      <p:cBhvr>
                                        <p:cTn id="14" dur="20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DB164D8C-F878-406E-8632-57740455DF64}"/>
              </a:ext>
            </a:extLst>
          </p:cNvPr>
          <p:cNvSpPr>
            <a:spLocks noGrp="1" noChangeArrowheads="1"/>
          </p:cNvSpPr>
          <p:nvPr>
            <p:ph type="body" idx="1"/>
          </p:nvPr>
        </p:nvSpPr>
        <p:spPr>
          <a:xfrm>
            <a:off x="468313" y="1844675"/>
            <a:ext cx="8229600" cy="4646613"/>
          </a:xfrm>
          <a:effectLst>
            <a:outerShdw dist="35921" dir="2700000" algn="ctr" rotWithShape="0">
              <a:schemeClr val="bg2"/>
            </a:outerShdw>
          </a:effectLst>
        </p:spPr>
        <p:txBody>
          <a:bodyPr/>
          <a:lstStyle/>
          <a:p>
            <a:pPr>
              <a:lnSpc>
                <a:spcPct val="90000"/>
              </a:lnSpc>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Neodločna, omahljiva stranka večkrat ne ve, kaj pravzaprav sploh hoče. Zanima jo več različnih izdelkov, nobeden pa je ne pretegne toliko, da bi se zanjo z lahkoto odločil. Takšen kupec včasih spremeni svojo odločitev celo potem, ko smo že sporazumeli o nakupu. Zato je potrebno z njo imeti veliko potrpljenja. Takšna stranka ob nas pričakuje, da ponudimo več različnih nasvetov, pogosto pa tudi pričakuje, da ji pomagamo izbrati enega izmed njih.</a:t>
            </a:r>
          </a:p>
          <a:p>
            <a:pPr>
              <a:lnSpc>
                <a:spcPct val="90000"/>
              </a:lnSpc>
              <a:buFont typeface="Wingdings" panose="05000000000000000000" pitchFamily="2" charset="2"/>
              <a:buNone/>
            </a:pPr>
            <a:endParaRPr lang="sl-SI" altLang="sl-SI" sz="2800">
              <a:effectLst>
                <a:outerShdw blurRad="38100" dist="38100" dir="2700000" algn="tl">
                  <a:srgbClr val="FFFFFF"/>
                </a:outerShdw>
              </a:effectLst>
              <a:latin typeface="Comic Sans MS" panose="030F0702030302020204" pitchFamily="66" charset="0"/>
            </a:endParaRPr>
          </a:p>
        </p:txBody>
      </p:sp>
      <p:sp>
        <p:nvSpPr>
          <p:cNvPr id="32773" name="Rectangle 5">
            <a:extLst>
              <a:ext uri="{FF2B5EF4-FFF2-40B4-BE49-F238E27FC236}">
                <a16:creationId xmlns:a16="http://schemas.microsoft.com/office/drawing/2014/main" id="{15D91875-9C34-49F7-9D39-EBC41D2A4FEE}"/>
              </a:ext>
            </a:extLst>
          </p:cNvPr>
          <p:cNvSpPr>
            <a:spLocks noChangeArrowheads="1"/>
          </p:cNvSpPr>
          <p:nvPr/>
        </p:nvSpPr>
        <p:spPr bwMode="auto">
          <a:xfrm>
            <a:off x="2124075" y="549275"/>
            <a:ext cx="4940300" cy="762000"/>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sl-SI" altLang="sl-SI" sz="4400" b="1">
                <a:solidFill>
                  <a:schemeClr val="tx2"/>
                </a:solidFill>
                <a:effectLst>
                  <a:outerShdw blurRad="38100" dist="38100" dir="2700000" algn="tl">
                    <a:srgbClr val="FFFFFF"/>
                  </a:outerShdw>
                </a:effectLst>
                <a:latin typeface="Comic Sans MS" panose="030F0702030302020204" pitchFamily="66" charset="0"/>
              </a:rPr>
              <a:t>OMAHLIV KUPEC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p:cTn id="7" dur="500" fill="hold"/>
                                        <p:tgtEl>
                                          <p:spTgt spid="32773"/>
                                        </p:tgtEl>
                                        <p:attrNameLst>
                                          <p:attrName>ppt_w</p:attrName>
                                        </p:attrNameLst>
                                      </p:cBhvr>
                                      <p:tavLst>
                                        <p:tav tm="0">
                                          <p:val>
                                            <p:fltVal val="0"/>
                                          </p:val>
                                        </p:tav>
                                        <p:tav tm="100000">
                                          <p:val>
                                            <p:strVal val="#ppt_w"/>
                                          </p:val>
                                        </p:tav>
                                      </p:tavLst>
                                    </p:anim>
                                    <p:anim calcmode="lin" valueType="num">
                                      <p:cBhvr>
                                        <p:cTn id="8" dur="500" fill="hold"/>
                                        <p:tgtEl>
                                          <p:spTgt spid="32773"/>
                                        </p:tgtEl>
                                        <p:attrNameLst>
                                          <p:attrName>ppt_h</p:attrName>
                                        </p:attrNameLst>
                                      </p:cBhvr>
                                      <p:tavLst>
                                        <p:tav tm="0">
                                          <p:val>
                                            <p:fltVal val="0"/>
                                          </p:val>
                                        </p:tav>
                                        <p:tav tm="100000">
                                          <p:val>
                                            <p:strVal val="#ppt_h"/>
                                          </p:val>
                                        </p:tav>
                                      </p:tavLst>
                                    </p:anim>
                                    <p:animEffect transition="in" filter="fade">
                                      <p:cBhvr>
                                        <p:cTn id="9" dur="500"/>
                                        <p:tgtEl>
                                          <p:spTgt spid="3277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2771">
                                            <p:txEl>
                                              <p:pRg st="0" end="0"/>
                                            </p:txEl>
                                          </p:spTgt>
                                        </p:tgtEl>
                                        <p:attrNameLst>
                                          <p:attrName>style.visibility</p:attrName>
                                        </p:attrNameLst>
                                      </p:cBhvr>
                                      <p:to>
                                        <p:strVal val="visible"/>
                                      </p:to>
                                    </p:set>
                                    <p:animEffect transition="in" filter="fade">
                                      <p:cBhvr>
                                        <p:cTn id="14" dur="20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P spid="327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a16="http://schemas.microsoft.com/office/drawing/2014/main" id="{FB55D48B-BF70-43CB-9C3A-36D77B7907AE}"/>
              </a:ext>
            </a:extLst>
          </p:cNvPr>
          <p:cNvSpPr>
            <a:spLocks noGrp="1" noChangeArrowheads="1"/>
          </p:cNvSpPr>
          <p:nvPr>
            <p:ph type="body" idx="1"/>
          </p:nvPr>
        </p:nvSpPr>
        <p:spPr>
          <a:xfrm>
            <a:off x="395288" y="1989138"/>
            <a:ext cx="8229600" cy="4530725"/>
          </a:xfrm>
          <a:effectLst>
            <a:outerShdw dist="35921" dir="2700000" algn="ctr" rotWithShape="0">
              <a:schemeClr val="bg2">
                <a:alpha val="50000"/>
              </a:schemeClr>
            </a:outerShdw>
          </a:effectLst>
        </p:spPr>
        <p:txBody>
          <a:bodyPr/>
          <a:lstStyle/>
          <a:p>
            <a:pPr>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Takšni kupci se ponavadi zadovoljijo s standardno uslugo. Niso navdušeni nad modnimi novostmi, novimi storitvami. Delo z njimi ni naporno. Če se jim znamo prilagoditi, postanejo stalne in zanesljive stranke.</a:t>
            </a:r>
          </a:p>
        </p:txBody>
      </p:sp>
      <p:sp>
        <p:nvSpPr>
          <p:cNvPr id="68614" name="Rectangle 6">
            <a:extLst>
              <a:ext uri="{FF2B5EF4-FFF2-40B4-BE49-F238E27FC236}">
                <a16:creationId xmlns:a16="http://schemas.microsoft.com/office/drawing/2014/main" id="{04BF8448-4927-489B-9739-CAB16A448463}"/>
              </a:ext>
            </a:extLst>
          </p:cNvPr>
          <p:cNvSpPr>
            <a:spLocks noChangeArrowheads="1"/>
          </p:cNvSpPr>
          <p:nvPr/>
        </p:nvSpPr>
        <p:spPr bwMode="auto">
          <a:xfrm>
            <a:off x="2051050" y="620713"/>
            <a:ext cx="5002213" cy="762000"/>
          </a:xfrm>
          <a:prstGeom prst="rect">
            <a:avLst/>
          </a:prstGeom>
          <a:noFill/>
          <a:ln>
            <a:noFill/>
          </a:ln>
          <a:effectLst>
            <a:outerShdw dist="107763" dir="135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sl-SI" altLang="sl-SI" sz="4400" b="1">
                <a:solidFill>
                  <a:schemeClr val="tx2"/>
                </a:solidFill>
                <a:effectLst>
                  <a:outerShdw blurRad="38100" dist="38100" dir="2700000" algn="tl">
                    <a:srgbClr val="FFFFFF"/>
                  </a:outerShdw>
                </a:effectLst>
                <a:latin typeface="Comic Sans MS" panose="030F0702030302020204" pitchFamily="66" charset="0"/>
              </a:rPr>
              <a:t>SKROMEN KUPEC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8614"/>
                                        </p:tgtEl>
                                        <p:attrNameLst>
                                          <p:attrName>style.visibility</p:attrName>
                                        </p:attrNameLst>
                                      </p:cBhvr>
                                      <p:to>
                                        <p:strVal val="visible"/>
                                      </p:to>
                                    </p:set>
                                    <p:anim calcmode="lin" valueType="num">
                                      <p:cBhvr>
                                        <p:cTn id="7" dur="500" fill="hold"/>
                                        <p:tgtEl>
                                          <p:spTgt spid="68614"/>
                                        </p:tgtEl>
                                        <p:attrNameLst>
                                          <p:attrName>ppt_w</p:attrName>
                                        </p:attrNameLst>
                                      </p:cBhvr>
                                      <p:tavLst>
                                        <p:tav tm="0">
                                          <p:val>
                                            <p:fltVal val="0"/>
                                          </p:val>
                                        </p:tav>
                                        <p:tav tm="100000">
                                          <p:val>
                                            <p:strVal val="#ppt_w"/>
                                          </p:val>
                                        </p:tav>
                                      </p:tavLst>
                                    </p:anim>
                                    <p:anim calcmode="lin" valueType="num">
                                      <p:cBhvr>
                                        <p:cTn id="8" dur="500" fill="hold"/>
                                        <p:tgtEl>
                                          <p:spTgt spid="68614"/>
                                        </p:tgtEl>
                                        <p:attrNameLst>
                                          <p:attrName>ppt_h</p:attrName>
                                        </p:attrNameLst>
                                      </p:cBhvr>
                                      <p:tavLst>
                                        <p:tav tm="0">
                                          <p:val>
                                            <p:fltVal val="0"/>
                                          </p:val>
                                        </p:tav>
                                        <p:tav tm="100000">
                                          <p:val>
                                            <p:strVal val="#ppt_h"/>
                                          </p:val>
                                        </p:tav>
                                      </p:tavLst>
                                    </p:anim>
                                    <p:animEffect transition="in" filter="fade">
                                      <p:cBhvr>
                                        <p:cTn id="9" dur="500"/>
                                        <p:tgtEl>
                                          <p:spTgt spid="686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8611">
                                            <p:txEl>
                                              <p:pRg st="0" end="0"/>
                                            </p:txEl>
                                          </p:spTgt>
                                        </p:tgtEl>
                                        <p:attrNameLst>
                                          <p:attrName>style.visibility</p:attrName>
                                        </p:attrNameLst>
                                      </p:cBhvr>
                                      <p:to>
                                        <p:strVal val="visible"/>
                                      </p:to>
                                    </p:set>
                                    <p:animEffect transition="in" filter="fade">
                                      <p:cBhvr>
                                        <p:cTn id="14" dur="2000"/>
                                        <p:tgtEl>
                                          <p:spTgt spid="686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686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A3D665A-1226-4AD7-82B1-46FD968C6F72}"/>
              </a:ext>
            </a:extLst>
          </p:cNvPr>
          <p:cNvSpPr>
            <a:spLocks noGrp="1" noChangeArrowheads="1"/>
          </p:cNvSpPr>
          <p:nvPr>
            <p:ph type="title"/>
          </p:nvPr>
        </p:nvSpPr>
        <p:spPr>
          <a:effectLst>
            <a:outerShdw dist="107763" dir="13500000" algn="ctr" rotWithShape="0">
              <a:schemeClr val="bg2">
                <a:alpha val="50000"/>
              </a:schemeClr>
            </a:outerShdw>
          </a:effectLst>
        </p:spPr>
        <p:txBody>
          <a:bodyPr/>
          <a:lstStyle/>
          <a:p>
            <a:pPr algn="ctr"/>
            <a:r>
              <a:rPr lang="sl-SI" altLang="sl-SI" sz="4400" b="1">
                <a:effectLst>
                  <a:outerShdw blurRad="38100" dist="38100" dir="2700000" algn="tl">
                    <a:srgbClr val="FFFFFF"/>
                  </a:outerShdw>
                </a:effectLst>
                <a:latin typeface="Comic Sans MS" panose="030F0702030302020204" pitchFamily="66" charset="0"/>
              </a:rPr>
              <a:t>OŠABNI KUPCI</a:t>
            </a:r>
          </a:p>
        </p:txBody>
      </p:sp>
      <p:sp>
        <p:nvSpPr>
          <p:cNvPr id="70659" name="Rectangle 3">
            <a:extLst>
              <a:ext uri="{FF2B5EF4-FFF2-40B4-BE49-F238E27FC236}">
                <a16:creationId xmlns:a16="http://schemas.microsoft.com/office/drawing/2014/main" id="{42789A6F-1023-4159-A438-25C524E83980}"/>
              </a:ext>
            </a:extLst>
          </p:cNvPr>
          <p:cNvSpPr>
            <a:spLocks noGrp="1" noChangeArrowheads="1"/>
          </p:cNvSpPr>
          <p:nvPr>
            <p:ph type="body" idx="1"/>
          </p:nvPr>
        </p:nvSpPr>
        <p:spPr>
          <a:xfrm>
            <a:off x="468313" y="1628775"/>
            <a:ext cx="8229600" cy="4530725"/>
          </a:xfrm>
          <a:effectLst>
            <a:outerShdw dist="35921" dir="2700000" algn="ctr" rotWithShape="0">
              <a:schemeClr val="bg2"/>
            </a:outerShdw>
          </a:effectLst>
        </p:spPr>
        <p:txBody>
          <a:bodyPr/>
          <a:lstStyle/>
          <a:p>
            <a:pPr>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Ošabni in domišljavi kupci je zavarovan vase. Uživa v svojem “prepoznavanju” postopkov in “prefinjenem” okusu. Prodajalcu hoče pokazati svoj prav. Če ji tega ne uspe, ga pogosti ponižuje. Zato je bolje, da prodajalec taki stranki ne govori ničesar, v kar ni povsem prepričan. Stranko mora pogosto hvali in ji laskati, nikoli pa ji ne sme dokazovati, da se le-ta moti. Priporočljivo je takšni stranki ponuditi kaj posebnega.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500" fill="hold"/>
                                        <p:tgtEl>
                                          <p:spTgt spid="70658"/>
                                        </p:tgtEl>
                                        <p:attrNameLst>
                                          <p:attrName>ppt_w</p:attrName>
                                        </p:attrNameLst>
                                      </p:cBhvr>
                                      <p:tavLst>
                                        <p:tav tm="0">
                                          <p:val>
                                            <p:fltVal val="0"/>
                                          </p:val>
                                        </p:tav>
                                        <p:tav tm="100000">
                                          <p:val>
                                            <p:strVal val="#ppt_w"/>
                                          </p:val>
                                        </p:tav>
                                      </p:tavLst>
                                    </p:anim>
                                    <p:anim calcmode="lin" valueType="num">
                                      <p:cBhvr>
                                        <p:cTn id="8" dur="500" fill="hold"/>
                                        <p:tgtEl>
                                          <p:spTgt spid="70658"/>
                                        </p:tgtEl>
                                        <p:attrNameLst>
                                          <p:attrName>ppt_h</p:attrName>
                                        </p:attrNameLst>
                                      </p:cBhvr>
                                      <p:tavLst>
                                        <p:tav tm="0">
                                          <p:val>
                                            <p:fltVal val="0"/>
                                          </p:val>
                                        </p:tav>
                                        <p:tav tm="100000">
                                          <p:val>
                                            <p:strVal val="#ppt_h"/>
                                          </p:val>
                                        </p:tav>
                                      </p:tavLst>
                                    </p:anim>
                                    <p:animEffect transition="in" filter="fade">
                                      <p:cBhvr>
                                        <p:cTn id="9" dur="500"/>
                                        <p:tgtEl>
                                          <p:spTgt spid="706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70659">
                                            <p:txEl>
                                              <p:pRg st="0" end="0"/>
                                            </p:txEl>
                                          </p:spTgt>
                                        </p:tgtEl>
                                        <p:attrNameLst>
                                          <p:attrName>style.visibility</p:attrName>
                                        </p:attrNameLst>
                                      </p:cBhvr>
                                      <p:to>
                                        <p:strVal val="visible"/>
                                      </p:to>
                                    </p:set>
                                    <p:animEffect transition="in" filter="fade">
                                      <p:cBhvr>
                                        <p:cTn id="14" dur="2000"/>
                                        <p:tgtEl>
                                          <p:spTgt spid="706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0BC8F61B-11E9-4FDD-AA3C-84E3A54A1F5F}"/>
              </a:ext>
            </a:extLst>
          </p:cNvPr>
          <p:cNvSpPr>
            <a:spLocks noGrp="1" noChangeArrowheads="1"/>
          </p:cNvSpPr>
          <p:nvPr>
            <p:ph type="title"/>
          </p:nvPr>
        </p:nvSpPr>
        <p:spPr>
          <a:xfrm>
            <a:off x="468313" y="0"/>
            <a:ext cx="8229600" cy="1143000"/>
          </a:xfrm>
          <a:effectLst>
            <a:outerShdw dist="107763" dir="13500000" algn="ctr" rotWithShape="0">
              <a:schemeClr val="bg2">
                <a:alpha val="50000"/>
              </a:schemeClr>
            </a:outerShdw>
          </a:effectLst>
        </p:spPr>
        <p:txBody>
          <a:bodyPr/>
          <a:lstStyle/>
          <a:p>
            <a:pPr algn="ctr"/>
            <a:r>
              <a:rPr lang="sl-SI" altLang="sl-SI" sz="4400" b="1">
                <a:effectLst>
                  <a:outerShdw blurRad="38100" dist="38100" dir="2700000" algn="tl">
                    <a:srgbClr val="FFFFFF"/>
                  </a:outerShdw>
                </a:effectLst>
                <a:latin typeface="Comic Sans MS" panose="030F0702030302020204" pitchFamily="66" charset="0"/>
              </a:rPr>
              <a:t>JEZNI KUPCI</a:t>
            </a:r>
          </a:p>
        </p:txBody>
      </p:sp>
      <p:sp>
        <p:nvSpPr>
          <p:cNvPr id="71683" name="Rectangle 3">
            <a:extLst>
              <a:ext uri="{FF2B5EF4-FFF2-40B4-BE49-F238E27FC236}">
                <a16:creationId xmlns:a16="http://schemas.microsoft.com/office/drawing/2014/main" id="{15C0D95C-DA2C-4769-850C-0119F6B52CE7}"/>
              </a:ext>
            </a:extLst>
          </p:cNvPr>
          <p:cNvSpPr>
            <a:spLocks noGrp="1" noChangeArrowheads="1"/>
          </p:cNvSpPr>
          <p:nvPr>
            <p:ph type="body" idx="1"/>
          </p:nvPr>
        </p:nvSpPr>
        <p:spPr>
          <a:xfrm>
            <a:off x="250825" y="1125538"/>
            <a:ext cx="8229600" cy="5005387"/>
          </a:xfrm>
          <a:effectLst>
            <a:outerShdw dist="35921" dir="2700000" algn="ctr" rotWithShape="0">
              <a:schemeClr val="bg2"/>
            </a:outerShdw>
          </a:effectLst>
        </p:spPr>
        <p:txBody>
          <a:bodyPr/>
          <a:lstStyle/>
          <a:p>
            <a:pPr>
              <a:lnSpc>
                <a:spcPct val="90000"/>
              </a:lnSpc>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Nekateri kupci se hitro razjezijo, ali pa iščejo “strelovod” za svojo jezo, ki so jo že prinesli s seboj. Majhen spodrsljaj spremenijo v veliko napako in se nanj burno odzovejo. Prodajalec se na tako stranko nikar ne prereka, saj jo bo s tem še bolj razjezil. Do nje naj ostane dostojanstven, se ji vljudno opraviči, če je res storil napako. Pomaga, če pri tem utišamo glas, ter jo nagovorimo mirno in taktično ( nap.: “res je, prav imate, vendar...”). Če pazimo, da je stranka  že ob prihodu jezna, lahko prijazen nasmeh in pomirjajoč nagovor storita čudež.</a:t>
            </a:r>
          </a:p>
        </p:txBody>
      </p:sp>
      <p:pic>
        <p:nvPicPr>
          <p:cNvPr id="71686" name="Picture 6" descr="MCj01603400000[1]">
            <a:extLst>
              <a:ext uri="{FF2B5EF4-FFF2-40B4-BE49-F238E27FC236}">
                <a16:creationId xmlns:a16="http://schemas.microsoft.com/office/drawing/2014/main" id="{A7BFA77A-B975-4276-939E-32E510A44E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1150" y="0"/>
            <a:ext cx="1212850" cy="1252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500" fill="hold"/>
                                        <p:tgtEl>
                                          <p:spTgt spid="71682"/>
                                        </p:tgtEl>
                                        <p:attrNameLst>
                                          <p:attrName>ppt_w</p:attrName>
                                        </p:attrNameLst>
                                      </p:cBhvr>
                                      <p:tavLst>
                                        <p:tav tm="0">
                                          <p:val>
                                            <p:fltVal val="0"/>
                                          </p:val>
                                        </p:tav>
                                        <p:tav tm="100000">
                                          <p:val>
                                            <p:strVal val="#ppt_w"/>
                                          </p:val>
                                        </p:tav>
                                      </p:tavLst>
                                    </p:anim>
                                    <p:anim calcmode="lin" valueType="num">
                                      <p:cBhvr>
                                        <p:cTn id="8" dur="500" fill="hold"/>
                                        <p:tgtEl>
                                          <p:spTgt spid="71682"/>
                                        </p:tgtEl>
                                        <p:attrNameLst>
                                          <p:attrName>ppt_h</p:attrName>
                                        </p:attrNameLst>
                                      </p:cBhvr>
                                      <p:tavLst>
                                        <p:tav tm="0">
                                          <p:val>
                                            <p:fltVal val="0"/>
                                          </p:val>
                                        </p:tav>
                                        <p:tav tm="100000">
                                          <p:val>
                                            <p:strVal val="#ppt_h"/>
                                          </p:val>
                                        </p:tav>
                                      </p:tavLst>
                                    </p:anim>
                                    <p:animEffect transition="in" filter="fade">
                                      <p:cBhvr>
                                        <p:cTn id="9" dur="500"/>
                                        <p:tgtEl>
                                          <p:spTgt spid="716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683">
                                            <p:txEl>
                                              <p:pRg st="0" end="0"/>
                                            </p:txEl>
                                          </p:spTgt>
                                        </p:tgtEl>
                                        <p:attrNameLst>
                                          <p:attrName>style.visibility</p:attrName>
                                        </p:attrNameLst>
                                      </p:cBhvr>
                                      <p:to>
                                        <p:strVal val="visible"/>
                                      </p:to>
                                    </p:set>
                                    <p:animEffect transition="in" filter="fade">
                                      <p:cBhvr>
                                        <p:cTn id="14" dur="2000"/>
                                        <p:tgtEl>
                                          <p:spTgt spid="71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0BCD7F1C-ABC4-4335-9190-0CF3CBEAF4F5}"/>
              </a:ext>
            </a:extLst>
          </p:cNvPr>
          <p:cNvSpPr>
            <a:spLocks noGrp="1" noChangeArrowheads="1"/>
          </p:cNvSpPr>
          <p:nvPr>
            <p:ph type="title"/>
          </p:nvPr>
        </p:nvSpPr>
        <p:spPr>
          <a:xfrm>
            <a:off x="468313" y="0"/>
            <a:ext cx="8229600" cy="1143000"/>
          </a:xfrm>
          <a:effectLst>
            <a:outerShdw dist="107763" dir="13500000" algn="ctr" rotWithShape="0">
              <a:schemeClr val="bg2">
                <a:alpha val="50000"/>
              </a:schemeClr>
            </a:outerShdw>
          </a:effectLst>
        </p:spPr>
        <p:txBody>
          <a:bodyPr/>
          <a:lstStyle/>
          <a:p>
            <a:pPr algn="ctr"/>
            <a:r>
              <a:rPr lang="sl-SI" altLang="sl-SI" sz="4400" b="1">
                <a:effectLst>
                  <a:outerShdw blurRad="38100" dist="38100" dir="2700000" algn="tl">
                    <a:srgbClr val="FFFFFF"/>
                  </a:outerShdw>
                </a:effectLst>
                <a:latin typeface="Comic Sans MS" panose="030F0702030302020204" pitchFamily="66" charset="0"/>
              </a:rPr>
              <a:t>KLEPETAV KUPEC</a:t>
            </a:r>
          </a:p>
        </p:txBody>
      </p:sp>
      <p:sp>
        <p:nvSpPr>
          <p:cNvPr id="72707" name="Rectangle 3">
            <a:extLst>
              <a:ext uri="{FF2B5EF4-FFF2-40B4-BE49-F238E27FC236}">
                <a16:creationId xmlns:a16="http://schemas.microsoft.com/office/drawing/2014/main" id="{E1D78030-EA90-4678-A3DB-580F47A60624}"/>
              </a:ext>
            </a:extLst>
          </p:cNvPr>
          <p:cNvSpPr>
            <a:spLocks noGrp="1" noChangeArrowheads="1"/>
          </p:cNvSpPr>
          <p:nvPr>
            <p:ph type="body" idx="1"/>
          </p:nvPr>
        </p:nvSpPr>
        <p:spPr>
          <a:xfrm>
            <a:off x="468313" y="908050"/>
            <a:ext cx="8229600" cy="4530725"/>
          </a:xfrm>
          <a:effectLst>
            <a:outerShdw dist="35921" dir="2700000" algn="ctr" rotWithShape="0">
              <a:schemeClr val="bg2"/>
            </a:outerShdw>
          </a:effectLst>
        </p:spPr>
        <p:txBody>
          <a:bodyPr/>
          <a:lstStyle/>
          <a:p>
            <a:pPr>
              <a:lnSpc>
                <a:spcPct val="90000"/>
              </a:lnSpc>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Takšni kupci nenehno govorijo o vsem mogočem, le o tem ne, kaj hočejo. Če jo prekrijete sredi pogovora ali ji pokaže, da vas njen samogovor ne zanima, bo hitro užaljena. Ne morete jo utišati, lahko jo čim bolj neopazno preusmerjate, da bo govorila o tem, kar vi želite. Za to je treba izkoristiti predah v njenem govorjenju.</a:t>
            </a:r>
          </a:p>
          <a:p>
            <a:pPr>
              <a:lnSpc>
                <a:spcPct val="90000"/>
              </a:lnSpc>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Klepetavi stranki je zelo pomembno, da ima občutek, da jo poslušate. Od tega je največ odvisno, ali ste ji simpatični ali ne. Zato ji vse toliko časa prikimajte in s tem potrdite, da ji sledite. Tudi, če vas tema razgovora, ki jo narekuje stranka dolgočasi, ji tega nikar ne pokažite.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500" fill="hold"/>
                                        <p:tgtEl>
                                          <p:spTgt spid="72706"/>
                                        </p:tgtEl>
                                        <p:attrNameLst>
                                          <p:attrName>ppt_w</p:attrName>
                                        </p:attrNameLst>
                                      </p:cBhvr>
                                      <p:tavLst>
                                        <p:tav tm="0">
                                          <p:val>
                                            <p:fltVal val="0"/>
                                          </p:val>
                                        </p:tav>
                                        <p:tav tm="100000">
                                          <p:val>
                                            <p:strVal val="#ppt_w"/>
                                          </p:val>
                                        </p:tav>
                                      </p:tavLst>
                                    </p:anim>
                                    <p:anim calcmode="lin" valueType="num">
                                      <p:cBhvr>
                                        <p:cTn id="8" dur="500" fill="hold"/>
                                        <p:tgtEl>
                                          <p:spTgt spid="72706"/>
                                        </p:tgtEl>
                                        <p:attrNameLst>
                                          <p:attrName>ppt_h</p:attrName>
                                        </p:attrNameLst>
                                      </p:cBhvr>
                                      <p:tavLst>
                                        <p:tav tm="0">
                                          <p:val>
                                            <p:fltVal val="0"/>
                                          </p:val>
                                        </p:tav>
                                        <p:tav tm="100000">
                                          <p:val>
                                            <p:strVal val="#ppt_h"/>
                                          </p:val>
                                        </p:tav>
                                      </p:tavLst>
                                    </p:anim>
                                    <p:animEffect transition="in" filter="fade">
                                      <p:cBhvr>
                                        <p:cTn id="9" dur="500"/>
                                        <p:tgtEl>
                                          <p:spTgt spid="727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2707">
                                            <p:txEl>
                                              <p:pRg st="0" end="0"/>
                                            </p:txEl>
                                          </p:spTgt>
                                        </p:tgtEl>
                                        <p:attrNameLst>
                                          <p:attrName>style.visibility</p:attrName>
                                        </p:attrNameLst>
                                      </p:cBhvr>
                                      <p:to>
                                        <p:strVal val="visible"/>
                                      </p:to>
                                    </p:set>
                                    <p:animEffect transition="in" filter="fade">
                                      <p:cBhvr>
                                        <p:cTn id="14" dur="2000"/>
                                        <p:tgtEl>
                                          <p:spTgt spid="7270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2707">
                                            <p:txEl>
                                              <p:pRg st="1" end="1"/>
                                            </p:txEl>
                                          </p:spTgt>
                                        </p:tgtEl>
                                        <p:attrNameLst>
                                          <p:attrName>style.visibility</p:attrName>
                                        </p:attrNameLst>
                                      </p:cBhvr>
                                      <p:to>
                                        <p:strVal val="visible"/>
                                      </p:to>
                                    </p:set>
                                    <p:animEffect transition="in" filter="fade">
                                      <p:cBhvr>
                                        <p:cTn id="19" dur="2000"/>
                                        <p:tgtEl>
                                          <p:spTgt spid="727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30F6E8FB-8941-45A4-B2E6-A22034199548}"/>
              </a:ext>
            </a:extLst>
          </p:cNvPr>
          <p:cNvSpPr>
            <a:spLocks noGrp="1" noChangeArrowheads="1"/>
          </p:cNvSpPr>
          <p:nvPr>
            <p:ph type="title"/>
          </p:nvPr>
        </p:nvSpPr>
        <p:spPr>
          <a:effectLst>
            <a:outerShdw dist="107763" dir="13500000" algn="ctr" rotWithShape="0">
              <a:schemeClr val="bg2">
                <a:alpha val="50000"/>
              </a:schemeClr>
            </a:outerShdw>
          </a:effectLst>
        </p:spPr>
        <p:txBody>
          <a:bodyPr/>
          <a:lstStyle/>
          <a:p>
            <a:pPr algn="ctr"/>
            <a:r>
              <a:rPr lang="sl-SI" altLang="sl-SI" sz="4400" b="1">
                <a:effectLst>
                  <a:outerShdw blurRad="38100" dist="38100" dir="2700000" algn="tl">
                    <a:srgbClr val="FFFFFF"/>
                  </a:outerShdw>
                </a:effectLst>
                <a:latin typeface="Comic Sans MS" panose="030F0702030302020204" pitchFamily="66" charset="0"/>
              </a:rPr>
              <a:t>MOLČEČI KUPEC</a:t>
            </a:r>
          </a:p>
        </p:txBody>
      </p:sp>
      <p:sp>
        <p:nvSpPr>
          <p:cNvPr id="73731" name="Rectangle 3">
            <a:extLst>
              <a:ext uri="{FF2B5EF4-FFF2-40B4-BE49-F238E27FC236}">
                <a16:creationId xmlns:a16="http://schemas.microsoft.com/office/drawing/2014/main" id="{FB74078D-9439-4EA8-9573-88BC5AFBCFD9}"/>
              </a:ext>
            </a:extLst>
          </p:cNvPr>
          <p:cNvSpPr>
            <a:spLocks noGrp="1" noChangeArrowheads="1"/>
          </p:cNvSpPr>
          <p:nvPr>
            <p:ph type="body" idx="1"/>
          </p:nvPr>
        </p:nvSpPr>
        <p:spPr>
          <a:effectLst>
            <a:outerShdw dist="35921" dir="2700000" algn="ctr" rotWithShape="0">
              <a:schemeClr val="bg2"/>
            </a:outerShdw>
          </a:effectLst>
        </p:spPr>
        <p:txBody>
          <a:bodyPr/>
          <a:lstStyle/>
          <a:p>
            <a:pPr>
              <a:buFont typeface="Wingdings" panose="05000000000000000000" pitchFamily="2" charset="2"/>
              <a:buNone/>
            </a:pPr>
            <a:r>
              <a:rPr lang="sl-SI" altLang="sl-SI" sz="2800">
                <a:effectLst>
                  <a:outerShdw blurRad="38100" dist="38100" dir="2700000" algn="tl">
                    <a:srgbClr val="FFFFFF"/>
                  </a:outerShdw>
                </a:effectLst>
                <a:latin typeface="Comic Sans MS" panose="030F0702030302020204" pitchFamily="66" charset="0"/>
              </a:rPr>
              <a:t>Nerad govori, zato ne mara vsiljivcev. To, da je molčeč, naj vas ne skrbi preveč. Nekatere stranke bi naše klepetanje motilo. Če bo stranka čutila potrebo po govoru, bo sama vzpostavila kontakt. Ko ji zastavljamo nujna vprašanja, naj bodo ta kratka, brez nepotrebnega uvoda, jasna in konkretna. Takšne stranke tudi ne smemo sliti, naj se glede izdelka odloči na hitro</a:t>
            </a:r>
            <a:r>
              <a:rPr lang="sl-SI" altLang="sl-SI"/>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500" fill="hold"/>
                                        <p:tgtEl>
                                          <p:spTgt spid="73730"/>
                                        </p:tgtEl>
                                        <p:attrNameLst>
                                          <p:attrName>ppt_w</p:attrName>
                                        </p:attrNameLst>
                                      </p:cBhvr>
                                      <p:tavLst>
                                        <p:tav tm="0">
                                          <p:val>
                                            <p:fltVal val="0"/>
                                          </p:val>
                                        </p:tav>
                                        <p:tav tm="100000">
                                          <p:val>
                                            <p:strVal val="#ppt_w"/>
                                          </p:val>
                                        </p:tav>
                                      </p:tavLst>
                                    </p:anim>
                                    <p:anim calcmode="lin" valueType="num">
                                      <p:cBhvr>
                                        <p:cTn id="8" dur="500" fill="hold"/>
                                        <p:tgtEl>
                                          <p:spTgt spid="73730"/>
                                        </p:tgtEl>
                                        <p:attrNameLst>
                                          <p:attrName>ppt_h</p:attrName>
                                        </p:attrNameLst>
                                      </p:cBhvr>
                                      <p:tavLst>
                                        <p:tav tm="0">
                                          <p:val>
                                            <p:fltVal val="0"/>
                                          </p:val>
                                        </p:tav>
                                        <p:tav tm="100000">
                                          <p:val>
                                            <p:strVal val="#ppt_h"/>
                                          </p:val>
                                        </p:tav>
                                      </p:tavLst>
                                    </p:anim>
                                    <p:animEffect transition="in" filter="fade">
                                      <p:cBhvr>
                                        <p:cTn id="9" dur="500"/>
                                        <p:tgtEl>
                                          <p:spTgt spid="737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3731">
                                            <p:txEl>
                                              <p:pRg st="0" end="0"/>
                                            </p:txEl>
                                          </p:spTgt>
                                        </p:tgtEl>
                                        <p:attrNameLst>
                                          <p:attrName>style.visibility</p:attrName>
                                        </p:attrNameLst>
                                      </p:cBhvr>
                                      <p:to>
                                        <p:strVal val="visible"/>
                                      </p:to>
                                    </p:set>
                                    <p:animEffect transition="in" filter="fade">
                                      <p:cBhvr>
                                        <p:cTn id="14" dur="20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theme/theme1.xml><?xml version="1.0" encoding="utf-8"?>
<a:theme xmlns:a="http://schemas.openxmlformats.org/drawingml/2006/main" name="Vodni znak">
  <a:themeElements>
    <a:clrScheme name="Vodni zna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Vodni zna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odni zna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Vodni zna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Vodni zna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Vodni zna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Vodni zna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Vodni zna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Vodni zna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Vodni zna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Vodni zna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849</Words>
  <Application>Microsoft Office PowerPoint</Application>
  <PresentationFormat>On-screen Show (4:3)</PresentationFormat>
  <Paragraphs>35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Comic Sans MS</vt:lpstr>
      <vt:lpstr>Times New Roman</vt:lpstr>
      <vt:lpstr>Wingdings</vt:lpstr>
      <vt:lpstr>Vodni znak</vt:lpstr>
      <vt:lpstr>PowerPoint Presentation</vt:lpstr>
      <vt:lpstr>ZAUPLJIVI KUPCI</vt:lpstr>
      <vt:lpstr>ODLOČEN KUPEC</vt:lpstr>
      <vt:lpstr>PowerPoint Presentation</vt:lpstr>
      <vt:lpstr>PowerPoint Presentation</vt:lpstr>
      <vt:lpstr>OŠABNI KUPCI</vt:lpstr>
      <vt:lpstr>JEZNI KUPCI</vt:lpstr>
      <vt:lpstr>KLEPETAV KUPEC</vt:lpstr>
      <vt:lpstr>MOLČEČI KUPEC</vt:lpstr>
      <vt:lpstr>ŽIVČNI (NERVOZNI) KUPCI</vt:lpstr>
      <vt:lpstr>GROB KUPEC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2019-05-30T09:37:44Z</dcterms:created>
  <dcterms:modified xsi:type="dcterms:W3CDTF">2019-05-30T09:37:45Z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