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6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2ED7B7C-0FB6-49B3-8F9E-49F0E2B9B7A9}"/>
              </a:ext>
            </a:extLst>
          </p:cNvPr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traight Connector 4">
            <a:extLst>
              <a:ext uri="{FF2B5EF4-FFF2-40B4-BE49-F238E27FC236}">
                <a16:creationId xmlns:a16="http://schemas.microsoft.com/office/drawing/2014/main" id="{5FF7D83E-D567-45D8-B4AC-9C902DC8FA3F}"/>
              </a:ext>
            </a:extLst>
          </p:cNvPr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Date Placeholder 30">
            <a:extLst>
              <a:ext uri="{FF2B5EF4-FFF2-40B4-BE49-F238E27FC236}">
                <a16:creationId xmlns:a16="http://schemas.microsoft.com/office/drawing/2014/main" id="{B7239D8E-ED37-42A6-A6AC-0288AC39BAC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382FF99-D31E-4C14-A610-102A1C239032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7" name="Footer Placeholder 17">
            <a:extLst>
              <a:ext uri="{FF2B5EF4-FFF2-40B4-BE49-F238E27FC236}">
                <a16:creationId xmlns:a16="http://schemas.microsoft.com/office/drawing/2014/main" id="{0A900E66-D216-4946-A721-F3E633715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8" name="Slide Number Placeholder 28">
            <a:extLst>
              <a:ext uri="{FF2B5EF4-FFF2-40B4-BE49-F238E27FC236}">
                <a16:creationId xmlns:a16="http://schemas.microsoft.com/office/drawing/2014/main" id="{AFCD750D-F867-4007-86B7-FDBE64968B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BB9C09-F3F6-4450-84A5-5A3605656F0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5905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>
            <a:extLst>
              <a:ext uri="{FF2B5EF4-FFF2-40B4-BE49-F238E27FC236}">
                <a16:creationId xmlns:a16="http://schemas.microsoft.com/office/drawing/2014/main" id="{7870E1E3-42E9-4A76-8DDB-4846243EA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B8AADE-7139-4836-906B-771A7C8A7FA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2295FEAC-62A3-4EFD-B07D-754100716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id="{3AB60C5A-591C-40E0-9D24-DA3CDD9B3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B233A7-5AEF-4F4F-8280-0AD319188906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0653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4DCACF-8CB3-4988-A625-6DD79C3EB7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DA2C79-9A3C-4038-B96B-BA4F44D1EC97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A3F26-C232-4E0A-9D7A-B4952E4E2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9DA2D-71B9-4A4C-9FF4-5AC74271C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F935AC1C-305F-4F68-BB71-906D8D7C91F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965439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26">
            <a:extLst>
              <a:ext uri="{FF2B5EF4-FFF2-40B4-BE49-F238E27FC236}">
                <a16:creationId xmlns:a16="http://schemas.microsoft.com/office/drawing/2014/main" id="{5CF958C9-E616-41A5-A0BA-A3A7D9AED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67C69-AA8E-4CC8-9C65-4DF3A6546CD9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7C7825B3-F2E5-41C9-A911-6C9E63713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15">
            <a:extLst>
              <a:ext uri="{FF2B5EF4-FFF2-40B4-BE49-F238E27FC236}">
                <a16:creationId xmlns:a16="http://schemas.microsoft.com/office/drawing/2014/main" id="{8FC02493-17A0-4340-A047-C657596D79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163F84-94B1-462D-9225-6C9BF31C9E2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8680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D39FC-A92A-4E6A-9CB2-3E0DAFBC60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0985C480-0845-4048-8AEA-2A7695BE2B96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CAD6E5-EAB9-4872-8FAE-0C8725A5B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F799F-D3F6-46C8-9D33-3E106C6B4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</a:lstStyle>
          <a:p>
            <a:fld id="{61768DC7-0432-417F-9A42-B03BE9CE52B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87015946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>
            <a:extLst>
              <a:ext uri="{FF2B5EF4-FFF2-40B4-BE49-F238E27FC236}">
                <a16:creationId xmlns:a16="http://schemas.microsoft.com/office/drawing/2014/main" id="{C63AD984-D429-460D-BA77-44AA74A24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F2841-02C7-4103-BE0E-E803799259B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AD04F173-DBEB-456A-A9DD-B03689854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15">
            <a:extLst>
              <a:ext uri="{FF2B5EF4-FFF2-40B4-BE49-F238E27FC236}">
                <a16:creationId xmlns:a16="http://schemas.microsoft.com/office/drawing/2014/main" id="{19B2D6AE-8B5B-43CF-84BE-B8A61A3C4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272D4E-597F-4E50-AB15-E126FD1524D4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3899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6">
            <a:extLst>
              <a:ext uri="{FF2B5EF4-FFF2-40B4-BE49-F238E27FC236}">
                <a16:creationId xmlns:a16="http://schemas.microsoft.com/office/drawing/2014/main" id="{BFD8614D-C8F7-45EE-8537-6891CC8B46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63821-280D-4203-8FDB-4C8DADAFC911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4E1AC646-2853-4550-B642-CD0A49A61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15">
            <a:extLst>
              <a:ext uri="{FF2B5EF4-FFF2-40B4-BE49-F238E27FC236}">
                <a16:creationId xmlns:a16="http://schemas.microsoft.com/office/drawing/2014/main" id="{0BBB95BC-3B89-4D9A-BFAB-A12222AD4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7B3A93-E874-405D-A1AB-6B98E2E1797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934688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6">
            <a:extLst>
              <a:ext uri="{FF2B5EF4-FFF2-40B4-BE49-F238E27FC236}">
                <a16:creationId xmlns:a16="http://schemas.microsoft.com/office/drawing/2014/main" id="{AD287DD6-A1C7-4AF8-BD9C-C71B8E8E3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F6209-AE9B-42D7-9CD2-4F3B3CB6C369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C249D4-AA44-4612-98C0-2D092A923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15">
            <a:extLst>
              <a:ext uri="{FF2B5EF4-FFF2-40B4-BE49-F238E27FC236}">
                <a16:creationId xmlns:a16="http://schemas.microsoft.com/office/drawing/2014/main" id="{C2AEE3F5-B3B7-4E5D-BFA3-644D28B2D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2A96C-2BED-41B2-B7B0-5D18FC97FA9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3970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>
            <a:extLst>
              <a:ext uri="{FF2B5EF4-FFF2-40B4-BE49-F238E27FC236}">
                <a16:creationId xmlns:a16="http://schemas.microsoft.com/office/drawing/2014/main" id="{01263859-9739-4023-93B2-0EE364675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CF519-2F4A-455C-AD75-54B3CC528B57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3" name="Footer Placeholder 3">
            <a:extLst>
              <a:ext uri="{FF2B5EF4-FFF2-40B4-BE49-F238E27FC236}">
                <a16:creationId xmlns:a16="http://schemas.microsoft.com/office/drawing/2014/main" id="{D5E1D371-1E87-4FA2-A6ED-209573360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15">
            <a:extLst>
              <a:ext uri="{FF2B5EF4-FFF2-40B4-BE49-F238E27FC236}">
                <a16:creationId xmlns:a16="http://schemas.microsoft.com/office/drawing/2014/main" id="{78D1C827-3CBA-41D5-B060-230C1F19A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F475D7-2793-44B2-AED9-37CD3FFC9F30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09641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26">
            <a:extLst>
              <a:ext uri="{FF2B5EF4-FFF2-40B4-BE49-F238E27FC236}">
                <a16:creationId xmlns:a16="http://schemas.microsoft.com/office/drawing/2014/main" id="{88A69EA0-405E-478F-83CC-B80A2A406A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643335-D26E-4D59-8047-A9E2791BC78A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8D114907-293F-489C-88D6-1275E0EF7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15">
            <a:extLst>
              <a:ext uri="{FF2B5EF4-FFF2-40B4-BE49-F238E27FC236}">
                <a16:creationId xmlns:a16="http://schemas.microsoft.com/office/drawing/2014/main" id="{2758A7A4-BF69-4613-95FC-DEB8AE7B2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1B124-2B7D-416B-9142-C1E2BA2B019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47304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6F6C9342-87C4-4E69-B3FE-6DC4AD51728F}"/>
              </a:ext>
            </a:extLst>
          </p:cNvPr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EFBDC9E-4491-476E-9603-79AF836903C1}"/>
              </a:ext>
            </a:extLst>
          </p:cNvPr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734C13D6-394D-4009-B51A-3CED293B0C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32CE9-D058-4AEF-AB3A-05B4647DE83F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1DD9152B-4D74-47F9-8C7B-F81D129BE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9DC342A0-58FF-4296-8C39-CDF3494084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79A0B-A1CE-4DD8-A1B4-150B244BD20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896190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78DE1E0-92B6-4D94-945A-5461ED9D217D}"/>
              </a:ext>
            </a:extLst>
          </p:cNvPr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itle Placeholder 2">
            <a:extLst>
              <a:ext uri="{FF2B5EF4-FFF2-40B4-BE49-F238E27FC236}">
                <a16:creationId xmlns:a16="http://schemas.microsoft.com/office/drawing/2014/main" id="{DB1C3798-A15F-4DE4-8AA4-4C4EC1BAE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30" name="Text Placeholder 30">
            <a:extLst>
              <a:ext uri="{FF2B5EF4-FFF2-40B4-BE49-F238E27FC236}">
                <a16:creationId xmlns:a16="http://schemas.microsoft.com/office/drawing/2014/main" id="{C26F4313-2FE8-4AF1-99F5-F5FBA9D62DC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27" name="Date Placeholder 26">
            <a:extLst>
              <a:ext uri="{FF2B5EF4-FFF2-40B4-BE49-F238E27FC236}">
                <a16:creationId xmlns:a16="http://schemas.microsoft.com/office/drawing/2014/main" id="{FC7770B0-67F2-4DA0-9B38-122C4FD4F6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0A3369ED-B7BF-4DE5-8FE8-405AF10E4DC7}" type="datetimeFigureOut">
              <a:rPr lang="sl-SI"/>
              <a:pPr>
                <a:defRPr/>
              </a:pPr>
              <a:t>30. 05. 2019</a:t>
            </a:fld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377B9D-E310-4056-B33F-BA561FDED9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sl-SI"/>
          </a:p>
        </p:txBody>
      </p:sp>
      <p:sp>
        <p:nvSpPr>
          <p:cNvPr id="16" name="Slide Number Placeholder 15">
            <a:extLst>
              <a:ext uri="{FF2B5EF4-FFF2-40B4-BE49-F238E27FC236}">
                <a16:creationId xmlns:a16="http://schemas.microsoft.com/office/drawing/2014/main" id="{5F1B99E6-3BF4-4F6D-9EE2-98CC8EF2FD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627CAA4F-37A5-4A73-BE30-182D34EFE1A2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6" r:id="rId2"/>
    <p:sldLayoutId id="2147483684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5" r:id="rId9"/>
    <p:sldLayoutId id="2147483682" r:id="rId10"/>
    <p:sldLayoutId id="214748368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rebuchet MS" panose="020B0603020202020204" pitchFamily="34" charset="0"/>
        </a:defRPr>
      </a:lvl9pPr>
      <a:extLst/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anose="05020102010507070707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fontAlgn="base">
        <a:spcBef>
          <a:spcPts val="500"/>
        </a:spcBef>
        <a:spcAft>
          <a:spcPct val="0"/>
        </a:spcAft>
        <a:buClr>
          <a:srgbClr val="10CF9B"/>
        </a:buClr>
        <a:buSzPct val="80000"/>
        <a:buFont typeface="Wingdings 2" panose="05020102010507070707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fontAlgn="base">
        <a:spcBef>
          <a:spcPts val="400"/>
        </a:spcBef>
        <a:spcAft>
          <a:spcPct val="0"/>
        </a:spcAft>
        <a:buClr>
          <a:srgbClr val="10CF9B"/>
        </a:buClr>
        <a:buSzPct val="60000"/>
        <a:buFont typeface="Wingdings" panose="05000000000000000000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fontAlgn="base">
        <a:spcBef>
          <a:spcPct val="20000"/>
        </a:spcBef>
        <a:spcAft>
          <a:spcPct val="0"/>
        </a:spcAft>
        <a:buClr>
          <a:srgbClr val="10CF9B"/>
        </a:buClr>
        <a:buSzPct val="80000"/>
        <a:buFont typeface="Wingdings 2" panose="05020102010507070707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fontAlgn="base">
        <a:spcBef>
          <a:spcPts val="400"/>
        </a:spcBef>
        <a:spcAft>
          <a:spcPct val="0"/>
        </a:spcAft>
        <a:buClr>
          <a:srgbClr val="10CF9B"/>
        </a:buClr>
        <a:buSzPct val="70000"/>
        <a:buFont typeface="Wingdings" panose="05000000000000000000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2EC4E-9F8D-4DEE-B6C2-D41E16A135B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Osebni stečaj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026E66-979C-43B8-9F15-4293227BF9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19475" y="4581525"/>
            <a:ext cx="5394325" cy="1905000"/>
          </a:xfrm>
        </p:spPr>
        <p:txBody>
          <a:bodyPr>
            <a:normAutofit/>
          </a:bodyPr>
          <a:lstStyle/>
          <a:p>
            <a:pPr algn="l" fontAlgn="auto">
              <a:spcAft>
                <a:spcPts val="0"/>
              </a:spcAft>
              <a:buFont typeface="Wingdings 2"/>
              <a:buNone/>
              <a:defRPr/>
            </a:pPr>
            <a:r>
              <a:rPr lang="sl-SI" dirty="0"/>
              <a:t>		</a:t>
            </a:r>
          </a:p>
          <a:p>
            <a:pPr fontAlgn="auto">
              <a:spcAft>
                <a:spcPts val="0"/>
              </a:spcAft>
              <a:buFont typeface="Wingdings 2"/>
              <a:buNone/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F7B1B8-CF76-4B40-BC13-98BF782BD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Kaj sodi v stečajno maso?</a:t>
            </a:r>
          </a:p>
        </p:txBody>
      </p:sp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C8C0D9C5-6C81-430F-9D32-506196A59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Vse premoženje, ki ste ga imeli na začetku stečajnega postopka</a:t>
            </a:r>
          </a:p>
          <a:p>
            <a:r>
              <a:rPr lang="sl-SI" altLang="sl-SI"/>
              <a:t>Plača in drugi prejemki, ki jih pridobite med postopkom osebnega stečaja</a:t>
            </a:r>
          </a:p>
          <a:p>
            <a:r>
              <a:rPr lang="sl-SI" altLang="sl-SI"/>
              <a:t>Tudi vaša hiša (ali stanovanje) bo postala del stečajne mase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4D221-A3B7-4C93-B5E6-202CDE728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Kaj ne sodi v stečajno maso?</a:t>
            </a:r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38747A39-557F-4BFF-9694-301319011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Ne sodijo zakonsko izvzeti prejemki</a:t>
            </a:r>
          </a:p>
          <a:p>
            <a:r>
              <a:rPr lang="sl-SI" altLang="sl-SI"/>
              <a:t>Prejemki ki jih potrebujete za ohranitev minimalnega življenjskega standarda</a:t>
            </a:r>
          </a:p>
          <a:p>
            <a:r>
              <a:rPr lang="sl-SI" altLang="sl-SI"/>
              <a:t>Ti prejemki se določijo glede na višino minimalne plače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E54A4-C964-47DE-89D0-297938AB32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Konec stečajnega postopka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0B853830-344E-42E3-953E-429AFA5AD5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Upravitelj mora sodišču v enem mesecu po opravljeni končni razdelitvi stečajne mase</a:t>
            </a:r>
            <a:r>
              <a:rPr lang="sl-SI" altLang="sl-SI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altLang="sl-SI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predložiti končno poročilo</a:t>
            </a:r>
          </a:p>
          <a:p>
            <a:r>
              <a:rPr lang="sl-SI" altLang="sl-SI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Sodišče na podlagi</a:t>
            </a:r>
            <a:r>
              <a:rPr lang="sl-SI" altLang="sl-SI">
                <a:latin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sl-SI" altLang="sl-SI">
                <a:latin typeface="Calibri" panose="020F0502020204030204" pitchFamily="34" charset="0"/>
                <a:cs typeface="Calibri" panose="020F0502020204030204" pitchFamily="34" charset="0"/>
              </a:rPr>
              <a:t>končnega upraviteljevega poročila izda sklep o koncu stečajnega postopka</a:t>
            </a:r>
          </a:p>
          <a:p>
            <a:r>
              <a:rPr lang="sl-SI" altLang="sl-SI">
                <a:latin typeface="Calibri" panose="020F0502020204030204" pitchFamily="34" charset="0"/>
                <a:cs typeface="Calibri" panose="020F0502020204030204" pitchFamily="34" charset="0"/>
              </a:rPr>
              <a:t>Celoten postopek se lahko praviloma konča v šestih mesecih.</a:t>
            </a:r>
            <a:endParaRPr lang="sl-SI" altLang="sl-SI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A133F-D50A-4654-A19E-247D7EF76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Predlog za odpust obveznosti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E35585-1130-414A-B671-F1AAC89DF7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/>
              <a:t>Zelo verjetno vaša stečajna masa ne bo zadostovala za poplačilo vseh terjatev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/>
              <a:t>niste bili pravnomočno obsojeni za kaznivo dejanje proti premoženju ali gospodarstvu, ki še ni izbrisano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/>
              <a:t>če vam je v preteklih treh letih davčni organ odmeril zahtevek za dodatno plačilo davkov, večje od 4.000 evrov, in so bile razlog za zahtevek neresničnost, nepravilnosti ali pomanjkljivosti v vašem poročanju o davkih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/>
              <a:t>če od prejšnjega odpusta obveznosti, ki vam je bil mogoče že odobren, še ni preteklo deset let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/>
              <a:t>če ste v zadnjih treh letih pred začetkom stečajnega postopka prevzemali obveznosti, ki so bile nesorazmerne z vašim premoženjskim stanjem, ali če ste razpolagali s svojim premoženjem neodplačno ali za neznatno plačilo.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77BCC9-913B-400D-BA9F-44701B126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Preizkusno obdobje za odpust obveznosti 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7BCA7A0D-538D-467A-85CF-8F183E9F5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Po svojih zmožnostih plačevali preostale obveznosti do upnikov</a:t>
            </a:r>
          </a:p>
          <a:p>
            <a:r>
              <a:rPr lang="sl-SI" altLang="sl-SI"/>
              <a:t>Lahko traja od dveh do petih let </a:t>
            </a:r>
          </a:p>
          <a:p>
            <a:r>
              <a:rPr lang="sl-SI" altLang="sl-SI"/>
              <a:t>Sodišče določi trajanje preizkusnega obdobja na podlagi vaše starosti in družinskih razmer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81F352-378E-4AD0-B404-454851D24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Zakaj je potreben osebni stečaj?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F0AB20F2-C428-4B6D-A245-DD37BEA211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Da lahko poplačamo upnike glede na stanje premoženja in dohodkov</a:t>
            </a:r>
          </a:p>
          <a:p>
            <a:r>
              <a:rPr lang="sl-SI" altLang="sl-SI"/>
              <a:t>Omogočen začetek »novega« življenja </a:t>
            </a:r>
          </a:p>
          <a:p>
            <a:endParaRPr lang="sl-SI" altLang="sl-SI"/>
          </a:p>
        </p:txBody>
      </p:sp>
      <p:pic>
        <p:nvPicPr>
          <p:cNvPr id="7172" name="Picture 2">
            <a:extLst>
              <a:ext uri="{FF2B5EF4-FFF2-40B4-BE49-F238E27FC236}">
                <a16:creationId xmlns:a16="http://schemas.microsoft.com/office/drawing/2014/main" id="{006882F0-4053-432F-BA27-ADA90DB78B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3027" r="6183" b="11543"/>
          <a:stretch>
            <a:fillRect/>
          </a:stretch>
        </p:blipFill>
        <p:spPr bwMode="auto">
          <a:xfrm>
            <a:off x="395288" y="3059113"/>
            <a:ext cx="7092950" cy="379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TextBox 4">
            <a:extLst>
              <a:ext uri="{FF2B5EF4-FFF2-40B4-BE49-F238E27FC236}">
                <a16:creationId xmlns:a16="http://schemas.microsoft.com/office/drawing/2014/main" id="{FA9FBBDF-5754-45D2-952E-1B3CC30036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16238" y="3357563"/>
            <a:ext cx="15843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r>
              <a:rPr lang="sl-SI" altLang="sl-SI" sz="3600">
                <a:solidFill>
                  <a:schemeClr val="bg1"/>
                </a:solidFill>
              </a:rPr>
              <a:t>DOLG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FEC6BD-ACD4-4979-8AFC-905C10BCD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Kdaj se lahko izvede osebni stečaj?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303EA0B3-4380-461D-AE7A-87778DC70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Pogoj je insolventnost</a:t>
            </a:r>
          </a:p>
          <a:p>
            <a:r>
              <a:rPr lang="sl-SI" altLang="sl-SI"/>
              <a:t>Insolventnost pomeni trajno nelikvidnost ali dolgoročno plačilno nesposobnost. </a:t>
            </a:r>
          </a:p>
          <a:p>
            <a:pPr>
              <a:buFont typeface="Wingdings 2" panose="05020102010507070707" pitchFamily="18" charset="2"/>
              <a:buNone/>
            </a:pPr>
            <a:r>
              <a:rPr lang="sl-SI" altLang="sl-SI" b="1"/>
              <a:t>Kako najlažje ugotovite, če ste insolventni?</a:t>
            </a:r>
          </a:p>
          <a:p>
            <a:r>
              <a:rPr lang="sl-SI" altLang="sl-SI"/>
              <a:t>natančno popisali in ovrednotili premoženje, dolgove ter dohodke in odhodke.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C0179E-64E2-4F69-A61E-A9008299E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Katero dokumentacijo potrebuje sodišče?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72996-897D-4005-97EB-434B116B01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/>
              <a:t>Kratko pojasniti, da svojih dolgov ne morete poplačati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/>
              <a:t>Poročilo o stanju premoženja, ki mora vsebovati: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/>
              <a:t>opis celotnega premoženja. Če ste samozaposleni, mora biti premoženje vašega s. p. vpisano v priloženih poslovnih knjigah.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/>
              <a:t>številke vseh vaših transakcijskih računov in podatke o stanju na njih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/>
              <a:t>mesečne plače, pokojnine in drugih rednih prejemkov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sl-SI" dirty="0"/>
              <a:t>izjavo, s katero potrjujete, da je v poročilu navedeno vaše celotno premoženje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sl-SI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sl-SI" dirty="0"/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endParaRPr lang="sl-SI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D32B9-EE6C-4130-AA59-E9924F6865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Na kakšen način lahko vložite predlog za osebni stečaj?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8BC44367-5FED-4B28-AADD-DEBFE94BE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Vložite vlogo na okrajnem sodišču</a:t>
            </a:r>
          </a:p>
          <a:p>
            <a:r>
              <a:rPr lang="sl-SI" altLang="sl-SI"/>
              <a:t>Pojasnili pravne posledice osebnega stečaja</a:t>
            </a:r>
          </a:p>
          <a:p>
            <a:r>
              <a:rPr lang="sl-SI" altLang="sl-SI"/>
              <a:t>Predložili boste dokaze o premoženju </a:t>
            </a:r>
          </a:p>
          <a:p>
            <a:r>
              <a:rPr lang="sl-SI" altLang="sl-SI"/>
              <a:t>Opozorili vas bodo na morebitno manjkajočo dokumentacijo.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421A9-4B1D-48C4-B36E-B3486DBA32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Kaj storiti, če so stroški osebnega stečaja previsoki?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47CBEBCE-A26C-4D9D-86D4-99128D4304F7}"/>
              </a:ext>
            </a:extLst>
          </p:cNvPr>
          <p:cNvSpPr>
            <a:spLocks noGrp="1"/>
          </p:cNvSpPr>
          <p:nvPr>
            <p:ph sz="quarter" idx="2"/>
          </p:nvPr>
        </p:nvSpPr>
        <p:spPr>
          <a:xfrm>
            <a:off x="457200" y="1711325"/>
            <a:ext cx="6923088" cy="1069975"/>
          </a:xfrm>
        </p:spPr>
        <p:txBody>
          <a:bodyPr/>
          <a:lstStyle/>
          <a:p>
            <a:r>
              <a:rPr lang="sl-SI" altLang="sl-SI"/>
              <a:t>Brezplačna pravna pomoč</a:t>
            </a:r>
          </a:p>
          <a:p>
            <a:r>
              <a:rPr lang="sl-SI" altLang="sl-SI"/>
              <a:t>2.000 evrov stroškov</a:t>
            </a:r>
          </a:p>
          <a:p>
            <a:endParaRPr lang="sl-SI" altLang="sl-SI"/>
          </a:p>
        </p:txBody>
      </p:sp>
      <p:sp>
        <p:nvSpPr>
          <p:cNvPr id="11268" name="Content Placeholder 9">
            <a:extLst>
              <a:ext uri="{FF2B5EF4-FFF2-40B4-BE49-F238E27FC236}">
                <a16:creationId xmlns:a16="http://schemas.microsoft.com/office/drawing/2014/main" id="{783FB6C8-F5BA-4391-A883-991F691D43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39750" y="4581525"/>
            <a:ext cx="7056438" cy="1693863"/>
          </a:xfrm>
        </p:spPr>
        <p:txBody>
          <a:bodyPr/>
          <a:lstStyle/>
          <a:p>
            <a:r>
              <a:rPr lang="sl-SI" altLang="sl-SI"/>
              <a:t>Približno dva tedna</a:t>
            </a:r>
          </a:p>
          <a:p>
            <a:r>
              <a:rPr lang="sl-SI" altLang="sl-SI"/>
              <a:t>Odvisno od kompleksnosti vašega finančnega položaja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C66B5E7-FA65-44CC-9100-3E71C05809CA}"/>
              </a:ext>
            </a:extLst>
          </p:cNvPr>
          <p:cNvSpPr txBox="1"/>
          <p:nvPr/>
        </p:nvSpPr>
        <p:spPr>
          <a:xfrm>
            <a:off x="395536" y="2708920"/>
            <a:ext cx="6912768" cy="166199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l-SI" sz="3400" b="1" cap="all" dirty="0">
                <a:ln w="9000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+mn-lt"/>
                <a:cs typeface="+mn-cs"/>
              </a:rPr>
              <a:t>Koliko časa traja, preden se začne postopek osebnega stečaja?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0069DBA-6F1A-49B6-ACF6-F883ED571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Kako poteka postopek osebnega stečaja?</a:t>
            </a:r>
          </a:p>
        </p:txBody>
      </p:sp>
      <p:sp>
        <p:nvSpPr>
          <p:cNvPr id="12291" name="Content Placeholder 7">
            <a:extLst>
              <a:ext uri="{FF2B5EF4-FFF2-40B4-BE49-F238E27FC236}">
                <a16:creationId xmlns:a16="http://schemas.microsoft.com/office/drawing/2014/main" id="{221756E0-CEF1-4CD2-AAE3-AC1132CE8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Sodišče opozori upnike preko spletne strani Ajpes-a da se je začel postopek vašega osebnega stečaja.</a:t>
            </a:r>
          </a:p>
          <a:p>
            <a:r>
              <a:rPr lang="sl-SI" altLang="sl-SI"/>
              <a:t>Postanete samodejno omejeno poslovno sposobni</a:t>
            </a:r>
          </a:p>
          <a:p>
            <a:r>
              <a:rPr lang="sl-SI" altLang="sl-SI"/>
              <a:t>Ne morete odpirati novih plačilnih računov, brez soglasja sodišča</a:t>
            </a:r>
          </a:p>
          <a:p>
            <a:r>
              <a:rPr lang="sl-SI" altLang="sl-SI"/>
              <a:t>Ne morete najeti kredita ali posojila ali se odpovedati dediščini in premoženjskim pravicam.</a:t>
            </a:r>
          </a:p>
          <a:p>
            <a:endParaRPr lang="sl-SI" altLang="sl-SI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BF9C2E-DA4D-451E-B50B-7624972E8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Stečajni upravitelj</a:t>
            </a:r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93F1920B-7C78-4BFE-B8BD-929D57654A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/>
              <a:t>Postopek osebnega stečaja je zapleten</a:t>
            </a:r>
          </a:p>
          <a:p>
            <a:r>
              <a:rPr lang="sl-SI" altLang="sl-SI"/>
              <a:t>Sodišče bo dodelilo stečajnega upravitelja</a:t>
            </a:r>
          </a:p>
          <a:p>
            <a:r>
              <a:rPr lang="sl-SI" altLang="sl-SI"/>
              <a:t>Stečajni upravitelj vam bo pojasnil vse podrobnosti </a:t>
            </a:r>
          </a:p>
          <a:p>
            <a:r>
              <a:rPr lang="sl-SI" altLang="sl-SI"/>
              <a:t>Upravitelj bo odprl poseben denarni račun</a:t>
            </a:r>
          </a:p>
          <a:p>
            <a:r>
              <a:rPr lang="sl-SI" altLang="sl-SI"/>
              <a:t>Opravlja le izplačila za stroške postopka osebnega stečaja  in poplačilo upnikov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1DF8AC-E3F8-45F7-ADC9-52F4D5056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l-SI" dirty="0"/>
              <a:t>Določanje stečajne mase 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A79723E9-2AA3-4808-919A-FB23A6D32D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9725"/>
            <a:ext cx="7239000" cy="1171575"/>
          </a:xfrm>
        </p:spPr>
        <p:txBody>
          <a:bodyPr/>
          <a:lstStyle/>
          <a:p>
            <a:r>
              <a:rPr lang="sl-SI" altLang="sl-SI"/>
              <a:t>Ugotavljanje stečajne mase</a:t>
            </a:r>
          </a:p>
          <a:p>
            <a:r>
              <a:rPr lang="sl-SI" altLang="sl-SI"/>
              <a:t>Traja okrog dva meseca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574</Words>
  <Application>Microsoft Office PowerPoint</Application>
  <PresentationFormat>On-screen Show (4:3)</PresentationFormat>
  <Paragraphs>66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Calibri</vt:lpstr>
      <vt:lpstr>Times New Roman</vt:lpstr>
      <vt:lpstr>Trebuchet MS</vt:lpstr>
      <vt:lpstr>Wingdings</vt:lpstr>
      <vt:lpstr>Wingdings 2</vt:lpstr>
      <vt:lpstr>Opulent</vt:lpstr>
      <vt:lpstr>Osebni stečaj</vt:lpstr>
      <vt:lpstr>Zakaj je potreben osebni stečaj?</vt:lpstr>
      <vt:lpstr>Kdaj se lahko izvede osebni stečaj?</vt:lpstr>
      <vt:lpstr>Katero dokumentacijo potrebuje sodišče?</vt:lpstr>
      <vt:lpstr>Na kakšen način lahko vložite predlog za osebni stečaj?</vt:lpstr>
      <vt:lpstr>Kaj storiti, če so stroški osebnega stečaja previsoki?</vt:lpstr>
      <vt:lpstr>Kako poteka postopek osebnega stečaja?</vt:lpstr>
      <vt:lpstr>Stečajni upravitelj</vt:lpstr>
      <vt:lpstr>Določanje stečajne mase </vt:lpstr>
      <vt:lpstr>Kaj sodi v stečajno maso?</vt:lpstr>
      <vt:lpstr>Kaj ne sodi v stečajno maso?</vt:lpstr>
      <vt:lpstr>Konec stečajnega postopka</vt:lpstr>
      <vt:lpstr>Predlog za odpust obveznosti </vt:lpstr>
      <vt:lpstr>Preizkusno obdobje za odpust obveznosti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2019-05-30T09:37:51Z</dcterms:created>
  <dcterms:modified xsi:type="dcterms:W3CDTF">2019-05-30T09:37:51Z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