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205D-DEB9-45C4-B440-9F2C7298D19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CE1765C2-C4FE-4044-8458-A197516794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EDA9257F-1AC2-4C03-A391-DA85FDFB9EA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25095D6-C347-4463-BB30-623747129FC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025FFCF-27FC-47C2-9330-B994B1FE75EA}"/>
              </a:ext>
            </a:extLst>
          </p:cNvPr>
          <p:cNvSpPr>
            <a:spLocks noGrp="1"/>
          </p:cNvSpPr>
          <p:nvPr>
            <p:ph type="sldNum" sz="quarter" idx="12"/>
          </p:nvPr>
        </p:nvSpPr>
        <p:spPr/>
        <p:txBody>
          <a:bodyPr/>
          <a:lstStyle>
            <a:lvl1pPr>
              <a:defRPr/>
            </a:lvl1pPr>
          </a:lstStyle>
          <a:p>
            <a:fld id="{C30C23EB-53B3-4064-A4DA-6DE27BD846EB}" type="slidenum">
              <a:rPr lang="sl-SI" altLang="sl-SI"/>
              <a:pPr/>
              <a:t>‹#›</a:t>
            </a:fld>
            <a:endParaRPr lang="sl-SI" altLang="sl-SI"/>
          </a:p>
        </p:txBody>
      </p:sp>
    </p:spTree>
    <p:extLst>
      <p:ext uri="{BB962C8B-B14F-4D97-AF65-F5344CB8AC3E}">
        <p14:creationId xmlns:p14="http://schemas.microsoft.com/office/powerpoint/2010/main" val="340516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A2408-3BBB-472E-8AAA-04D2A4F596B5}"/>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7222CACF-81EA-403E-AAB9-039174FAA7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601B05F-C23D-4903-BF58-A6E37A40D8F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C1EF5AB-D36A-4B31-9232-540DDE0DB7D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1DD49D1-7F3C-4C5E-9B1F-9A5BB8569C17}"/>
              </a:ext>
            </a:extLst>
          </p:cNvPr>
          <p:cNvSpPr>
            <a:spLocks noGrp="1"/>
          </p:cNvSpPr>
          <p:nvPr>
            <p:ph type="sldNum" sz="quarter" idx="12"/>
          </p:nvPr>
        </p:nvSpPr>
        <p:spPr/>
        <p:txBody>
          <a:bodyPr/>
          <a:lstStyle>
            <a:lvl1pPr>
              <a:defRPr/>
            </a:lvl1pPr>
          </a:lstStyle>
          <a:p>
            <a:fld id="{D1E501A1-4B9F-4566-B579-995FF54BB318}" type="slidenum">
              <a:rPr lang="sl-SI" altLang="sl-SI"/>
              <a:pPr/>
              <a:t>‹#›</a:t>
            </a:fld>
            <a:endParaRPr lang="sl-SI" altLang="sl-SI"/>
          </a:p>
        </p:txBody>
      </p:sp>
    </p:spTree>
    <p:extLst>
      <p:ext uri="{BB962C8B-B14F-4D97-AF65-F5344CB8AC3E}">
        <p14:creationId xmlns:p14="http://schemas.microsoft.com/office/powerpoint/2010/main" val="405765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EE992D-B4A5-41F0-BBE7-0848A39DBB36}"/>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2B06273B-36C3-452A-A9D6-15003956D5F8}"/>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590058C-6E97-4D2C-8335-2CB0F549B64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1BC2BF46-1CC6-4CEE-802B-851F289AA24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F431001-56AF-4DC6-AD8A-BDEF65500EB6}"/>
              </a:ext>
            </a:extLst>
          </p:cNvPr>
          <p:cNvSpPr>
            <a:spLocks noGrp="1"/>
          </p:cNvSpPr>
          <p:nvPr>
            <p:ph type="sldNum" sz="quarter" idx="12"/>
          </p:nvPr>
        </p:nvSpPr>
        <p:spPr/>
        <p:txBody>
          <a:bodyPr/>
          <a:lstStyle>
            <a:lvl1pPr>
              <a:defRPr/>
            </a:lvl1pPr>
          </a:lstStyle>
          <a:p>
            <a:fld id="{DF4AEA75-3906-4A85-A1A5-3C030C039D3D}" type="slidenum">
              <a:rPr lang="sl-SI" altLang="sl-SI"/>
              <a:pPr/>
              <a:t>‹#›</a:t>
            </a:fld>
            <a:endParaRPr lang="sl-SI" altLang="sl-SI"/>
          </a:p>
        </p:txBody>
      </p:sp>
    </p:spTree>
    <p:extLst>
      <p:ext uri="{BB962C8B-B14F-4D97-AF65-F5344CB8AC3E}">
        <p14:creationId xmlns:p14="http://schemas.microsoft.com/office/powerpoint/2010/main" val="2470783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297A6-28AC-4125-B482-A7D6280173EA}"/>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6627E7B4-2D2F-4515-9460-95D4A80CCC26}"/>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hart Placeholder 3">
            <a:extLst>
              <a:ext uri="{FF2B5EF4-FFF2-40B4-BE49-F238E27FC236}">
                <a16:creationId xmlns:a16="http://schemas.microsoft.com/office/drawing/2014/main" id="{FB2B35B1-0CA2-4A64-90E6-0C85AF286521}"/>
              </a:ext>
            </a:extLst>
          </p:cNvPr>
          <p:cNvSpPr>
            <a:spLocks noGrp="1"/>
          </p:cNvSpPr>
          <p:nvPr>
            <p:ph type="chart" sz="half" idx="2"/>
          </p:nvPr>
        </p:nvSpPr>
        <p:spPr>
          <a:xfrm>
            <a:off x="4648200" y="1600200"/>
            <a:ext cx="4038600" cy="4525963"/>
          </a:xfrm>
        </p:spPr>
        <p:txBody>
          <a:bodyPr/>
          <a:lstStyle/>
          <a:p>
            <a:endParaRPr lang="sl-SI"/>
          </a:p>
        </p:txBody>
      </p:sp>
      <p:sp>
        <p:nvSpPr>
          <p:cNvPr id="5" name="Date Placeholder 4">
            <a:extLst>
              <a:ext uri="{FF2B5EF4-FFF2-40B4-BE49-F238E27FC236}">
                <a16:creationId xmlns:a16="http://schemas.microsoft.com/office/drawing/2014/main" id="{A4D21AF0-6A82-4B44-8246-485A1D05D3E0}"/>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71AA654-2E71-43BF-A1EB-F468AC68D11D}"/>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14E547BB-480F-472C-9D5C-362968595C5D}"/>
              </a:ext>
            </a:extLst>
          </p:cNvPr>
          <p:cNvSpPr>
            <a:spLocks noGrp="1"/>
          </p:cNvSpPr>
          <p:nvPr>
            <p:ph type="sldNum" sz="quarter" idx="12"/>
          </p:nvPr>
        </p:nvSpPr>
        <p:spPr>
          <a:xfrm>
            <a:off x="6553200" y="6245225"/>
            <a:ext cx="2133600" cy="476250"/>
          </a:xfrm>
        </p:spPr>
        <p:txBody>
          <a:bodyPr/>
          <a:lstStyle>
            <a:lvl1pPr>
              <a:defRPr/>
            </a:lvl1pPr>
          </a:lstStyle>
          <a:p>
            <a:fld id="{778BE353-9BBA-48EE-A351-5F68AA208149}" type="slidenum">
              <a:rPr lang="sl-SI" altLang="sl-SI"/>
              <a:pPr/>
              <a:t>‹#›</a:t>
            </a:fld>
            <a:endParaRPr lang="sl-SI" altLang="sl-SI"/>
          </a:p>
        </p:txBody>
      </p:sp>
    </p:spTree>
    <p:extLst>
      <p:ext uri="{BB962C8B-B14F-4D97-AF65-F5344CB8AC3E}">
        <p14:creationId xmlns:p14="http://schemas.microsoft.com/office/powerpoint/2010/main" val="30895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57293-F92F-4011-947B-357C9C1E6140}"/>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A2B8F69-3A17-4CB1-B02C-3C0A26E6E9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27C09BE-37C0-4E38-83DE-20E01F5876F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23CEFFF-495E-491D-A62D-6DF1DD4E47B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FA6D7D3-2507-42FE-9DE9-5B2E8C350E7E}"/>
              </a:ext>
            </a:extLst>
          </p:cNvPr>
          <p:cNvSpPr>
            <a:spLocks noGrp="1"/>
          </p:cNvSpPr>
          <p:nvPr>
            <p:ph type="sldNum" sz="quarter" idx="12"/>
          </p:nvPr>
        </p:nvSpPr>
        <p:spPr/>
        <p:txBody>
          <a:bodyPr/>
          <a:lstStyle>
            <a:lvl1pPr>
              <a:defRPr/>
            </a:lvl1pPr>
          </a:lstStyle>
          <a:p>
            <a:fld id="{4FD91F3D-6BB4-494A-A1B8-FF9EF0C93B86}" type="slidenum">
              <a:rPr lang="sl-SI" altLang="sl-SI"/>
              <a:pPr/>
              <a:t>‹#›</a:t>
            </a:fld>
            <a:endParaRPr lang="sl-SI" altLang="sl-SI"/>
          </a:p>
        </p:txBody>
      </p:sp>
    </p:spTree>
    <p:extLst>
      <p:ext uri="{BB962C8B-B14F-4D97-AF65-F5344CB8AC3E}">
        <p14:creationId xmlns:p14="http://schemas.microsoft.com/office/powerpoint/2010/main" val="145009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A6795-F9DC-4272-AD12-E44B97BC9B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94394646-7607-494C-90AA-110052B256F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589D91A-D351-4B62-9C8B-7D69D033AB5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ED87F2D-D535-445A-A1F6-ECCAA826D0A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6372A1F-759D-4C25-B599-30E4F324A12D}"/>
              </a:ext>
            </a:extLst>
          </p:cNvPr>
          <p:cNvSpPr>
            <a:spLocks noGrp="1"/>
          </p:cNvSpPr>
          <p:nvPr>
            <p:ph type="sldNum" sz="quarter" idx="12"/>
          </p:nvPr>
        </p:nvSpPr>
        <p:spPr/>
        <p:txBody>
          <a:bodyPr/>
          <a:lstStyle>
            <a:lvl1pPr>
              <a:defRPr/>
            </a:lvl1pPr>
          </a:lstStyle>
          <a:p>
            <a:fld id="{9EB96D38-2CA3-4E99-845E-CAC9346F47A2}" type="slidenum">
              <a:rPr lang="sl-SI" altLang="sl-SI"/>
              <a:pPr/>
              <a:t>‹#›</a:t>
            </a:fld>
            <a:endParaRPr lang="sl-SI" altLang="sl-SI"/>
          </a:p>
        </p:txBody>
      </p:sp>
    </p:spTree>
    <p:extLst>
      <p:ext uri="{BB962C8B-B14F-4D97-AF65-F5344CB8AC3E}">
        <p14:creationId xmlns:p14="http://schemas.microsoft.com/office/powerpoint/2010/main" val="393090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3762C-B697-4EB0-9ECB-5C99A989AEAE}"/>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73EF3867-4F01-4632-90CC-BF7079D585E6}"/>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EA9C84A-BD0B-40AB-A941-76F15401E936}"/>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70293A71-6BBC-43AD-BE2B-AA473B4A472B}"/>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BBAB9FF-9B65-4CFE-BF7E-D98163CB9DAD}"/>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E627507-657F-41D6-AF9D-F7B1856B4879}"/>
              </a:ext>
            </a:extLst>
          </p:cNvPr>
          <p:cNvSpPr>
            <a:spLocks noGrp="1"/>
          </p:cNvSpPr>
          <p:nvPr>
            <p:ph type="sldNum" sz="quarter" idx="12"/>
          </p:nvPr>
        </p:nvSpPr>
        <p:spPr/>
        <p:txBody>
          <a:bodyPr/>
          <a:lstStyle>
            <a:lvl1pPr>
              <a:defRPr/>
            </a:lvl1pPr>
          </a:lstStyle>
          <a:p>
            <a:fld id="{0CC66DAD-41B3-420F-8BB4-9BA3A81BF7DA}" type="slidenum">
              <a:rPr lang="sl-SI" altLang="sl-SI"/>
              <a:pPr/>
              <a:t>‹#›</a:t>
            </a:fld>
            <a:endParaRPr lang="sl-SI" altLang="sl-SI"/>
          </a:p>
        </p:txBody>
      </p:sp>
    </p:spTree>
    <p:extLst>
      <p:ext uri="{BB962C8B-B14F-4D97-AF65-F5344CB8AC3E}">
        <p14:creationId xmlns:p14="http://schemas.microsoft.com/office/powerpoint/2010/main" val="374405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7D87D-DEAC-4106-83EC-A5F44266B5E4}"/>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D703C558-4C0A-4F60-A895-94ED689F6F3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13E2C0-197A-416A-BB0F-99D7F9A2B8A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143E2EEE-7382-48AF-8C56-208AAF00AD8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2E66A6-008C-465B-B085-7CD2A72F667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1BF89B8A-E380-44E1-BC07-A28840A42463}"/>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A9DF4E42-47CE-46C5-AA01-13B99114D3B6}"/>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32D2B554-7997-46CD-B8D5-85603F9FF929}"/>
              </a:ext>
            </a:extLst>
          </p:cNvPr>
          <p:cNvSpPr>
            <a:spLocks noGrp="1"/>
          </p:cNvSpPr>
          <p:nvPr>
            <p:ph type="sldNum" sz="quarter" idx="12"/>
          </p:nvPr>
        </p:nvSpPr>
        <p:spPr/>
        <p:txBody>
          <a:bodyPr/>
          <a:lstStyle>
            <a:lvl1pPr>
              <a:defRPr/>
            </a:lvl1pPr>
          </a:lstStyle>
          <a:p>
            <a:fld id="{B48A2B53-A403-4ED2-9DC0-65E8E98850D7}" type="slidenum">
              <a:rPr lang="sl-SI" altLang="sl-SI"/>
              <a:pPr/>
              <a:t>‹#›</a:t>
            </a:fld>
            <a:endParaRPr lang="sl-SI" altLang="sl-SI"/>
          </a:p>
        </p:txBody>
      </p:sp>
    </p:spTree>
    <p:extLst>
      <p:ext uri="{BB962C8B-B14F-4D97-AF65-F5344CB8AC3E}">
        <p14:creationId xmlns:p14="http://schemas.microsoft.com/office/powerpoint/2010/main" val="419218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D3639-204B-44BB-9C63-D2F7E0342900}"/>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87FA941-3C63-41C2-B9F7-F6C92D4225DB}"/>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EF316769-FFD4-4ACD-BE17-6754094B7B51}"/>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D8D51741-BD98-4654-A689-089A2F01AA13}"/>
              </a:ext>
            </a:extLst>
          </p:cNvPr>
          <p:cNvSpPr>
            <a:spLocks noGrp="1"/>
          </p:cNvSpPr>
          <p:nvPr>
            <p:ph type="sldNum" sz="quarter" idx="12"/>
          </p:nvPr>
        </p:nvSpPr>
        <p:spPr/>
        <p:txBody>
          <a:bodyPr/>
          <a:lstStyle>
            <a:lvl1pPr>
              <a:defRPr/>
            </a:lvl1pPr>
          </a:lstStyle>
          <a:p>
            <a:fld id="{7C03014C-D29F-4644-BFDD-B9747A576AE5}" type="slidenum">
              <a:rPr lang="sl-SI" altLang="sl-SI"/>
              <a:pPr/>
              <a:t>‹#›</a:t>
            </a:fld>
            <a:endParaRPr lang="sl-SI" altLang="sl-SI"/>
          </a:p>
        </p:txBody>
      </p:sp>
    </p:spTree>
    <p:extLst>
      <p:ext uri="{BB962C8B-B14F-4D97-AF65-F5344CB8AC3E}">
        <p14:creationId xmlns:p14="http://schemas.microsoft.com/office/powerpoint/2010/main" val="113323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B32A8-2BB8-4C41-B450-10273EF71E4A}"/>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EDC40D01-92A3-44FB-9B36-CBD333D983CD}"/>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E068F73C-B874-429C-AE74-6F475A0D2FE8}"/>
              </a:ext>
            </a:extLst>
          </p:cNvPr>
          <p:cNvSpPr>
            <a:spLocks noGrp="1"/>
          </p:cNvSpPr>
          <p:nvPr>
            <p:ph type="sldNum" sz="quarter" idx="12"/>
          </p:nvPr>
        </p:nvSpPr>
        <p:spPr/>
        <p:txBody>
          <a:bodyPr/>
          <a:lstStyle>
            <a:lvl1pPr>
              <a:defRPr/>
            </a:lvl1pPr>
          </a:lstStyle>
          <a:p>
            <a:fld id="{A32399E1-C24C-47D4-8244-E1DE44F2C3B7}" type="slidenum">
              <a:rPr lang="sl-SI" altLang="sl-SI"/>
              <a:pPr/>
              <a:t>‹#›</a:t>
            </a:fld>
            <a:endParaRPr lang="sl-SI" altLang="sl-SI"/>
          </a:p>
        </p:txBody>
      </p:sp>
    </p:spTree>
    <p:extLst>
      <p:ext uri="{BB962C8B-B14F-4D97-AF65-F5344CB8AC3E}">
        <p14:creationId xmlns:p14="http://schemas.microsoft.com/office/powerpoint/2010/main" val="1733469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FEEF7-B5C8-49F8-B7F9-A013010C06C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91D93EB7-5526-49E9-B849-775223597DE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075CACDB-199B-4EB0-A08D-B3A7C01304A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9DB3F3-5739-451B-8ECA-E7312E065195}"/>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3F51BF0-00B6-478C-9DFF-B2F02181BFC3}"/>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1A65FEC-5228-4CB3-9A68-E990FEA7E70F}"/>
              </a:ext>
            </a:extLst>
          </p:cNvPr>
          <p:cNvSpPr>
            <a:spLocks noGrp="1"/>
          </p:cNvSpPr>
          <p:nvPr>
            <p:ph type="sldNum" sz="quarter" idx="12"/>
          </p:nvPr>
        </p:nvSpPr>
        <p:spPr/>
        <p:txBody>
          <a:bodyPr/>
          <a:lstStyle>
            <a:lvl1pPr>
              <a:defRPr/>
            </a:lvl1pPr>
          </a:lstStyle>
          <a:p>
            <a:fld id="{43E18A25-C165-4AEF-B4D9-8008FBC76C8A}" type="slidenum">
              <a:rPr lang="sl-SI" altLang="sl-SI"/>
              <a:pPr/>
              <a:t>‹#›</a:t>
            </a:fld>
            <a:endParaRPr lang="sl-SI" altLang="sl-SI"/>
          </a:p>
        </p:txBody>
      </p:sp>
    </p:spTree>
    <p:extLst>
      <p:ext uri="{BB962C8B-B14F-4D97-AF65-F5344CB8AC3E}">
        <p14:creationId xmlns:p14="http://schemas.microsoft.com/office/powerpoint/2010/main" val="218099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22462-28F2-464F-B0DA-E1FC65AD60A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A2666B97-F876-456D-8C4F-5B7FE89A1B6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9DE02BC6-C0FB-4EBA-842A-90F4E3D06F0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051FB5-61FB-45A4-9990-80700FB9427E}"/>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2A53B8E-B05E-4E9C-820A-AF86F62DA25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3A434F1C-E3CB-4C08-A7A0-16BB8B9BD3CB}"/>
              </a:ext>
            </a:extLst>
          </p:cNvPr>
          <p:cNvSpPr>
            <a:spLocks noGrp="1"/>
          </p:cNvSpPr>
          <p:nvPr>
            <p:ph type="sldNum" sz="quarter" idx="12"/>
          </p:nvPr>
        </p:nvSpPr>
        <p:spPr/>
        <p:txBody>
          <a:bodyPr/>
          <a:lstStyle>
            <a:lvl1pPr>
              <a:defRPr/>
            </a:lvl1pPr>
          </a:lstStyle>
          <a:p>
            <a:fld id="{B878247E-454E-4060-9756-8DC55859E86A}" type="slidenum">
              <a:rPr lang="sl-SI" altLang="sl-SI"/>
              <a:pPr/>
              <a:t>‹#›</a:t>
            </a:fld>
            <a:endParaRPr lang="sl-SI" altLang="sl-SI"/>
          </a:p>
        </p:txBody>
      </p:sp>
    </p:spTree>
    <p:extLst>
      <p:ext uri="{BB962C8B-B14F-4D97-AF65-F5344CB8AC3E}">
        <p14:creationId xmlns:p14="http://schemas.microsoft.com/office/powerpoint/2010/main" val="264281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1CE4AD-D5F2-4C29-B3D8-7571552B0BD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2D1C6811-42A5-403C-A1BE-47BE423C9EF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0896FCB2-3BD1-44D1-8FBD-44D1F148E0D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BC226CA8-C67E-4B9F-A857-9763355DE3A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DD27D0EF-AA7F-424A-BD8E-5037001C5C74}"/>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C79F59E-2276-4F73-A7EC-31E5EBB5268F}"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3" name="Picture 5" descr="logo">
            <a:extLst>
              <a:ext uri="{FF2B5EF4-FFF2-40B4-BE49-F238E27FC236}">
                <a16:creationId xmlns:a16="http://schemas.microsoft.com/office/drawing/2014/main" id="{9668B067-33B4-4766-9E81-7506BD83A34B}"/>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879904">
            <a:off x="3132138" y="1341438"/>
            <a:ext cx="2944812" cy="4464050"/>
          </a:xfrm>
          <a:prstGeom prst="rect">
            <a:avLst/>
          </a:prstGeom>
          <a:noFill/>
          <a:extLst>
            <a:ext uri="{909E8E84-426E-40DD-AFC4-6F175D3DCCD1}">
              <a14:hiddenFill xmlns:a14="http://schemas.microsoft.com/office/drawing/2010/main">
                <a:solidFill>
                  <a:srgbClr val="FFFFFF"/>
                </a:solidFill>
              </a14:hiddenFill>
            </a:ext>
          </a:extLst>
        </p:spPr>
      </p:pic>
      <p:sp>
        <p:nvSpPr>
          <p:cNvPr id="2054" name="WordArt 6">
            <a:extLst>
              <a:ext uri="{FF2B5EF4-FFF2-40B4-BE49-F238E27FC236}">
                <a16:creationId xmlns:a16="http://schemas.microsoft.com/office/drawing/2014/main" id="{0C9563C4-1962-4378-A629-3960BF84A9D8}"/>
              </a:ext>
            </a:extLst>
          </p:cNvPr>
          <p:cNvSpPr>
            <a:spLocks noChangeArrowheads="1" noChangeShapeType="1" noTextEdit="1"/>
          </p:cNvSpPr>
          <p:nvPr/>
        </p:nvSpPr>
        <p:spPr bwMode="auto">
          <a:xfrm>
            <a:off x="1258888" y="765175"/>
            <a:ext cx="6602412" cy="1655763"/>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1336664"/>
              </a:avLst>
            </a:prstTxWarp>
          </a:bodyPr>
          <a:lstStyle/>
          <a:p>
            <a:pPr algn="ctr"/>
            <a:r>
              <a:rPr lang="sl-SI" sz="3600" b="1" kern="10">
                <a:ln w="9525">
                  <a:solidFill>
                    <a:srgbClr val="000000"/>
                  </a:solidFill>
                  <a:round/>
                  <a:headEnd/>
                  <a:tailEnd/>
                </a:ln>
                <a:gradFill rotWithShape="0">
                  <a:gsLst>
                    <a:gs pos="0">
                      <a:schemeClr val="bg1">
                        <a:alpha val="78999"/>
                      </a:schemeClr>
                    </a:gs>
                    <a:gs pos="100000">
                      <a:srgbClr val="767676"/>
                    </a:gs>
                  </a:gsLst>
                  <a:path path="rect">
                    <a:fillToRect l="50000" t="50000" r="50000" b="50000"/>
                  </a:path>
                </a:gradFill>
                <a:latin typeface="Comic Sans MS" panose="030F0702030302020204" pitchFamily="66" charset="0"/>
              </a:rPr>
              <a:t>Gostišče pri Žabonu s.p.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additive="base">
                                        <p:cTn id="7" dur="500" fill="hold"/>
                                        <p:tgtEl>
                                          <p:spTgt spid="2054"/>
                                        </p:tgtEl>
                                        <p:attrNameLst>
                                          <p:attrName>ppt_x</p:attrName>
                                        </p:attrNameLst>
                                      </p:cBhvr>
                                      <p:tavLst>
                                        <p:tav tm="0">
                                          <p:val>
                                            <p:strVal val="#ppt_x"/>
                                          </p:val>
                                        </p:tav>
                                        <p:tav tm="100000">
                                          <p:val>
                                            <p:strVal val="#ppt_x"/>
                                          </p:val>
                                        </p:tav>
                                      </p:tavLst>
                                    </p:anim>
                                    <p:anim calcmode="lin" valueType="num">
                                      <p:cBhvr additive="base">
                                        <p:cTn id="8"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mph" presetSubtype="0" fill="hold" nodeType="clickEffect">
                                  <p:stCondLst>
                                    <p:cond delay="0"/>
                                  </p:stCondLst>
                                  <p:childTnLst>
                                    <p:animRot by="21600000">
                                      <p:cBhvr>
                                        <p:cTn id="12" dur="2000" fill="hold"/>
                                        <p:tgtEl>
                                          <p:spTgt spid="20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C18893D-63EE-454D-AA9C-AF5E4E4B0CCE}"/>
              </a:ext>
            </a:extLst>
          </p:cNvPr>
          <p:cNvSpPr>
            <a:spLocks noGrp="1" noChangeArrowheads="1"/>
          </p:cNvSpPr>
          <p:nvPr>
            <p:ph type="title"/>
          </p:nvPr>
        </p:nvSpPr>
        <p:spPr/>
        <p:txBody>
          <a:bodyPr/>
          <a:lstStyle/>
          <a:p>
            <a:r>
              <a:rPr lang="sl-SI" altLang="sl-SI">
                <a:solidFill>
                  <a:srgbClr val="FF3300"/>
                </a:solidFill>
              </a:rPr>
              <a:t>OSEBJE</a:t>
            </a:r>
          </a:p>
        </p:txBody>
      </p:sp>
      <p:sp>
        <p:nvSpPr>
          <p:cNvPr id="11267" name="Rectangle 3">
            <a:extLst>
              <a:ext uri="{FF2B5EF4-FFF2-40B4-BE49-F238E27FC236}">
                <a16:creationId xmlns:a16="http://schemas.microsoft.com/office/drawing/2014/main" id="{84021BDF-B661-44F5-97DD-3DC21F3AB395}"/>
              </a:ext>
            </a:extLst>
          </p:cNvPr>
          <p:cNvSpPr>
            <a:spLocks noGrp="1" noChangeArrowheads="1"/>
          </p:cNvSpPr>
          <p:nvPr>
            <p:ph type="body" idx="1"/>
          </p:nvPr>
        </p:nvSpPr>
        <p:spPr/>
        <p:txBody>
          <a:bodyPr/>
          <a:lstStyle/>
          <a:p>
            <a:pPr>
              <a:lnSpc>
                <a:spcPct val="80000"/>
              </a:lnSpc>
            </a:pPr>
            <a:r>
              <a:rPr lang="sl-SI" altLang="sl-SI" sz="1400" b="1" i="1"/>
              <a:t>V začetku bom v lokalu delal s štirimi kolegi. Delo nam bom razdelil. Če ne bomo zmogli  dela izpeljati sami, bomo najeli  osebo z nekaj prakse. Eno osebo bom najel  za določen čas ob petkih, sobotah in kakšnih večjih prireditvah. Gostišče bo odprto 7 dni v tednu, 12 ur dnevno. Vodja gostišča mora biti sposoben na vseh področjih, da zgradi dobre odnose z dobavitelji in da dobro pozna tekoče cene storitev ali proizvodov.</a:t>
            </a:r>
          </a:p>
          <a:p>
            <a:pPr>
              <a:lnSpc>
                <a:spcPct val="80000"/>
              </a:lnSpc>
            </a:pPr>
            <a:r>
              <a:rPr lang="sl-SI" altLang="sl-SI" sz="1400" b="1" i="1"/>
              <a:t>Redno zaposleni v gostišču bodo morali dobro nadzirati, da ne bo prišlo do napak, ki bi rušile ugled tega gostišča.</a:t>
            </a:r>
          </a:p>
          <a:p>
            <a:pPr>
              <a:lnSpc>
                <a:spcPct val="80000"/>
              </a:lnSpc>
            </a:pPr>
            <a:endParaRPr lang="sl-SI" altLang="sl-SI" sz="1400" b="1" i="1"/>
          </a:p>
          <a:p>
            <a:pPr>
              <a:lnSpc>
                <a:spcPct val="80000"/>
              </a:lnSpc>
            </a:pPr>
            <a:r>
              <a:rPr lang="sl-SI" altLang="sl-SI" sz="1400" b="1" i="1"/>
              <a:t>Moral bom dobro preučiti, katere zaposlene potrebujem (praksa, izkušnje, znanje vsaj enega tujega jezika..),</a:t>
            </a:r>
          </a:p>
          <a:p>
            <a:pPr>
              <a:lnSpc>
                <a:spcPct val="80000"/>
              </a:lnSpc>
            </a:pPr>
            <a:r>
              <a:rPr lang="sl-SI" altLang="sl-SI" sz="1400" b="1" i="1"/>
              <a:t>Kakšne pogoje bom zahteval (redna/honorarna zaposlitev, plače, zaporednik del med dnevom in tednom…),</a:t>
            </a:r>
          </a:p>
          <a:p>
            <a:pPr>
              <a:lnSpc>
                <a:spcPct val="80000"/>
              </a:lnSpc>
            </a:pPr>
            <a:r>
              <a:rPr lang="sl-SI" altLang="sl-SI" sz="1400" b="1" i="1"/>
              <a:t>Kako bom zaposloval  dodatne zaposlene (kaj bom od njih zahteval),</a:t>
            </a:r>
          </a:p>
          <a:p>
            <a:pPr>
              <a:lnSpc>
                <a:spcPct val="80000"/>
              </a:lnSpc>
            </a:pPr>
            <a:r>
              <a:rPr lang="sl-SI" altLang="sl-SI" sz="1400" b="1" i="1"/>
              <a:t>     Kako jih bom vpeljal v posel.</a:t>
            </a:r>
          </a:p>
          <a:p>
            <a:pPr>
              <a:lnSpc>
                <a:spcPct val="80000"/>
              </a:lnSpc>
            </a:pPr>
            <a:endParaRPr lang="sl-SI" altLang="sl-SI" sz="1400" b="1" i="1"/>
          </a:p>
          <a:p>
            <a:pPr>
              <a:lnSpc>
                <a:spcPct val="80000"/>
              </a:lnSpc>
            </a:pPr>
            <a:r>
              <a:rPr lang="sl-SI" altLang="sl-SI" sz="1400" b="1" i="1"/>
              <a:t>Če bo delo v gostišču dobro poslovalo, sem tudi pripravljen na:</a:t>
            </a:r>
          </a:p>
          <a:p>
            <a:pPr>
              <a:lnSpc>
                <a:spcPct val="80000"/>
              </a:lnSpc>
            </a:pPr>
            <a:endParaRPr lang="sl-SI" altLang="sl-SI" sz="1400" b="1" i="1"/>
          </a:p>
          <a:p>
            <a:pPr>
              <a:lnSpc>
                <a:spcPct val="80000"/>
              </a:lnSpc>
            </a:pPr>
            <a:r>
              <a:rPr lang="sl-SI" altLang="sl-SI" sz="1400" i="1"/>
              <a:t>za dobro opravljeno delo sem pripravljen dati javna priznanja,</a:t>
            </a:r>
          </a:p>
          <a:p>
            <a:pPr>
              <a:lnSpc>
                <a:spcPct val="80000"/>
              </a:lnSpc>
            </a:pPr>
            <a:r>
              <a:rPr lang="sl-SI" altLang="sl-SI" sz="1400" i="1"/>
              <a:t>trudil se bom, da bo delo zanimivo, razgibano,</a:t>
            </a:r>
          </a:p>
          <a:p>
            <a:pPr>
              <a:lnSpc>
                <a:spcPct val="80000"/>
              </a:lnSpc>
            </a:pPr>
            <a:r>
              <a:rPr lang="sl-SI" altLang="sl-SI" sz="1400" i="1"/>
              <a:t>razmišljal  bom o strankah ne  le o poslu, </a:t>
            </a:r>
          </a:p>
          <a:p>
            <a:pPr>
              <a:lnSpc>
                <a:spcPct val="80000"/>
              </a:lnSpc>
            </a:pPr>
            <a:r>
              <a:rPr lang="sl-SI" altLang="sl-SI" sz="1400" i="1"/>
              <a:t>zaposlene  bom obveščal  o vseh zadevah in utišal bom govorice s točno  informacijo,</a:t>
            </a:r>
          </a:p>
          <a:p>
            <a:pPr>
              <a:lnSpc>
                <a:spcPct val="80000"/>
              </a:lnSpc>
            </a:pPr>
            <a:r>
              <a:rPr lang="sl-SI" altLang="sl-SI" sz="1400" i="1"/>
              <a:t> spoštoval bom različna mnenja strank, zaposlenih.</a:t>
            </a:r>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a:p>
        </p:txBody>
      </p:sp>
      <p:sp>
        <p:nvSpPr>
          <p:cNvPr id="11268" name="Rectangle 4">
            <a:extLst>
              <a:ext uri="{FF2B5EF4-FFF2-40B4-BE49-F238E27FC236}">
                <a16:creationId xmlns:a16="http://schemas.microsoft.com/office/drawing/2014/main" id="{56E78375-226D-4EDB-A490-4F99DEF65090}"/>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3" name="Rectangle 5">
            <a:extLst>
              <a:ext uri="{FF2B5EF4-FFF2-40B4-BE49-F238E27FC236}">
                <a16:creationId xmlns:a16="http://schemas.microsoft.com/office/drawing/2014/main" id="{BCB16F04-4413-40F0-88A7-B1A50B16E3BB}"/>
              </a:ext>
            </a:extLst>
          </p:cNvPr>
          <p:cNvSpPr>
            <a:spLocks noGrp="1" noChangeArrowheads="1"/>
          </p:cNvSpPr>
          <p:nvPr>
            <p:ph type="title"/>
          </p:nvPr>
        </p:nvSpPr>
        <p:spPr/>
        <p:txBody>
          <a:bodyPr/>
          <a:lstStyle/>
          <a:p>
            <a:pPr marL="838200" indent="-838200"/>
            <a:r>
              <a:rPr lang="sl-SI" altLang="sl-SI" sz="3000" b="1">
                <a:solidFill>
                  <a:srgbClr val="FF3300"/>
                </a:solidFill>
              </a:rPr>
              <a:t>VODENJE RAČUNOV IN PRAVNI POSLI</a:t>
            </a:r>
          </a:p>
        </p:txBody>
      </p:sp>
      <p:sp>
        <p:nvSpPr>
          <p:cNvPr id="12291" name="Rectangle 3">
            <a:extLst>
              <a:ext uri="{FF2B5EF4-FFF2-40B4-BE49-F238E27FC236}">
                <a16:creationId xmlns:a16="http://schemas.microsoft.com/office/drawing/2014/main" id="{C19B5C99-C604-467D-B30B-FCE88BCD854E}"/>
              </a:ext>
            </a:extLst>
          </p:cNvPr>
          <p:cNvSpPr>
            <a:spLocks noGrp="1" noChangeArrowheads="1"/>
          </p:cNvSpPr>
          <p:nvPr>
            <p:ph type="body" idx="1"/>
          </p:nvPr>
        </p:nvSpPr>
        <p:spPr/>
        <p:txBody>
          <a:bodyPr/>
          <a:lstStyle/>
          <a:p>
            <a:pPr>
              <a:lnSpc>
                <a:spcPct val="80000"/>
              </a:lnSpc>
            </a:pPr>
            <a:r>
              <a:rPr lang="sl-SI" altLang="sl-SI" sz="1000" i="1"/>
              <a:t>	PRAVNO ORGANIZACIJSKA OBLIKA PODJETJA:</a:t>
            </a:r>
          </a:p>
          <a:p>
            <a:pPr>
              <a:lnSpc>
                <a:spcPct val="80000"/>
              </a:lnSpc>
            </a:pPr>
            <a:endParaRPr lang="sl-SI" altLang="sl-SI" sz="1000" i="1"/>
          </a:p>
          <a:p>
            <a:pPr>
              <a:lnSpc>
                <a:spcPct val="80000"/>
              </a:lnSpc>
            </a:pPr>
            <a:r>
              <a:rPr lang="sl-SI" altLang="sl-SI" sz="1000" i="1"/>
              <a:t>Če bom pričakoval, da bom uspešno razvijal posle, je verjetno smiselno, da registriram gostišče kot partnersko podjetje, saj bo lahko uspešno poslovalo, če se bom združili z več sposobnimi posamezniki. Moje gostišče bo urejeno kot d.o.o. Za gostišče je pomembno, da bom izbral primerno, prodorno in privlačno ime.</a:t>
            </a:r>
          </a:p>
          <a:p>
            <a:pPr>
              <a:lnSpc>
                <a:spcPct val="80000"/>
              </a:lnSpc>
            </a:pPr>
            <a:r>
              <a:rPr lang="sl-SI" altLang="sl-SI" sz="1000" i="1"/>
              <a:t> </a:t>
            </a:r>
          </a:p>
          <a:p>
            <a:pPr>
              <a:lnSpc>
                <a:spcPct val="80000"/>
              </a:lnSpc>
            </a:pPr>
            <a:endParaRPr lang="sl-SI" altLang="sl-SI" sz="1000" i="1"/>
          </a:p>
          <a:p>
            <a:pPr>
              <a:lnSpc>
                <a:spcPct val="80000"/>
              </a:lnSpc>
            </a:pPr>
            <a:r>
              <a:rPr lang="sl-SI" altLang="sl-SI" sz="1000"/>
              <a:t>	RAČUNOVODSTVO:</a:t>
            </a:r>
          </a:p>
          <a:p>
            <a:pPr>
              <a:lnSpc>
                <a:spcPct val="80000"/>
              </a:lnSpc>
            </a:pPr>
            <a:endParaRPr lang="sl-SI" altLang="sl-SI" sz="1000" i="1"/>
          </a:p>
          <a:p>
            <a:pPr>
              <a:lnSpc>
                <a:spcPct val="80000"/>
              </a:lnSpc>
            </a:pPr>
            <a:r>
              <a:rPr lang="sl-SI" altLang="sl-SI" sz="1000" i="1"/>
              <a:t>Pri vsakem poslu je bistveno, da bom vodil dokumentacijo, saj to zahteva država in to bom potreboval za vodenje posla. Tekoče vodenje bo ključno za uspeh gostišča. To mi bo namreč omogočalo sprejeti primerne poslovne odločitve, preden bom morda zašel v poslovne težave.</a:t>
            </a:r>
          </a:p>
          <a:p>
            <a:pPr>
              <a:lnSpc>
                <a:spcPct val="80000"/>
              </a:lnSpc>
            </a:pPr>
            <a:r>
              <a:rPr lang="sl-SI" altLang="sl-SI" sz="1000" i="1"/>
              <a:t>Računovodstvo bo moralo biti stalno, natančno in polno. V gostišču bom moral imeti dokumentacijo o:</a:t>
            </a:r>
          </a:p>
          <a:p>
            <a:pPr>
              <a:lnSpc>
                <a:spcPct val="80000"/>
              </a:lnSpc>
            </a:pPr>
            <a:r>
              <a:rPr lang="sl-SI" altLang="sl-SI" sz="1000" i="1"/>
              <a:t>*sklenjenih poslih,</a:t>
            </a:r>
          </a:p>
          <a:p>
            <a:pPr>
              <a:lnSpc>
                <a:spcPct val="80000"/>
              </a:lnSpc>
            </a:pPr>
            <a:r>
              <a:rPr lang="sl-SI" altLang="sl-SI" sz="1000" i="1"/>
              <a:t>*o denarnih prejemkih,</a:t>
            </a:r>
          </a:p>
          <a:p>
            <a:pPr>
              <a:lnSpc>
                <a:spcPct val="80000"/>
              </a:lnSpc>
            </a:pPr>
            <a:r>
              <a:rPr lang="sl-SI" altLang="sl-SI" sz="1000" i="1"/>
              <a:t>*o denarnih izdatkih/izplačilih</a:t>
            </a:r>
          </a:p>
          <a:p>
            <a:pPr>
              <a:lnSpc>
                <a:spcPct val="80000"/>
              </a:lnSpc>
            </a:pPr>
            <a:r>
              <a:rPr lang="sl-SI" altLang="sl-SI" sz="1000" i="1"/>
              <a:t>Pazljivo bom moral voditi dokumente o zavarovanju. Imeti bom moral pogled o obračunavanju  plač in drugih prejemkih zaposlenih.</a:t>
            </a:r>
          </a:p>
          <a:p>
            <a:pPr>
              <a:lnSpc>
                <a:spcPct val="80000"/>
              </a:lnSpc>
            </a:pPr>
            <a:endParaRPr lang="sl-SI" altLang="sl-SI" sz="1000" i="1"/>
          </a:p>
          <a:p>
            <a:pPr>
              <a:lnSpc>
                <a:spcPct val="80000"/>
              </a:lnSpc>
            </a:pPr>
            <a:endParaRPr lang="sl-SI" altLang="sl-SI" sz="1000" i="1"/>
          </a:p>
          <a:p>
            <a:pPr>
              <a:lnSpc>
                <a:spcPct val="80000"/>
              </a:lnSpc>
            </a:pPr>
            <a:r>
              <a:rPr lang="sl-SI" altLang="sl-SI" sz="1000"/>
              <a:t>	UPRAVLJANJE S FINANCAMI:</a:t>
            </a:r>
          </a:p>
          <a:p>
            <a:pPr>
              <a:lnSpc>
                <a:spcPct val="80000"/>
              </a:lnSpc>
            </a:pPr>
            <a:endParaRPr lang="sl-SI" altLang="sl-SI" sz="1000"/>
          </a:p>
          <a:p>
            <a:pPr>
              <a:lnSpc>
                <a:spcPct val="80000"/>
              </a:lnSpc>
            </a:pPr>
            <a:r>
              <a:rPr lang="sl-SI" altLang="sl-SI" sz="1000" i="1"/>
              <a:t>Pri gospodarjenju gre za pet dejavnikov:</a:t>
            </a:r>
          </a:p>
          <a:p>
            <a:pPr>
              <a:lnSpc>
                <a:spcPct val="80000"/>
              </a:lnSpc>
            </a:pPr>
            <a:r>
              <a:rPr lang="sl-SI" altLang="sl-SI" sz="1000" i="1"/>
              <a:t>*upravljanje z osnovnimi sredstvi</a:t>
            </a:r>
          </a:p>
          <a:p>
            <a:pPr>
              <a:lnSpc>
                <a:spcPct val="80000"/>
              </a:lnSpc>
            </a:pPr>
            <a:r>
              <a:rPr lang="sl-SI" altLang="sl-SI" sz="1000" i="1"/>
              <a:t>*upravljanje obratnega kapitala</a:t>
            </a:r>
          </a:p>
          <a:p>
            <a:pPr>
              <a:lnSpc>
                <a:spcPct val="80000"/>
              </a:lnSpc>
            </a:pPr>
            <a:r>
              <a:rPr lang="sl-SI" altLang="sl-SI" sz="1000" i="1"/>
              <a:t>*pridobivanje potrebnih dodatnih sredstev</a:t>
            </a:r>
          </a:p>
          <a:p>
            <a:pPr>
              <a:lnSpc>
                <a:spcPct val="80000"/>
              </a:lnSpc>
            </a:pPr>
            <a:r>
              <a:rPr lang="sl-SI" altLang="sl-SI" sz="1000" i="1"/>
              <a:t>*ocena potrebnih obratnih sredstev v prihodnje</a:t>
            </a:r>
          </a:p>
          <a:p>
            <a:pPr>
              <a:lnSpc>
                <a:spcPct val="80000"/>
              </a:lnSpc>
            </a:pPr>
            <a:r>
              <a:rPr lang="sl-SI" altLang="sl-SI" sz="1000" i="1"/>
              <a:t>*poravnava obveznosti iz dobljenih kreditov</a:t>
            </a:r>
          </a:p>
          <a:p>
            <a:pPr>
              <a:lnSpc>
                <a:spcPct val="80000"/>
              </a:lnSpc>
            </a:pPr>
            <a:endParaRPr lang="sl-SI" altLang="sl-SI" sz="1000" i="1"/>
          </a:p>
          <a:p>
            <a:pPr>
              <a:lnSpc>
                <a:spcPct val="80000"/>
              </a:lnSpc>
            </a:pPr>
            <a:endParaRPr lang="sl-SI" altLang="sl-SI" sz="1000"/>
          </a:p>
          <a:p>
            <a:pPr>
              <a:lnSpc>
                <a:spcPct val="80000"/>
              </a:lnSpc>
            </a:pPr>
            <a:endParaRPr lang="sl-SI" altLang="sl-SI" sz="1000" i="1"/>
          </a:p>
          <a:p>
            <a:pPr>
              <a:lnSpc>
                <a:spcPct val="80000"/>
              </a:lnSpc>
            </a:pPr>
            <a:endParaRPr lang="sl-SI" altLang="sl-SI" sz="100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fade">
                                      <p:cBhvr>
                                        <p:cTn id="7" dur="2000"/>
                                        <p:tgtEl>
                                          <p:spTgt spid="1229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291"/>
                                        </p:tgtEl>
                                        <p:attrNameLst>
                                          <p:attrName>style.visibility</p:attrName>
                                        </p:attrNameLst>
                                      </p:cBhvr>
                                      <p:to>
                                        <p:strVal val="visible"/>
                                      </p:to>
                                    </p:set>
                                    <p:animEffect transition="in" filter="fade">
                                      <p:cBhvr>
                                        <p:cTn id="10" dur="2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77D4CCF-C855-4A2B-8B88-E65013433949}"/>
              </a:ext>
            </a:extLst>
          </p:cNvPr>
          <p:cNvSpPr>
            <a:spLocks noGrp="1" noChangeArrowheads="1"/>
          </p:cNvSpPr>
          <p:nvPr>
            <p:ph type="title"/>
          </p:nvPr>
        </p:nvSpPr>
        <p:spPr/>
        <p:txBody>
          <a:bodyPr/>
          <a:lstStyle/>
          <a:p>
            <a:r>
              <a:rPr lang="sl-SI" altLang="sl-SI">
                <a:solidFill>
                  <a:srgbClr val="FF3300"/>
                </a:solidFill>
              </a:rPr>
              <a:t>PREDVIDEVAN PROMET</a:t>
            </a:r>
          </a:p>
        </p:txBody>
      </p:sp>
      <p:sp>
        <p:nvSpPr>
          <p:cNvPr id="15363" name="Rectangle 3">
            <a:extLst>
              <a:ext uri="{FF2B5EF4-FFF2-40B4-BE49-F238E27FC236}">
                <a16:creationId xmlns:a16="http://schemas.microsoft.com/office/drawing/2014/main" id="{59519E6E-F633-4912-A56A-BA2995616E15}"/>
              </a:ext>
            </a:extLst>
          </p:cNvPr>
          <p:cNvSpPr>
            <a:spLocks noGrp="1" noChangeArrowheads="1"/>
          </p:cNvSpPr>
          <p:nvPr>
            <p:ph type="body" idx="1"/>
          </p:nvPr>
        </p:nvSpPr>
        <p:spPr/>
        <p:txBody>
          <a:bodyPr/>
          <a:lstStyle/>
          <a:p>
            <a:pPr>
              <a:lnSpc>
                <a:spcPct val="80000"/>
              </a:lnSpc>
            </a:pPr>
            <a:endParaRPr lang="sl-SI" altLang="sl-SI" sz="1400" i="1"/>
          </a:p>
          <a:p>
            <a:pPr>
              <a:lnSpc>
                <a:spcPct val="80000"/>
              </a:lnSpc>
            </a:pPr>
            <a:r>
              <a:rPr lang="sl-SI" altLang="sl-SI" sz="1400" b="1" i="1"/>
              <a:t>PRODAJA PIZZA	CENA-VREDNOST	</a:t>
            </a:r>
          </a:p>
          <a:p>
            <a:pPr>
              <a:lnSpc>
                <a:spcPct val="80000"/>
              </a:lnSpc>
            </a:pPr>
            <a:r>
              <a:rPr lang="sl-SI" altLang="sl-SI" sz="1400" i="1"/>
              <a:t>1 pizza	700 sit	</a:t>
            </a:r>
          </a:p>
          <a:p>
            <a:pPr>
              <a:lnSpc>
                <a:spcPct val="80000"/>
              </a:lnSpc>
            </a:pPr>
            <a:r>
              <a:rPr lang="sl-SI" altLang="sl-SI" sz="1400" i="1"/>
              <a:t>Dnevno 30 pizz	21000sit	</a:t>
            </a:r>
          </a:p>
          <a:p>
            <a:pPr>
              <a:lnSpc>
                <a:spcPct val="80000"/>
              </a:lnSpc>
            </a:pPr>
            <a:r>
              <a:rPr lang="sl-SI" altLang="sl-SI" sz="1400" i="1"/>
              <a:t>Tedensko 250 pizz	175000 sit	</a:t>
            </a:r>
          </a:p>
          <a:p>
            <a:pPr>
              <a:lnSpc>
                <a:spcPct val="80000"/>
              </a:lnSpc>
            </a:pPr>
            <a:r>
              <a:rPr lang="sl-SI" altLang="sl-SI" sz="1400" i="1"/>
              <a:t>Mesečno 1000 pizz	700000 sit	</a:t>
            </a:r>
          </a:p>
          <a:p>
            <a:pPr>
              <a:lnSpc>
                <a:spcPct val="80000"/>
              </a:lnSpc>
            </a:pPr>
            <a:endParaRPr lang="sl-SI" altLang="sl-SI" sz="1400" i="1"/>
          </a:p>
          <a:p>
            <a:pPr>
              <a:lnSpc>
                <a:spcPct val="80000"/>
              </a:lnSpc>
            </a:pPr>
            <a:endParaRPr lang="sl-SI" altLang="sl-SI" sz="1400" i="1"/>
          </a:p>
          <a:p>
            <a:pPr>
              <a:lnSpc>
                <a:spcPct val="80000"/>
              </a:lnSpc>
            </a:pPr>
            <a:r>
              <a:rPr lang="sl-SI" altLang="sl-SI" sz="1400" b="1" i="1"/>
              <a:t>PRODAJA MALIC	CENA- VREDNOST	</a:t>
            </a:r>
          </a:p>
          <a:p>
            <a:pPr>
              <a:lnSpc>
                <a:spcPct val="80000"/>
              </a:lnSpc>
            </a:pPr>
            <a:r>
              <a:rPr lang="sl-SI" altLang="sl-SI" sz="1400" i="1"/>
              <a:t>1 malica	450 sit	</a:t>
            </a:r>
          </a:p>
          <a:p>
            <a:pPr>
              <a:lnSpc>
                <a:spcPct val="80000"/>
              </a:lnSpc>
            </a:pPr>
            <a:r>
              <a:rPr lang="sl-SI" altLang="sl-SI" sz="1400" i="1"/>
              <a:t>Dnevno 50 malic	22500sit	</a:t>
            </a:r>
          </a:p>
          <a:p>
            <a:pPr>
              <a:lnSpc>
                <a:spcPct val="80000"/>
              </a:lnSpc>
            </a:pPr>
            <a:r>
              <a:rPr lang="sl-SI" altLang="sl-SI" sz="1400" i="1"/>
              <a:t>Tedensko 350 malic	157500 sit	</a:t>
            </a:r>
          </a:p>
          <a:p>
            <a:pPr>
              <a:lnSpc>
                <a:spcPct val="80000"/>
              </a:lnSpc>
            </a:pPr>
            <a:r>
              <a:rPr lang="sl-SI" altLang="sl-SI" sz="1400" i="1"/>
              <a:t>Mesečno 1500 malic	675000 sit	</a:t>
            </a:r>
          </a:p>
          <a:p>
            <a:pPr>
              <a:lnSpc>
                <a:spcPct val="80000"/>
              </a:lnSpc>
            </a:pPr>
            <a:endParaRPr lang="sl-SI" altLang="sl-SI" sz="1400" i="1"/>
          </a:p>
          <a:p>
            <a:pPr>
              <a:lnSpc>
                <a:spcPct val="80000"/>
              </a:lnSpc>
            </a:pPr>
            <a:endParaRPr lang="sl-SI" altLang="sl-SI" sz="1400" i="1"/>
          </a:p>
          <a:p>
            <a:pPr>
              <a:lnSpc>
                <a:spcPct val="80000"/>
              </a:lnSpc>
            </a:pPr>
            <a:r>
              <a:rPr lang="sl-SI" altLang="sl-SI" sz="1400" b="1" i="1"/>
              <a:t>PRODAJA SPECIALITET POLŽEV	CENA-VREDNOST	</a:t>
            </a:r>
          </a:p>
          <a:p>
            <a:pPr>
              <a:lnSpc>
                <a:spcPct val="80000"/>
              </a:lnSpc>
            </a:pPr>
            <a:r>
              <a:rPr lang="sl-SI" altLang="sl-SI" sz="1400" i="1"/>
              <a:t>1 porcija	900 sit	</a:t>
            </a:r>
          </a:p>
          <a:p>
            <a:pPr>
              <a:lnSpc>
                <a:spcPct val="80000"/>
              </a:lnSpc>
            </a:pPr>
            <a:r>
              <a:rPr lang="sl-SI" altLang="sl-SI" sz="1400" i="1"/>
              <a:t>Dnevno 10 porcij	9000 sit	</a:t>
            </a:r>
          </a:p>
          <a:p>
            <a:pPr>
              <a:lnSpc>
                <a:spcPct val="80000"/>
              </a:lnSpc>
            </a:pPr>
            <a:r>
              <a:rPr lang="sl-SI" altLang="sl-SI" sz="1400" i="1"/>
              <a:t>Tedensko 70 porcij	63000 sit	</a:t>
            </a:r>
          </a:p>
          <a:p>
            <a:pPr>
              <a:lnSpc>
                <a:spcPct val="80000"/>
              </a:lnSpc>
            </a:pPr>
            <a:r>
              <a:rPr lang="sl-SI" altLang="sl-SI" sz="1400" i="1"/>
              <a:t>Mesečno 300 porcij	270000 sit	</a:t>
            </a:r>
          </a:p>
          <a:p>
            <a:pPr>
              <a:lnSpc>
                <a:spcPct val="80000"/>
              </a:lnSpc>
            </a:pPr>
            <a:endParaRPr lang="sl-SI" altLang="sl-SI" sz="1400" i="1"/>
          </a:p>
          <a:p>
            <a:pPr>
              <a:lnSpc>
                <a:spcPct val="80000"/>
              </a:lnSpc>
            </a:pPr>
            <a:endParaRPr lang="sl-SI" altLang="sl-SI" sz="1400" i="1"/>
          </a:p>
          <a:p>
            <a:pPr>
              <a:lnSpc>
                <a:spcPct val="80000"/>
              </a:lnSpc>
            </a:pPr>
            <a:endParaRPr lang="sl-SI" altLang="sl-SI" sz="1400" i="1"/>
          </a:p>
          <a:p>
            <a:pPr>
              <a:lnSpc>
                <a:spcPct val="80000"/>
              </a:lnSpc>
            </a:pPr>
            <a:endParaRPr lang="sl-SI" altLang="sl-SI" sz="1400"/>
          </a:p>
          <a:p>
            <a:pPr>
              <a:lnSpc>
                <a:spcPct val="80000"/>
              </a:lnSpc>
            </a:pPr>
            <a:endParaRPr lang="sl-SI" altLang="sl-SI" sz="1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363">
                                            <p:txEl>
                                              <p:pRg st="12" end="1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363">
                                            <p:txEl>
                                              <p:pRg st="15" end="15"/>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363">
                                            <p:txEl>
                                              <p:pRg st="16" end="16"/>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363">
                                            <p:txEl>
                                              <p:pRg st="17" end="17"/>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363">
                                            <p:txEl>
                                              <p:pRg st="18" end="18"/>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536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E4169B1-12DE-4CE3-B722-568B8F2B1785}"/>
              </a:ext>
            </a:extLst>
          </p:cNvPr>
          <p:cNvSpPr>
            <a:spLocks noGrp="1" noChangeArrowheads="1"/>
          </p:cNvSpPr>
          <p:nvPr>
            <p:ph type="title"/>
          </p:nvPr>
        </p:nvSpPr>
        <p:spPr/>
        <p:txBody>
          <a:bodyPr/>
          <a:lstStyle/>
          <a:p>
            <a:r>
              <a:rPr lang="sl-SI" altLang="sl-SI">
                <a:solidFill>
                  <a:srgbClr val="FF3300"/>
                </a:solidFill>
              </a:rPr>
              <a:t>PREDVIDEVAN PROMET</a:t>
            </a:r>
          </a:p>
        </p:txBody>
      </p:sp>
      <p:sp>
        <p:nvSpPr>
          <p:cNvPr id="16387" name="Rectangle 3">
            <a:extLst>
              <a:ext uri="{FF2B5EF4-FFF2-40B4-BE49-F238E27FC236}">
                <a16:creationId xmlns:a16="http://schemas.microsoft.com/office/drawing/2014/main" id="{7E6FF7B8-A89F-4E25-B680-53370D8676F9}"/>
              </a:ext>
            </a:extLst>
          </p:cNvPr>
          <p:cNvSpPr>
            <a:spLocks noGrp="1" noChangeArrowheads="1"/>
          </p:cNvSpPr>
          <p:nvPr>
            <p:ph type="body" idx="1"/>
          </p:nvPr>
        </p:nvSpPr>
        <p:spPr/>
        <p:txBody>
          <a:bodyPr/>
          <a:lstStyle/>
          <a:p>
            <a:pPr>
              <a:lnSpc>
                <a:spcPct val="80000"/>
              </a:lnSpc>
            </a:pPr>
            <a:r>
              <a:rPr lang="sl-SI" altLang="sl-SI" sz="1200" b="1" i="1"/>
              <a:t>PRODAJA SPECIALITET ŽABJIH KRAKOV	CENA-VREDNOST	</a:t>
            </a:r>
          </a:p>
          <a:p>
            <a:pPr>
              <a:lnSpc>
                <a:spcPct val="80000"/>
              </a:lnSpc>
            </a:pPr>
            <a:r>
              <a:rPr lang="sl-SI" altLang="sl-SI" sz="1200" i="1"/>
              <a:t>1 porcija	                                           800 sit	</a:t>
            </a:r>
          </a:p>
          <a:p>
            <a:pPr>
              <a:lnSpc>
                <a:spcPct val="80000"/>
              </a:lnSpc>
            </a:pPr>
            <a:r>
              <a:rPr lang="sl-SI" altLang="sl-SI" sz="1200" i="1"/>
              <a:t>Dnevno 10 porcij	                                           8000 sit	</a:t>
            </a:r>
          </a:p>
          <a:p>
            <a:pPr>
              <a:lnSpc>
                <a:spcPct val="80000"/>
              </a:lnSpc>
            </a:pPr>
            <a:r>
              <a:rPr lang="sl-SI" altLang="sl-SI" sz="1200" i="1"/>
              <a:t>Tedensko 70 porcij	                                           56000 sit	</a:t>
            </a:r>
          </a:p>
          <a:p>
            <a:pPr>
              <a:lnSpc>
                <a:spcPct val="80000"/>
              </a:lnSpc>
            </a:pPr>
            <a:r>
              <a:rPr lang="sl-SI" altLang="sl-SI" sz="1200" i="1"/>
              <a:t>Mesečno 300 porcij	                                          240000 sit	</a:t>
            </a:r>
          </a:p>
          <a:p>
            <a:pPr>
              <a:lnSpc>
                <a:spcPct val="80000"/>
              </a:lnSpc>
            </a:pPr>
            <a:endParaRPr lang="sl-SI" altLang="sl-SI" sz="1200" i="1"/>
          </a:p>
          <a:p>
            <a:pPr>
              <a:lnSpc>
                <a:spcPct val="80000"/>
              </a:lnSpc>
            </a:pPr>
            <a:endParaRPr lang="sl-SI" altLang="sl-SI" sz="1200" i="1"/>
          </a:p>
          <a:p>
            <a:pPr>
              <a:lnSpc>
                <a:spcPct val="80000"/>
              </a:lnSpc>
            </a:pPr>
            <a:r>
              <a:rPr lang="sl-SI" altLang="sl-SI" sz="1200" b="1" i="1"/>
              <a:t>PRODAJA PIJAČ                                               CENA- VREDNOST	</a:t>
            </a:r>
          </a:p>
          <a:p>
            <a:pPr>
              <a:lnSpc>
                <a:spcPct val="80000"/>
              </a:lnSpc>
            </a:pPr>
            <a:r>
              <a:rPr lang="sl-SI" altLang="sl-SI" sz="1200" i="1"/>
              <a:t>Dnevno 300 gostov             	                      80000 sit	</a:t>
            </a:r>
          </a:p>
          <a:p>
            <a:pPr>
              <a:lnSpc>
                <a:spcPct val="80000"/>
              </a:lnSpc>
            </a:pPr>
            <a:r>
              <a:rPr lang="sl-SI" altLang="sl-SI" sz="1200" i="1"/>
              <a:t>Tedensko 2100 gostov	                     440000 sit	</a:t>
            </a:r>
          </a:p>
          <a:p>
            <a:pPr>
              <a:lnSpc>
                <a:spcPct val="80000"/>
              </a:lnSpc>
            </a:pPr>
            <a:r>
              <a:rPr lang="sl-SI" altLang="sl-SI" sz="1200" i="1"/>
              <a:t>Mesečno 9000 gostov	                    1820000 sit	</a:t>
            </a:r>
          </a:p>
          <a:p>
            <a:pPr>
              <a:lnSpc>
                <a:spcPct val="80000"/>
              </a:lnSpc>
            </a:pPr>
            <a:r>
              <a:rPr lang="sl-SI" altLang="sl-SI" sz="1200" i="1"/>
              <a:t>		</a:t>
            </a:r>
          </a:p>
          <a:p>
            <a:pPr>
              <a:lnSpc>
                <a:spcPct val="80000"/>
              </a:lnSpc>
            </a:pPr>
            <a:endParaRPr lang="sl-SI" altLang="sl-SI" sz="1200" i="1"/>
          </a:p>
          <a:p>
            <a:pPr>
              <a:lnSpc>
                <a:spcPct val="80000"/>
              </a:lnSpc>
            </a:pPr>
            <a:endParaRPr lang="sl-SI" altLang="sl-SI" sz="1200" i="1"/>
          </a:p>
          <a:p>
            <a:pPr>
              <a:lnSpc>
                <a:spcPct val="80000"/>
              </a:lnSpc>
            </a:pPr>
            <a:r>
              <a:rPr lang="sl-SI" altLang="sl-SI" sz="1200" b="1" i="1"/>
              <a:t>MESEČNI PRIHIDEK OD:	                   CENA- VREDNOST	</a:t>
            </a:r>
          </a:p>
          <a:p>
            <a:pPr>
              <a:lnSpc>
                <a:spcPct val="80000"/>
              </a:lnSpc>
            </a:pPr>
            <a:r>
              <a:rPr lang="sl-SI" altLang="sl-SI" sz="1200" i="1"/>
              <a:t>PIJAČ	                                                             1820000 SIT	</a:t>
            </a:r>
          </a:p>
          <a:p>
            <a:pPr>
              <a:lnSpc>
                <a:spcPct val="80000"/>
              </a:lnSpc>
            </a:pPr>
            <a:r>
              <a:rPr lang="sl-SI" altLang="sl-SI" sz="1200" i="1"/>
              <a:t>MALIC                                                               675000 SIT	</a:t>
            </a:r>
          </a:p>
          <a:p>
            <a:pPr>
              <a:lnSpc>
                <a:spcPct val="80000"/>
              </a:lnSpc>
            </a:pPr>
            <a:r>
              <a:rPr lang="sl-SI" altLang="sl-SI" sz="1200" i="1"/>
              <a:t>PIZZ	                                                             700000 SIT	</a:t>
            </a:r>
          </a:p>
          <a:p>
            <a:pPr>
              <a:lnSpc>
                <a:spcPct val="80000"/>
              </a:lnSpc>
            </a:pPr>
            <a:r>
              <a:rPr lang="sl-SI" altLang="sl-SI" sz="1200" i="1"/>
              <a:t>POLŽOV	                                       270000SIT	</a:t>
            </a:r>
          </a:p>
          <a:p>
            <a:pPr>
              <a:lnSpc>
                <a:spcPct val="80000"/>
              </a:lnSpc>
            </a:pPr>
            <a:r>
              <a:rPr lang="sl-SI" altLang="sl-SI" sz="1200" i="1"/>
              <a:t>ŽABJIH KRAKOV	                                      240000SIT	</a:t>
            </a:r>
          </a:p>
          <a:p>
            <a:pPr>
              <a:lnSpc>
                <a:spcPct val="80000"/>
              </a:lnSpc>
            </a:pPr>
            <a:r>
              <a:rPr lang="sl-SI" altLang="sl-SI" sz="1200" i="1"/>
              <a:t>                                                                       </a:t>
            </a:r>
            <a:r>
              <a:rPr lang="sl-SI" altLang="sl-SI" sz="1200" b="1" i="1"/>
              <a:t>3.685.000 SIT	</a:t>
            </a:r>
          </a:p>
          <a:p>
            <a:pPr>
              <a:lnSpc>
                <a:spcPct val="80000"/>
              </a:lnSpc>
            </a:pPr>
            <a:r>
              <a:rPr lang="sl-SI" altLang="sl-SI" sz="1200" i="1"/>
              <a:t>-2,5 %DAVKA                                                  226000 SIT	</a:t>
            </a:r>
          </a:p>
          <a:p>
            <a:pPr>
              <a:lnSpc>
                <a:spcPct val="80000"/>
              </a:lnSpc>
            </a:pPr>
            <a:r>
              <a:rPr lang="sl-SI" altLang="sl-SI" sz="1200" i="1"/>
              <a:t>	                                                          </a:t>
            </a:r>
            <a:r>
              <a:rPr lang="sl-SI" altLang="sl-SI" sz="1200" b="1" i="1"/>
              <a:t>3.458.475 SIT	</a:t>
            </a:r>
          </a:p>
          <a:p>
            <a:pPr>
              <a:lnSpc>
                <a:spcPct val="80000"/>
              </a:lnSpc>
            </a:pPr>
            <a:endParaRPr lang="sl-SI" altLang="sl-SI" sz="1200" i="1"/>
          </a:p>
          <a:p>
            <a:pPr>
              <a:lnSpc>
                <a:spcPct val="80000"/>
              </a:lnSpc>
            </a:pPr>
            <a:endParaRPr lang="sl-SI" altLang="sl-SI"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20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fade">
                                      <p:cBhvr>
                                        <p:cTn id="17" dur="20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fade">
                                      <p:cBhvr>
                                        <p:cTn id="22" dur="2000"/>
                                        <p:tgtEl>
                                          <p:spTgt spid="163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fade">
                                      <p:cBhvr>
                                        <p:cTn id="27" dur="2000"/>
                                        <p:tgtEl>
                                          <p:spTgt spid="163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fade">
                                      <p:cBhvr>
                                        <p:cTn id="32" dur="2000"/>
                                        <p:tgtEl>
                                          <p:spTgt spid="163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387">
                                            <p:txEl>
                                              <p:pRg st="7" end="7"/>
                                            </p:txEl>
                                          </p:spTgt>
                                        </p:tgtEl>
                                        <p:attrNameLst>
                                          <p:attrName>style.visibility</p:attrName>
                                        </p:attrNameLst>
                                      </p:cBhvr>
                                      <p:to>
                                        <p:strVal val="visible"/>
                                      </p:to>
                                    </p:set>
                                    <p:animEffect transition="in" filter="fade">
                                      <p:cBhvr>
                                        <p:cTn id="37" dur="2000"/>
                                        <p:tgtEl>
                                          <p:spTgt spid="16387">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387">
                                            <p:txEl>
                                              <p:pRg st="8" end="8"/>
                                            </p:txEl>
                                          </p:spTgt>
                                        </p:tgtEl>
                                        <p:attrNameLst>
                                          <p:attrName>style.visibility</p:attrName>
                                        </p:attrNameLst>
                                      </p:cBhvr>
                                      <p:to>
                                        <p:strVal val="visible"/>
                                      </p:to>
                                    </p:set>
                                    <p:animEffect transition="in" filter="fade">
                                      <p:cBhvr>
                                        <p:cTn id="42" dur="2000"/>
                                        <p:tgtEl>
                                          <p:spTgt spid="16387">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387">
                                            <p:txEl>
                                              <p:pRg st="9" end="9"/>
                                            </p:txEl>
                                          </p:spTgt>
                                        </p:tgtEl>
                                        <p:attrNameLst>
                                          <p:attrName>style.visibility</p:attrName>
                                        </p:attrNameLst>
                                      </p:cBhvr>
                                      <p:to>
                                        <p:strVal val="visible"/>
                                      </p:to>
                                    </p:set>
                                    <p:animEffect transition="in" filter="fade">
                                      <p:cBhvr>
                                        <p:cTn id="47" dur="2000"/>
                                        <p:tgtEl>
                                          <p:spTgt spid="16387">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387">
                                            <p:txEl>
                                              <p:pRg st="10" end="10"/>
                                            </p:txEl>
                                          </p:spTgt>
                                        </p:tgtEl>
                                        <p:attrNameLst>
                                          <p:attrName>style.visibility</p:attrName>
                                        </p:attrNameLst>
                                      </p:cBhvr>
                                      <p:to>
                                        <p:strVal val="visible"/>
                                      </p:to>
                                    </p:set>
                                    <p:animEffect transition="in" filter="fade">
                                      <p:cBhvr>
                                        <p:cTn id="52" dur="2000"/>
                                        <p:tgtEl>
                                          <p:spTgt spid="16387">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387">
                                            <p:txEl>
                                              <p:pRg st="11" end="11"/>
                                            </p:txEl>
                                          </p:spTgt>
                                        </p:tgtEl>
                                        <p:attrNameLst>
                                          <p:attrName>style.visibility</p:attrName>
                                        </p:attrNameLst>
                                      </p:cBhvr>
                                      <p:to>
                                        <p:strVal val="visible"/>
                                      </p:to>
                                    </p:set>
                                    <p:animEffect transition="in" filter="fade">
                                      <p:cBhvr>
                                        <p:cTn id="57" dur="2000"/>
                                        <p:tgtEl>
                                          <p:spTgt spid="16387">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387">
                                            <p:txEl>
                                              <p:pRg st="14" end="14"/>
                                            </p:txEl>
                                          </p:spTgt>
                                        </p:tgtEl>
                                        <p:attrNameLst>
                                          <p:attrName>style.visibility</p:attrName>
                                        </p:attrNameLst>
                                      </p:cBhvr>
                                      <p:to>
                                        <p:strVal val="visible"/>
                                      </p:to>
                                    </p:set>
                                    <p:animEffect transition="in" filter="fade">
                                      <p:cBhvr>
                                        <p:cTn id="62" dur="2000"/>
                                        <p:tgtEl>
                                          <p:spTgt spid="16387">
                                            <p:txEl>
                                              <p:pRg st="14" end="14"/>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387">
                                            <p:txEl>
                                              <p:pRg st="15" end="15"/>
                                            </p:txEl>
                                          </p:spTgt>
                                        </p:tgtEl>
                                        <p:attrNameLst>
                                          <p:attrName>style.visibility</p:attrName>
                                        </p:attrNameLst>
                                      </p:cBhvr>
                                      <p:to>
                                        <p:strVal val="visible"/>
                                      </p:to>
                                    </p:set>
                                    <p:animEffect transition="in" filter="fade">
                                      <p:cBhvr>
                                        <p:cTn id="67" dur="2000"/>
                                        <p:tgtEl>
                                          <p:spTgt spid="16387">
                                            <p:txEl>
                                              <p:pRg st="15" end="15"/>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387">
                                            <p:txEl>
                                              <p:pRg st="16" end="16"/>
                                            </p:txEl>
                                          </p:spTgt>
                                        </p:tgtEl>
                                        <p:attrNameLst>
                                          <p:attrName>style.visibility</p:attrName>
                                        </p:attrNameLst>
                                      </p:cBhvr>
                                      <p:to>
                                        <p:strVal val="visible"/>
                                      </p:to>
                                    </p:set>
                                    <p:animEffect transition="in" filter="fade">
                                      <p:cBhvr>
                                        <p:cTn id="72" dur="2000"/>
                                        <p:tgtEl>
                                          <p:spTgt spid="16387">
                                            <p:txEl>
                                              <p:pRg st="16" end="16"/>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6387">
                                            <p:txEl>
                                              <p:pRg st="17" end="17"/>
                                            </p:txEl>
                                          </p:spTgt>
                                        </p:tgtEl>
                                        <p:attrNameLst>
                                          <p:attrName>style.visibility</p:attrName>
                                        </p:attrNameLst>
                                      </p:cBhvr>
                                      <p:to>
                                        <p:strVal val="visible"/>
                                      </p:to>
                                    </p:set>
                                    <p:animEffect transition="in" filter="fade">
                                      <p:cBhvr>
                                        <p:cTn id="77" dur="2000"/>
                                        <p:tgtEl>
                                          <p:spTgt spid="16387">
                                            <p:txEl>
                                              <p:pRg st="17" end="17"/>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6387">
                                            <p:txEl>
                                              <p:pRg st="18" end="18"/>
                                            </p:txEl>
                                          </p:spTgt>
                                        </p:tgtEl>
                                        <p:attrNameLst>
                                          <p:attrName>style.visibility</p:attrName>
                                        </p:attrNameLst>
                                      </p:cBhvr>
                                      <p:to>
                                        <p:strVal val="visible"/>
                                      </p:to>
                                    </p:set>
                                    <p:animEffect transition="in" filter="fade">
                                      <p:cBhvr>
                                        <p:cTn id="82" dur="2000"/>
                                        <p:tgtEl>
                                          <p:spTgt spid="16387">
                                            <p:txEl>
                                              <p:pRg st="18" end="18"/>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6387">
                                            <p:txEl>
                                              <p:pRg st="19" end="19"/>
                                            </p:txEl>
                                          </p:spTgt>
                                        </p:tgtEl>
                                        <p:attrNameLst>
                                          <p:attrName>style.visibility</p:attrName>
                                        </p:attrNameLst>
                                      </p:cBhvr>
                                      <p:to>
                                        <p:strVal val="visible"/>
                                      </p:to>
                                    </p:set>
                                    <p:animEffect transition="in" filter="fade">
                                      <p:cBhvr>
                                        <p:cTn id="87" dur="2000"/>
                                        <p:tgtEl>
                                          <p:spTgt spid="16387">
                                            <p:txEl>
                                              <p:pRg st="19" end="19"/>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6387">
                                            <p:txEl>
                                              <p:pRg st="20" end="20"/>
                                            </p:txEl>
                                          </p:spTgt>
                                        </p:tgtEl>
                                        <p:attrNameLst>
                                          <p:attrName>style.visibility</p:attrName>
                                        </p:attrNameLst>
                                      </p:cBhvr>
                                      <p:to>
                                        <p:strVal val="visible"/>
                                      </p:to>
                                    </p:set>
                                    <p:animEffect transition="in" filter="fade">
                                      <p:cBhvr>
                                        <p:cTn id="92" dur="2000"/>
                                        <p:tgtEl>
                                          <p:spTgt spid="16387">
                                            <p:txEl>
                                              <p:pRg st="20" end="2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6387">
                                            <p:txEl>
                                              <p:pRg st="21" end="21"/>
                                            </p:txEl>
                                          </p:spTgt>
                                        </p:tgtEl>
                                        <p:attrNameLst>
                                          <p:attrName>style.visibility</p:attrName>
                                        </p:attrNameLst>
                                      </p:cBhvr>
                                      <p:to>
                                        <p:strVal val="visible"/>
                                      </p:to>
                                    </p:set>
                                    <p:animEffect transition="in" filter="fade">
                                      <p:cBhvr>
                                        <p:cTn id="97" dur="2000"/>
                                        <p:tgtEl>
                                          <p:spTgt spid="16387">
                                            <p:txEl>
                                              <p:pRg st="21" end="21"/>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6387">
                                            <p:txEl>
                                              <p:pRg st="22" end="22"/>
                                            </p:txEl>
                                          </p:spTgt>
                                        </p:tgtEl>
                                        <p:attrNameLst>
                                          <p:attrName>style.visibility</p:attrName>
                                        </p:attrNameLst>
                                      </p:cBhvr>
                                      <p:to>
                                        <p:strVal val="visible"/>
                                      </p:to>
                                    </p:set>
                                    <p:animEffect transition="in" filter="fade">
                                      <p:cBhvr>
                                        <p:cTn id="102" dur="2000"/>
                                        <p:tgtEl>
                                          <p:spTgt spid="16387">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47" name="Rectangle 439">
            <a:extLst>
              <a:ext uri="{FF2B5EF4-FFF2-40B4-BE49-F238E27FC236}">
                <a16:creationId xmlns:a16="http://schemas.microsoft.com/office/drawing/2014/main" id="{67E4EA58-6C02-44DC-A305-9BADBEA2108E}"/>
              </a:ext>
            </a:extLst>
          </p:cNvPr>
          <p:cNvSpPr>
            <a:spLocks noGrp="1" noChangeArrowheads="1"/>
          </p:cNvSpPr>
          <p:nvPr>
            <p:ph type="title"/>
          </p:nvPr>
        </p:nvSpPr>
        <p:spPr/>
        <p:txBody>
          <a:bodyPr/>
          <a:lstStyle/>
          <a:p>
            <a:pPr marL="838200" indent="-838200"/>
            <a:r>
              <a:rPr lang="sl-SI" altLang="sl-SI"/>
              <a:t> </a:t>
            </a:r>
            <a:r>
              <a:rPr lang="sl-SI" altLang="sl-SI" b="1">
                <a:solidFill>
                  <a:srgbClr val="FF3300"/>
                </a:solidFill>
              </a:rPr>
              <a:t>OPIS POSLOVANJA</a:t>
            </a:r>
          </a:p>
        </p:txBody>
      </p:sp>
      <p:sp>
        <p:nvSpPr>
          <p:cNvPr id="17848" name="Rectangle 440">
            <a:extLst>
              <a:ext uri="{FF2B5EF4-FFF2-40B4-BE49-F238E27FC236}">
                <a16:creationId xmlns:a16="http://schemas.microsoft.com/office/drawing/2014/main" id="{E17031ED-E113-4F7F-AE6A-FD665C0B47CC}"/>
              </a:ext>
            </a:extLst>
          </p:cNvPr>
          <p:cNvSpPr>
            <a:spLocks noGrp="1" noChangeArrowheads="1"/>
          </p:cNvSpPr>
          <p:nvPr>
            <p:ph type="body" idx="1"/>
          </p:nvPr>
        </p:nvSpPr>
        <p:spPr/>
        <p:txBody>
          <a:bodyPr/>
          <a:lstStyle/>
          <a:p>
            <a:pPr>
              <a:lnSpc>
                <a:spcPct val="80000"/>
              </a:lnSpc>
            </a:pPr>
            <a:r>
              <a:rPr lang="sl-SI" altLang="sl-SI" sz="2000" i="1"/>
              <a:t>Vrata gostišča bodo odprta vsak delovnik od 8 ure do 24 ure, razen ob sobotah od 10  ure do 2 ure zjutraj, ob nedeljah pa od 10 ure do 22 ure.</a:t>
            </a:r>
          </a:p>
          <a:p>
            <a:pPr>
              <a:lnSpc>
                <a:spcPct val="80000"/>
              </a:lnSpc>
            </a:pPr>
            <a:endParaRPr lang="sl-SI" altLang="sl-SI" sz="2000" i="1"/>
          </a:p>
          <a:p>
            <a:pPr>
              <a:lnSpc>
                <a:spcPct val="80000"/>
              </a:lnSpc>
            </a:pPr>
            <a:r>
              <a:rPr lang="sl-SI" altLang="sl-SI" sz="2000" i="1"/>
              <a:t>Našo osebje bo poskrbelo da se bodo gostje dobro počutili, pa čeprav bo to trajalo po zapiralnem času.</a:t>
            </a:r>
          </a:p>
          <a:p>
            <a:pPr>
              <a:lnSpc>
                <a:spcPct val="80000"/>
              </a:lnSpc>
            </a:pPr>
            <a:r>
              <a:rPr lang="sl-SI" altLang="sl-SI" sz="2000" i="1"/>
              <a:t>Prostor bo možno rezervirati že vnaprej.</a:t>
            </a:r>
          </a:p>
          <a:p>
            <a:pPr>
              <a:lnSpc>
                <a:spcPct val="80000"/>
              </a:lnSpc>
            </a:pPr>
            <a:endParaRPr lang="sl-SI" altLang="sl-SI" sz="2000" i="1"/>
          </a:p>
          <a:p>
            <a:pPr>
              <a:lnSpc>
                <a:spcPct val="80000"/>
              </a:lnSpc>
            </a:pPr>
            <a:r>
              <a:rPr lang="sl-SI" altLang="sl-SI" sz="2000" i="1"/>
              <a:t>Naša ponudba bo vsestranska:</a:t>
            </a:r>
          </a:p>
          <a:p>
            <a:pPr>
              <a:lnSpc>
                <a:spcPct val="80000"/>
              </a:lnSpc>
            </a:pPr>
            <a:r>
              <a:rPr lang="sl-SI" altLang="sl-SI" sz="2000" i="1"/>
              <a:t>-vljudno osebje</a:t>
            </a:r>
          </a:p>
          <a:p>
            <a:pPr>
              <a:lnSpc>
                <a:spcPct val="80000"/>
              </a:lnSpc>
            </a:pPr>
            <a:r>
              <a:rPr lang="sl-SI" altLang="sl-SI" sz="2000" i="1"/>
              <a:t>-prijetno vzdušje</a:t>
            </a:r>
          </a:p>
          <a:p>
            <a:pPr>
              <a:lnSpc>
                <a:spcPct val="80000"/>
              </a:lnSpc>
            </a:pPr>
            <a:r>
              <a:rPr lang="sl-SI" altLang="sl-SI" sz="2000" i="1"/>
              <a:t>-razne akcije (nap: kuponi za pizze)</a:t>
            </a:r>
          </a:p>
          <a:p>
            <a:pPr>
              <a:lnSpc>
                <a:spcPct val="80000"/>
              </a:lnSpc>
            </a:pPr>
            <a:r>
              <a:rPr lang="sl-SI" altLang="sl-SI" sz="2000" i="1"/>
              <a:t>-možnost širitve</a:t>
            </a:r>
          </a:p>
          <a:p>
            <a:pPr>
              <a:lnSpc>
                <a:spcPct val="80000"/>
              </a:lnSpc>
            </a:pPr>
            <a:endParaRPr lang="sl-SI" altLang="sl-SI" sz="2000"/>
          </a:p>
          <a:p>
            <a:pPr>
              <a:lnSpc>
                <a:spcPct val="80000"/>
              </a:lnSpc>
            </a:pPr>
            <a:endParaRPr lang="sl-SI" altLang="sl-SI" sz="2000"/>
          </a:p>
        </p:txBody>
      </p:sp>
      <p:sp>
        <p:nvSpPr>
          <p:cNvPr id="17849" name="Rectangle 441">
            <a:extLst>
              <a:ext uri="{FF2B5EF4-FFF2-40B4-BE49-F238E27FC236}">
                <a16:creationId xmlns:a16="http://schemas.microsoft.com/office/drawing/2014/main" id="{CFC6D37B-42B0-4948-A6DA-0E954FFC6D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784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4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5416EAA-A271-458D-AB8E-C8F9556960F4}"/>
              </a:ext>
            </a:extLst>
          </p:cNvPr>
          <p:cNvSpPr>
            <a:spLocks noGrp="1" noChangeArrowheads="1"/>
          </p:cNvSpPr>
          <p:nvPr>
            <p:ph type="title"/>
          </p:nvPr>
        </p:nvSpPr>
        <p:spPr/>
        <p:txBody>
          <a:bodyPr/>
          <a:lstStyle/>
          <a:p>
            <a:pPr marL="838200" indent="-838200"/>
            <a:r>
              <a:rPr lang="sl-SI" altLang="sl-SI" b="1">
                <a:solidFill>
                  <a:srgbClr val="FF3300"/>
                </a:solidFill>
              </a:rPr>
              <a:t>ZAČETEK POSLOVANJA</a:t>
            </a:r>
          </a:p>
        </p:txBody>
      </p:sp>
      <p:sp>
        <p:nvSpPr>
          <p:cNvPr id="18435" name="Rectangle 3">
            <a:extLst>
              <a:ext uri="{FF2B5EF4-FFF2-40B4-BE49-F238E27FC236}">
                <a16:creationId xmlns:a16="http://schemas.microsoft.com/office/drawing/2014/main" id="{8F037123-C599-475F-B639-1C5FB7FA066F}"/>
              </a:ext>
            </a:extLst>
          </p:cNvPr>
          <p:cNvSpPr>
            <a:spLocks noGrp="1" noChangeArrowheads="1"/>
          </p:cNvSpPr>
          <p:nvPr>
            <p:ph type="body" idx="1"/>
          </p:nvPr>
        </p:nvSpPr>
        <p:spPr/>
        <p:txBody>
          <a:bodyPr/>
          <a:lstStyle/>
          <a:p>
            <a:r>
              <a:rPr lang="sl-SI" altLang="sl-SI" i="1"/>
              <a:t>Gostišče pri Žabonu bo svoja vrata prvič odprlo 1.6.2007. Poskrbeli bomo za prijetno počutje naših gostov, ki se bodo lahko zabavali ob prijetni glasbi .</a:t>
            </a:r>
          </a:p>
          <a:p>
            <a:r>
              <a:rPr lang="sl-SI" altLang="sl-SI" i="1"/>
              <a:t>Vabljeni vsi, ki boste želeli okusiti naše dobrote in tudi tiste, ki boste prišli iz radovednosti.</a:t>
            </a:r>
          </a:p>
          <a:p>
            <a:endParaRPr lang="sl-SI" altLang="sl-SI" i="1"/>
          </a:p>
          <a:p>
            <a:endParaRPr lang="sl-SI" altLang="sl-SI"/>
          </a:p>
          <a:p>
            <a:endParaRPr lang="sl-SI" altLang="sl-SI"/>
          </a:p>
          <a:p>
            <a:endParaRPr lang="sl-SI" altLang="sl-SI"/>
          </a:p>
        </p:txBody>
      </p:sp>
      <p:sp>
        <p:nvSpPr>
          <p:cNvPr id="18436" name="Rectangle 4">
            <a:extLst>
              <a:ext uri="{FF2B5EF4-FFF2-40B4-BE49-F238E27FC236}">
                <a16:creationId xmlns:a16="http://schemas.microsoft.com/office/drawing/2014/main" id="{F684BE88-4A23-498F-BC95-3B49DB7F99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randombar(horizontal)">
                                      <p:cBhvr>
                                        <p:cTn id="7" dur="600">
                                          <p:stCondLst>
                                            <p:cond delay="0"/>
                                          </p:stCondLst>
                                        </p:cTn>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randombar(horizontal)">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randombar(horizontal)">
                                      <p:cBhvr>
                                        <p:cTn id="17" dur="5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E5C661E-A358-476D-9AA4-43DF4CBA699D}"/>
              </a:ext>
            </a:extLst>
          </p:cNvPr>
          <p:cNvSpPr>
            <a:spLocks noGrp="1" noChangeArrowheads="1"/>
          </p:cNvSpPr>
          <p:nvPr>
            <p:ph type="title"/>
          </p:nvPr>
        </p:nvSpPr>
        <p:spPr/>
        <p:txBody>
          <a:bodyPr/>
          <a:lstStyle/>
          <a:p>
            <a:pPr marL="838200" indent="-838200"/>
            <a:r>
              <a:rPr lang="sl-SI" altLang="sl-SI" b="1">
                <a:solidFill>
                  <a:srgbClr val="FF3300"/>
                </a:solidFill>
              </a:rPr>
              <a:t>REKLAMA IN PROPAGANDA</a:t>
            </a:r>
          </a:p>
        </p:txBody>
      </p:sp>
      <p:sp>
        <p:nvSpPr>
          <p:cNvPr id="19459" name="Rectangle 3">
            <a:extLst>
              <a:ext uri="{FF2B5EF4-FFF2-40B4-BE49-F238E27FC236}">
                <a16:creationId xmlns:a16="http://schemas.microsoft.com/office/drawing/2014/main" id="{86B4156F-D8BE-4AC3-AA1B-5889362CC125}"/>
              </a:ext>
            </a:extLst>
          </p:cNvPr>
          <p:cNvSpPr>
            <a:spLocks noGrp="1" noChangeArrowheads="1"/>
          </p:cNvSpPr>
          <p:nvPr>
            <p:ph type="body" idx="1"/>
          </p:nvPr>
        </p:nvSpPr>
        <p:spPr/>
        <p:txBody>
          <a:bodyPr/>
          <a:lstStyle/>
          <a:p>
            <a:pPr>
              <a:lnSpc>
                <a:spcPct val="80000"/>
              </a:lnSpc>
            </a:pPr>
            <a:r>
              <a:rPr lang="sl-SI" altLang="sl-SI" sz="1600" i="1"/>
              <a:t>Pri reklami in propagandi bom preučil naslednje dejavnike:</a:t>
            </a:r>
          </a:p>
          <a:p>
            <a:pPr>
              <a:lnSpc>
                <a:spcPct val="80000"/>
              </a:lnSpc>
            </a:pPr>
            <a:endParaRPr lang="sl-SI" altLang="sl-SI" sz="1600" i="1"/>
          </a:p>
          <a:p>
            <a:pPr>
              <a:lnSpc>
                <a:spcPct val="80000"/>
              </a:lnSpc>
            </a:pPr>
            <a:r>
              <a:rPr lang="sl-SI" altLang="sl-SI" sz="1600" i="1"/>
              <a:t>*kje bom reklamiral,</a:t>
            </a:r>
          </a:p>
          <a:p>
            <a:pPr>
              <a:lnSpc>
                <a:spcPct val="80000"/>
              </a:lnSpc>
            </a:pPr>
            <a:r>
              <a:rPr lang="sl-SI" altLang="sl-SI" sz="1600" i="1"/>
              <a:t>*koliko denarja bom v reklamo vložil,</a:t>
            </a:r>
          </a:p>
          <a:p>
            <a:pPr>
              <a:lnSpc>
                <a:spcPct val="80000"/>
              </a:lnSpc>
            </a:pPr>
            <a:r>
              <a:rPr lang="sl-SI" altLang="sl-SI" sz="1600" i="1"/>
              <a:t>*kateri reklamni oglas bom izbral.</a:t>
            </a:r>
          </a:p>
          <a:p>
            <a:pPr>
              <a:lnSpc>
                <a:spcPct val="80000"/>
              </a:lnSpc>
            </a:pPr>
            <a:endParaRPr lang="sl-SI" altLang="sl-SI" sz="1600" i="1"/>
          </a:p>
          <a:p>
            <a:pPr>
              <a:lnSpc>
                <a:spcPct val="80000"/>
              </a:lnSpc>
            </a:pPr>
            <a:endParaRPr lang="sl-SI" altLang="sl-SI" sz="1600" b="1" i="1"/>
          </a:p>
          <a:p>
            <a:pPr>
              <a:lnSpc>
                <a:spcPct val="80000"/>
              </a:lnSpc>
            </a:pPr>
            <a:r>
              <a:rPr lang="sl-SI" altLang="sl-SI" sz="1600" b="1" i="1"/>
              <a:t>Pazljiv bom moral biti na naše konkurente:</a:t>
            </a:r>
          </a:p>
          <a:p>
            <a:pPr>
              <a:lnSpc>
                <a:spcPct val="80000"/>
              </a:lnSpc>
            </a:pPr>
            <a:endParaRPr lang="sl-SI" altLang="sl-SI" sz="1600" b="1" i="1"/>
          </a:p>
          <a:p>
            <a:pPr>
              <a:lnSpc>
                <a:spcPct val="80000"/>
              </a:lnSpc>
            </a:pPr>
            <a:r>
              <a:rPr lang="sl-SI" altLang="sl-SI" sz="1600" b="1" i="1"/>
              <a:t>	                         LOKACIJA                          VRSTA PONUDBE	</a:t>
            </a:r>
          </a:p>
          <a:p>
            <a:pPr>
              <a:lnSpc>
                <a:spcPct val="80000"/>
              </a:lnSpc>
            </a:pPr>
            <a:r>
              <a:rPr lang="sl-SI" altLang="sl-SI" sz="1600" b="1" i="1" u="sng"/>
              <a:t>Večji:</a:t>
            </a:r>
            <a:endParaRPr lang="sl-SI" altLang="sl-SI" sz="1600" i="1"/>
          </a:p>
          <a:p>
            <a:pPr>
              <a:lnSpc>
                <a:spcPct val="80000"/>
              </a:lnSpc>
            </a:pPr>
            <a:r>
              <a:rPr lang="sl-SI" altLang="sl-SI" sz="1600" i="1"/>
              <a:t>Hotel Podlehnik	      Podlehnik,                              Hrana, pijača in prenočišča</a:t>
            </a:r>
          </a:p>
          <a:p>
            <a:pPr>
              <a:lnSpc>
                <a:spcPct val="80000"/>
              </a:lnSpc>
            </a:pPr>
            <a:r>
              <a:rPr lang="sl-SI" altLang="sl-SI" sz="1600" i="1"/>
              <a:t>	</a:t>
            </a:r>
          </a:p>
          <a:p>
            <a:pPr>
              <a:lnSpc>
                <a:spcPct val="80000"/>
              </a:lnSpc>
            </a:pPr>
            <a:r>
              <a:rPr lang="sl-SI" altLang="sl-SI" sz="1600" i="1"/>
              <a:t>Gostišče Majolka   Podlehnik, Ptuj.	                    Pizza, pijača, večerje	</a:t>
            </a:r>
          </a:p>
          <a:p>
            <a:pPr>
              <a:lnSpc>
                <a:spcPct val="80000"/>
              </a:lnSpc>
            </a:pPr>
            <a:r>
              <a:rPr lang="sl-SI" altLang="sl-SI" sz="1600" b="1" i="1" u="sng"/>
              <a:t>Manjši:</a:t>
            </a:r>
            <a:endParaRPr lang="sl-SI" altLang="sl-SI" sz="1600" i="1"/>
          </a:p>
          <a:p>
            <a:pPr>
              <a:lnSpc>
                <a:spcPct val="80000"/>
              </a:lnSpc>
            </a:pPr>
            <a:r>
              <a:rPr lang="sl-SI" altLang="sl-SI" sz="1600" i="1"/>
              <a:t>Bistro Amadea	     Podlehnik, Gruškovje               pijača	</a:t>
            </a:r>
          </a:p>
          <a:p>
            <a:pPr>
              <a:lnSpc>
                <a:spcPct val="80000"/>
              </a:lnSpc>
            </a:pPr>
            <a:r>
              <a:rPr lang="sl-SI" altLang="sl-SI" sz="1600" i="1"/>
              <a:t>Bistro Babilon	     Žetale, Podlehnik	      pijača	</a:t>
            </a:r>
          </a:p>
          <a:p>
            <a:pPr>
              <a:lnSpc>
                <a:spcPct val="80000"/>
              </a:lnSpc>
            </a:pPr>
            <a:endParaRPr lang="sl-SI" altLang="sl-SI" sz="1600" b="1" i="1"/>
          </a:p>
          <a:p>
            <a:pPr>
              <a:lnSpc>
                <a:spcPct val="80000"/>
              </a:lnSpc>
            </a:pPr>
            <a:endParaRPr lang="sl-SI" altLang="sl-SI" sz="1600"/>
          </a:p>
          <a:p>
            <a:pPr>
              <a:lnSpc>
                <a:spcPct val="80000"/>
              </a:lnSpc>
            </a:pPr>
            <a:endParaRPr lang="sl-SI" altLang="sl-SI"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p:tgtEl>
                                          <p:spTgt spid="19458"/>
                                        </p:tgtEl>
                                      </p:cBhvr>
                                    </p:animEffect>
                                    <p:animScale>
                                      <p:cBhvr>
                                        <p:cTn id="7" dur="250" autoRev="1" fill="hold"/>
                                        <p:tgtEl>
                                          <p:spTgt spid="1945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2741D8F-EA47-4E94-AB2E-15BC60F3435B}"/>
              </a:ext>
            </a:extLst>
          </p:cNvPr>
          <p:cNvSpPr>
            <a:spLocks noGrp="1" noChangeArrowheads="1"/>
          </p:cNvSpPr>
          <p:nvPr>
            <p:ph type="title"/>
          </p:nvPr>
        </p:nvSpPr>
        <p:spPr/>
        <p:txBody>
          <a:bodyPr/>
          <a:lstStyle/>
          <a:p>
            <a:r>
              <a:rPr lang="sl-SI" altLang="sl-SI">
                <a:solidFill>
                  <a:srgbClr val="FF3300"/>
                </a:solidFill>
              </a:rPr>
              <a:t>GRAF</a:t>
            </a:r>
          </a:p>
        </p:txBody>
      </p:sp>
      <p:sp>
        <p:nvSpPr>
          <p:cNvPr id="20483" name="Rectangle 3">
            <a:extLst>
              <a:ext uri="{FF2B5EF4-FFF2-40B4-BE49-F238E27FC236}">
                <a16:creationId xmlns:a16="http://schemas.microsoft.com/office/drawing/2014/main" id="{7973672D-DE18-46BF-98E1-BD514622084E}"/>
              </a:ext>
            </a:extLst>
          </p:cNvPr>
          <p:cNvSpPr>
            <a:spLocks noGrp="1" noChangeArrowheads="1"/>
          </p:cNvSpPr>
          <p:nvPr>
            <p:ph type="body" sz="half" idx="1"/>
          </p:nvPr>
        </p:nvSpPr>
        <p:spPr>
          <a:xfrm>
            <a:off x="457200" y="1600200"/>
            <a:ext cx="7643813" cy="4525963"/>
          </a:xfrm>
        </p:spPr>
        <p:txBody>
          <a:bodyPr/>
          <a:lstStyle/>
          <a:p>
            <a:r>
              <a:rPr lang="sl-SI" altLang="sl-SI" sz="2800"/>
              <a:t>En graf si sam naredioz bilanco stanja samo podatke vpisi noter pa je toto</a:t>
            </a:r>
          </a:p>
          <a:p>
            <a:endParaRPr lang="sl-SI" altLang="sl-SI" sz="2800"/>
          </a:p>
        </p:txBody>
      </p:sp>
      <p:graphicFrame>
        <p:nvGraphicFramePr>
          <p:cNvPr id="20484" name="Object 4">
            <a:extLst>
              <a:ext uri="{FF2B5EF4-FFF2-40B4-BE49-F238E27FC236}">
                <a16:creationId xmlns:a16="http://schemas.microsoft.com/office/drawing/2014/main" id="{73856418-A347-4469-AC67-30B7F361F31D}"/>
              </a:ext>
            </a:extLst>
          </p:cNvPr>
          <p:cNvGraphicFramePr>
            <a:graphicFrameLocks noGrp="1" noChangeAspect="1"/>
          </p:cNvGraphicFramePr>
          <p:nvPr>
            <p:ph sz="half" idx="2"/>
          </p:nvPr>
        </p:nvGraphicFramePr>
        <p:xfrm>
          <a:off x="1489075" y="2587625"/>
          <a:ext cx="5243513" cy="3498850"/>
        </p:xfrm>
        <a:graphic>
          <a:graphicData uri="http://schemas.openxmlformats.org/presentationml/2006/ole">
            <mc:AlternateContent xmlns:mc="http://schemas.openxmlformats.org/markup-compatibility/2006">
              <mc:Choice xmlns:v="urn:schemas-microsoft-com:vml" Requires="v">
                <p:oleObj spid="_x0000_s20488" name="Grafikon" r:id="rId3" imgW="6095926" imgH="4067249" progId="MSGraph.Chart.8">
                  <p:embed followColorScheme="full"/>
                </p:oleObj>
              </mc:Choice>
              <mc:Fallback>
                <p:oleObj name="Grafikon" r:id="rId3" imgW="6095926" imgH="4067249"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9075" y="2587625"/>
                        <a:ext cx="5243513" cy="3498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5C2B60C-4EEB-4A97-A010-B07A2228A362}"/>
              </a:ext>
            </a:extLst>
          </p:cNvPr>
          <p:cNvSpPr>
            <a:spLocks noGrp="1" noChangeArrowheads="1"/>
          </p:cNvSpPr>
          <p:nvPr>
            <p:ph type="title"/>
          </p:nvPr>
        </p:nvSpPr>
        <p:spPr/>
        <p:txBody>
          <a:bodyPr/>
          <a:lstStyle/>
          <a:p>
            <a:r>
              <a:rPr lang="sl-SI" altLang="sl-SI">
                <a:solidFill>
                  <a:srgbClr val="FF3300"/>
                </a:solidFill>
              </a:rPr>
              <a:t>ANKETA</a:t>
            </a:r>
          </a:p>
        </p:txBody>
      </p:sp>
      <p:sp>
        <p:nvSpPr>
          <p:cNvPr id="22531" name="Rectangle 3">
            <a:extLst>
              <a:ext uri="{FF2B5EF4-FFF2-40B4-BE49-F238E27FC236}">
                <a16:creationId xmlns:a16="http://schemas.microsoft.com/office/drawing/2014/main" id="{846B237F-D974-4AF7-81D6-5FE9A7DF81CF}"/>
              </a:ext>
            </a:extLst>
          </p:cNvPr>
          <p:cNvSpPr>
            <a:spLocks noGrp="1" noChangeArrowheads="1"/>
          </p:cNvSpPr>
          <p:nvPr>
            <p:ph type="body" idx="1"/>
          </p:nvPr>
        </p:nvSpPr>
        <p:spPr/>
        <p:txBody>
          <a:bodyPr/>
          <a:lstStyle/>
          <a:p>
            <a:pPr lvl="4">
              <a:lnSpc>
                <a:spcPct val="80000"/>
              </a:lnSpc>
            </a:pPr>
            <a:r>
              <a:rPr lang="sl-SI" altLang="sl-SI" sz="800" b="1" i="1"/>
              <a:t>PRILAGAM VZOREC ANKETNEGA LISTA</a:t>
            </a:r>
          </a:p>
          <a:p>
            <a:pPr>
              <a:lnSpc>
                <a:spcPct val="80000"/>
              </a:lnSpc>
            </a:pPr>
            <a:endParaRPr lang="sl-SI" altLang="sl-SI" sz="800"/>
          </a:p>
          <a:p>
            <a:pPr lvl="4">
              <a:lnSpc>
                <a:spcPct val="80000"/>
              </a:lnSpc>
            </a:pPr>
            <a:r>
              <a:rPr lang="sl-SI" altLang="sl-SI" sz="800" i="1"/>
              <a:t>ANKETNI LIST ZA GOSTIŠČA               </a:t>
            </a:r>
          </a:p>
          <a:p>
            <a:pPr>
              <a:lnSpc>
                <a:spcPct val="80000"/>
              </a:lnSpc>
            </a:pPr>
            <a:endParaRPr lang="sl-SI" altLang="sl-SI" sz="800" i="1"/>
          </a:p>
          <a:p>
            <a:pPr>
              <a:lnSpc>
                <a:spcPct val="80000"/>
              </a:lnSpc>
            </a:pPr>
            <a:r>
              <a:rPr lang="sl-SI" altLang="sl-SI" sz="800" i="1"/>
              <a:t>Ankentiranci: M. jelen, Z. Topolovec, S. Forstnarič</a:t>
            </a:r>
          </a:p>
          <a:p>
            <a:pPr>
              <a:lnSpc>
                <a:spcPct val="80000"/>
              </a:lnSpc>
            </a:pPr>
            <a:endParaRPr lang="sl-SI" altLang="sl-SI" sz="800" i="1"/>
          </a:p>
          <a:p>
            <a:pPr>
              <a:lnSpc>
                <a:spcPct val="80000"/>
              </a:lnSpc>
            </a:pPr>
            <a:r>
              <a:rPr lang="sl-SI" altLang="sl-SI" sz="800" i="1"/>
              <a:t>TRŽNA RAZISKAVA:</a:t>
            </a:r>
          </a:p>
          <a:p>
            <a:pPr>
              <a:lnSpc>
                <a:spcPct val="80000"/>
              </a:lnSpc>
            </a:pPr>
            <a:r>
              <a:rPr lang="sl-SI" altLang="sl-SI" sz="800" i="1"/>
              <a:t>Sem dijak četrtega letnika ekonomske šole  Ptuj. Delam poslovni načrt, za odpiranje bodočega gostišča. Zato imam za Vas nekaj vprašanj, ki bi mi pomagala pri sestavljanju  poslovnega načrta. Za sodelovanje se Vam zahvaljujem in upam, da mi bodo odgovori pomagali pri poslovnem načrtu.</a:t>
            </a:r>
          </a:p>
          <a:p>
            <a:pPr>
              <a:lnSpc>
                <a:spcPct val="80000"/>
              </a:lnSpc>
            </a:pPr>
            <a:endParaRPr lang="sl-SI" altLang="sl-SI" sz="800" i="1"/>
          </a:p>
          <a:p>
            <a:pPr>
              <a:lnSpc>
                <a:spcPct val="80000"/>
              </a:lnSpc>
            </a:pPr>
            <a:r>
              <a:rPr lang="sl-SI" altLang="sl-SI" sz="800" i="1"/>
              <a:t>-Kdaj ste začeli z obratovanjem?</a:t>
            </a:r>
          </a:p>
          <a:p>
            <a:pPr>
              <a:lnSpc>
                <a:spcPct val="80000"/>
              </a:lnSpc>
            </a:pPr>
            <a:r>
              <a:rPr lang="sl-SI" altLang="sl-SI" sz="800" i="1"/>
              <a:t>-Kako ste začeli s poslom?</a:t>
            </a:r>
          </a:p>
          <a:p>
            <a:pPr>
              <a:lnSpc>
                <a:spcPct val="80000"/>
              </a:lnSpc>
            </a:pPr>
            <a:r>
              <a:rPr lang="sl-SI" altLang="sl-SI" sz="800" i="1"/>
              <a:t>-Ali imate prostor v najemu?</a:t>
            </a:r>
          </a:p>
          <a:p>
            <a:pPr>
              <a:lnSpc>
                <a:spcPct val="80000"/>
              </a:lnSpc>
            </a:pPr>
            <a:r>
              <a:rPr lang="sl-SI" altLang="sl-SI" sz="800" i="1"/>
              <a:t>-Kakšno kapaciteto gostinstva imate?</a:t>
            </a:r>
          </a:p>
          <a:p>
            <a:pPr>
              <a:lnSpc>
                <a:spcPct val="80000"/>
              </a:lnSpc>
            </a:pPr>
            <a:r>
              <a:rPr lang="sl-SI" altLang="sl-SI" sz="800" i="1"/>
              <a:t>-Koliko zaposlenih imate?</a:t>
            </a:r>
          </a:p>
          <a:p>
            <a:pPr>
              <a:lnSpc>
                <a:spcPct val="80000"/>
              </a:lnSpc>
            </a:pPr>
            <a:r>
              <a:rPr lang="sl-SI" altLang="sl-SI" sz="800" i="1"/>
              <a:t>-Koliko sedežev zajema lokal?</a:t>
            </a:r>
          </a:p>
          <a:p>
            <a:pPr>
              <a:lnSpc>
                <a:spcPct val="80000"/>
              </a:lnSpc>
            </a:pPr>
            <a:r>
              <a:rPr lang="sl-SI" altLang="sl-SI" sz="800" i="1"/>
              <a:t>-Kakšno hrano pripravljate?</a:t>
            </a:r>
          </a:p>
          <a:p>
            <a:pPr>
              <a:lnSpc>
                <a:spcPct val="80000"/>
              </a:lnSpc>
            </a:pPr>
            <a:r>
              <a:rPr lang="sl-SI" altLang="sl-SI" sz="800" i="1"/>
              <a:t>-Ali imate kakšno posebno vrsto hrane?</a:t>
            </a:r>
          </a:p>
          <a:p>
            <a:pPr>
              <a:lnSpc>
                <a:spcPct val="80000"/>
              </a:lnSpc>
            </a:pPr>
            <a:r>
              <a:rPr lang="sl-SI" altLang="sl-SI" sz="800" i="1"/>
              <a:t>-Ali imate poleg običajne hrane še kakšno drugo vrsto hrane?</a:t>
            </a:r>
          </a:p>
          <a:p>
            <a:pPr>
              <a:lnSpc>
                <a:spcPct val="80000"/>
              </a:lnSpc>
            </a:pPr>
            <a:r>
              <a:rPr lang="sl-SI" altLang="sl-SI" sz="800" i="1"/>
              <a:t>-Kakšen obisk imate mesečno, tedensko, dnevno?</a:t>
            </a:r>
          </a:p>
          <a:p>
            <a:pPr>
              <a:lnSpc>
                <a:spcPct val="80000"/>
              </a:lnSpc>
            </a:pPr>
            <a:r>
              <a:rPr lang="sl-SI" altLang="sl-SI" sz="800" i="1"/>
              <a:t>-So gostje zadovoljni z vašo ponudbo?</a:t>
            </a:r>
          </a:p>
          <a:p>
            <a:pPr>
              <a:lnSpc>
                <a:spcPct val="80000"/>
              </a:lnSpc>
            </a:pPr>
            <a:r>
              <a:rPr lang="sl-SI" altLang="sl-SI" sz="800" i="1"/>
              <a:t>-Prirejate kakšne zabave?</a:t>
            </a:r>
          </a:p>
          <a:p>
            <a:pPr>
              <a:lnSpc>
                <a:spcPct val="80000"/>
              </a:lnSpc>
            </a:pPr>
            <a:r>
              <a:rPr lang="sl-SI" altLang="sl-SI" sz="800" i="1"/>
              <a:t>-Ali vam ta dejavnost vzame veliko prostega časa?</a:t>
            </a:r>
          </a:p>
          <a:p>
            <a:pPr>
              <a:lnSpc>
                <a:spcPct val="80000"/>
              </a:lnSpc>
            </a:pPr>
            <a:r>
              <a:rPr lang="sl-SI" altLang="sl-SI" sz="800" i="1"/>
              <a:t>-Imata v okolici veliko konkurentov?</a:t>
            </a:r>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r>
              <a:rPr lang="sl-SI" altLang="sl-SI" sz="800" i="1"/>
              <a:t> </a:t>
            </a:r>
          </a:p>
          <a:p>
            <a:pPr>
              <a:lnSpc>
                <a:spcPct val="80000"/>
              </a:lnSpc>
            </a:pPr>
            <a:r>
              <a:rPr lang="sl-SI" altLang="sl-SI" sz="800" i="1"/>
              <a:t> </a:t>
            </a:r>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r>
              <a:rPr lang="sl-SI" altLang="sl-SI" sz="800" i="1"/>
              <a:t>Vljudno vabljeni vsi, ki hočete,</a:t>
            </a:r>
          </a:p>
          <a:p>
            <a:pPr>
              <a:lnSpc>
                <a:spcPct val="80000"/>
              </a:lnSpc>
            </a:pPr>
            <a:r>
              <a:rPr lang="sl-SI" altLang="sl-SI" sz="800" i="1"/>
              <a:t>poskusiti najnovejše jedi vseh časov.</a:t>
            </a:r>
          </a:p>
          <a:p>
            <a:pPr>
              <a:lnSpc>
                <a:spcPct val="80000"/>
              </a:lnSpc>
            </a:pPr>
            <a:endParaRPr lang="sl-SI" altLang="sl-SI" sz="800" i="1"/>
          </a:p>
          <a:p>
            <a:pPr>
              <a:lnSpc>
                <a:spcPct val="80000"/>
              </a:lnSpc>
            </a:pPr>
            <a:r>
              <a:rPr lang="sl-SI" altLang="sl-SI" sz="800" i="1"/>
              <a:t>Zraven vam bomo ponudili tudi</a:t>
            </a:r>
          </a:p>
          <a:p>
            <a:pPr>
              <a:lnSpc>
                <a:spcPct val="80000"/>
              </a:lnSpc>
            </a:pPr>
            <a:r>
              <a:rPr lang="sl-SI" altLang="sl-SI" sz="800" i="1"/>
              <a:t>najnovejše pijače.</a:t>
            </a:r>
          </a:p>
          <a:p>
            <a:pPr>
              <a:lnSpc>
                <a:spcPct val="80000"/>
              </a:lnSpc>
            </a:pPr>
            <a:endParaRPr lang="sl-SI" altLang="sl-SI" sz="800" i="1"/>
          </a:p>
          <a:p>
            <a:pPr>
              <a:lnSpc>
                <a:spcPct val="80000"/>
              </a:lnSpc>
            </a:pPr>
            <a:r>
              <a:rPr lang="sl-SI" altLang="sl-SI" sz="800" i="1"/>
              <a:t>Stregla vam bodo najprijetnejša in najlepša</a:t>
            </a:r>
          </a:p>
          <a:p>
            <a:pPr>
              <a:lnSpc>
                <a:spcPct val="80000"/>
              </a:lnSpc>
            </a:pPr>
            <a:r>
              <a:rPr lang="sl-SI" altLang="sl-SI" sz="800" i="1"/>
              <a:t>dekleta.</a:t>
            </a:r>
          </a:p>
          <a:p>
            <a:pPr>
              <a:lnSpc>
                <a:spcPct val="80000"/>
              </a:lnSpc>
            </a:pPr>
            <a:endParaRPr lang="sl-SI" altLang="sl-SI" sz="800" i="1"/>
          </a:p>
          <a:p>
            <a:pPr>
              <a:lnSpc>
                <a:spcPct val="80000"/>
              </a:lnSpc>
            </a:pPr>
            <a:r>
              <a:rPr lang="sl-SI" altLang="sl-SI" sz="800" i="1"/>
              <a:t>Obiščite nas in se prepričajte.</a:t>
            </a:r>
          </a:p>
          <a:p>
            <a:pPr>
              <a:lnSpc>
                <a:spcPct val="80000"/>
              </a:lnSpc>
            </a:pPr>
            <a:r>
              <a:rPr lang="sl-SI" altLang="sl-SI" sz="800" i="1"/>
              <a:t>Prijetno Vas bomo postregli in vam </a:t>
            </a:r>
          </a:p>
          <a:p>
            <a:pPr>
              <a:lnSpc>
                <a:spcPct val="80000"/>
              </a:lnSpc>
            </a:pPr>
            <a:r>
              <a:rPr lang="sl-SI" altLang="sl-SI" sz="800" i="1"/>
              <a:t>svetovali pri izbiri hrane!</a:t>
            </a:r>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r>
              <a:rPr lang="sl-SI" altLang="sl-SI" sz="800" i="1"/>
              <a:t>Od ponedeljka do petka</a:t>
            </a:r>
          </a:p>
          <a:p>
            <a:pPr>
              <a:lnSpc>
                <a:spcPct val="80000"/>
              </a:lnSpc>
            </a:pPr>
            <a:r>
              <a:rPr lang="sl-SI" altLang="sl-SI" sz="800" i="1"/>
              <a:t>od 8h-24h</a:t>
            </a:r>
          </a:p>
          <a:p>
            <a:pPr>
              <a:lnSpc>
                <a:spcPct val="80000"/>
              </a:lnSpc>
            </a:pPr>
            <a:r>
              <a:rPr lang="sl-SI" altLang="sl-SI" sz="800" i="1"/>
              <a:t>Sobota</a:t>
            </a:r>
          </a:p>
          <a:p>
            <a:pPr>
              <a:lnSpc>
                <a:spcPct val="80000"/>
              </a:lnSpc>
            </a:pPr>
            <a:r>
              <a:rPr lang="sl-SI" altLang="sl-SI" sz="800" i="1"/>
              <a:t>Od 10h-2h zjutraj</a:t>
            </a:r>
          </a:p>
          <a:p>
            <a:pPr>
              <a:lnSpc>
                <a:spcPct val="80000"/>
              </a:lnSpc>
            </a:pPr>
            <a:r>
              <a:rPr lang="sl-SI" altLang="sl-SI" sz="800" i="1"/>
              <a:t>Nedelja</a:t>
            </a:r>
          </a:p>
          <a:p>
            <a:pPr>
              <a:lnSpc>
                <a:spcPct val="80000"/>
              </a:lnSpc>
            </a:pPr>
            <a:r>
              <a:rPr lang="sl-SI" altLang="sl-SI" sz="800" i="1"/>
              <a:t>Od 10h-22h</a:t>
            </a:r>
          </a:p>
          <a:p>
            <a:pPr>
              <a:lnSpc>
                <a:spcPct val="80000"/>
              </a:lnSpc>
            </a:pPr>
            <a:endParaRPr lang="sl-SI" altLang="sl-SI" sz="800" i="1"/>
          </a:p>
          <a:p>
            <a:pPr>
              <a:lnSpc>
                <a:spcPct val="80000"/>
              </a:lnSpc>
            </a:pPr>
            <a:endParaRPr lang="sl-SI" altLang="sl-SI" sz="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A11C391-AEDF-4802-A70E-3D594108DC7D}"/>
              </a:ext>
            </a:extLst>
          </p:cNvPr>
          <p:cNvSpPr>
            <a:spLocks noGrp="1" noChangeArrowheads="1"/>
          </p:cNvSpPr>
          <p:nvPr>
            <p:ph type="title"/>
          </p:nvPr>
        </p:nvSpPr>
        <p:spPr/>
        <p:txBody>
          <a:bodyPr/>
          <a:lstStyle/>
          <a:p>
            <a:r>
              <a:rPr lang="sl-SI" altLang="sl-SI">
                <a:solidFill>
                  <a:srgbClr val="FF3300"/>
                </a:solidFill>
              </a:rPr>
              <a:t>CENIK PIJAČ</a:t>
            </a:r>
          </a:p>
        </p:txBody>
      </p:sp>
      <p:sp>
        <p:nvSpPr>
          <p:cNvPr id="23555" name="Rectangle 3">
            <a:extLst>
              <a:ext uri="{FF2B5EF4-FFF2-40B4-BE49-F238E27FC236}">
                <a16:creationId xmlns:a16="http://schemas.microsoft.com/office/drawing/2014/main" id="{7A359156-9DCB-4152-9310-C58879E0CAEF}"/>
              </a:ext>
            </a:extLst>
          </p:cNvPr>
          <p:cNvSpPr>
            <a:spLocks noGrp="1" noChangeArrowheads="1"/>
          </p:cNvSpPr>
          <p:nvPr>
            <p:ph type="body" idx="1"/>
          </p:nvPr>
        </p:nvSpPr>
        <p:spPr/>
        <p:txBody>
          <a:bodyPr/>
          <a:lstStyle/>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r>
              <a:rPr lang="sl-SI" altLang="sl-SI" sz="800" b="1" i="1"/>
              <a:t>PRILAGAM CENIKE PIJAČ IN JEDI</a:t>
            </a:r>
          </a:p>
          <a:p>
            <a:pPr>
              <a:lnSpc>
                <a:spcPct val="80000"/>
              </a:lnSpc>
            </a:pPr>
            <a:endParaRPr lang="sl-SI" altLang="sl-SI" sz="800" i="1" u="sng"/>
          </a:p>
          <a:p>
            <a:pPr>
              <a:lnSpc>
                <a:spcPct val="80000"/>
              </a:lnSpc>
            </a:pPr>
            <a:r>
              <a:rPr lang="sl-SI" altLang="sl-SI" sz="800" i="1" u="sng"/>
              <a:t>CENIK PIJAČ</a:t>
            </a:r>
          </a:p>
          <a:p>
            <a:pPr>
              <a:lnSpc>
                <a:spcPct val="80000"/>
              </a:lnSpc>
            </a:pPr>
            <a:endParaRPr lang="sl-SI" altLang="sl-SI" sz="800" i="1" u="sng"/>
          </a:p>
          <a:p>
            <a:pPr>
              <a:lnSpc>
                <a:spcPct val="80000"/>
              </a:lnSpc>
            </a:pPr>
            <a:r>
              <a:rPr lang="sl-SI" altLang="sl-SI" sz="800" i="1"/>
              <a:t>BREZALKOHOLNE PIJAČE:</a:t>
            </a:r>
          </a:p>
          <a:p>
            <a:pPr>
              <a:lnSpc>
                <a:spcPct val="80000"/>
              </a:lnSpc>
            </a:pPr>
            <a:endParaRPr lang="sl-SI" altLang="sl-SI" sz="800" i="1"/>
          </a:p>
          <a:p>
            <a:pPr>
              <a:lnSpc>
                <a:spcPct val="80000"/>
              </a:lnSpc>
            </a:pPr>
            <a:r>
              <a:rPr lang="sl-SI" altLang="sl-SI" sz="800" i="1"/>
              <a:t>COCA COLA	2dl	170 SIT	</a:t>
            </a:r>
          </a:p>
          <a:p>
            <a:pPr>
              <a:lnSpc>
                <a:spcPct val="80000"/>
              </a:lnSpc>
            </a:pPr>
            <a:r>
              <a:rPr lang="sl-SI" altLang="sl-SI" sz="800" i="1"/>
              <a:t>SPRITE	2dl	160 SIT	</a:t>
            </a:r>
          </a:p>
          <a:p>
            <a:pPr>
              <a:lnSpc>
                <a:spcPct val="80000"/>
              </a:lnSpc>
            </a:pPr>
            <a:r>
              <a:rPr lang="sl-SI" altLang="sl-SI" sz="800" i="1"/>
              <a:t>SWING	2dl	150 SIT	</a:t>
            </a:r>
          </a:p>
          <a:p>
            <a:pPr>
              <a:lnSpc>
                <a:spcPct val="80000"/>
              </a:lnSpc>
            </a:pPr>
            <a:r>
              <a:rPr lang="sl-SI" altLang="sl-SI" sz="800" i="1"/>
              <a:t>GOSTI SOK			</a:t>
            </a:r>
          </a:p>
          <a:p>
            <a:pPr>
              <a:lnSpc>
                <a:spcPct val="80000"/>
              </a:lnSpc>
            </a:pPr>
            <a:r>
              <a:rPr lang="sl-SI" altLang="sl-SI" sz="800" i="1"/>
              <a:t>(marelica, jagoda)	2dl	170 SIT	</a:t>
            </a:r>
          </a:p>
          <a:p>
            <a:pPr>
              <a:lnSpc>
                <a:spcPct val="80000"/>
              </a:lnSpc>
            </a:pPr>
            <a:r>
              <a:rPr lang="sl-SI" altLang="sl-SI" sz="800" i="1"/>
              <a:t>JUICE	2dl	160 SIT	</a:t>
            </a:r>
          </a:p>
          <a:p>
            <a:pPr>
              <a:lnSpc>
                <a:spcPct val="80000"/>
              </a:lnSpc>
            </a:pPr>
            <a:r>
              <a:rPr lang="sl-SI" altLang="sl-SI" sz="800" i="1"/>
              <a:t>PAGO	2dl	180 SIT	</a:t>
            </a:r>
          </a:p>
          <a:p>
            <a:pPr>
              <a:lnSpc>
                <a:spcPct val="80000"/>
              </a:lnSpc>
            </a:pPr>
            <a:r>
              <a:rPr lang="sl-SI" altLang="sl-SI" sz="800" i="1"/>
              <a:t>ACE	2dl	160 SIT	</a:t>
            </a:r>
          </a:p>
          <a:p>
            <a:pPr>
              <a:lnSpc>
                <a:spcPct val="80000"/>
              </a:lnSpc>
            </a:pPr>
            <a:r>
              <a:rPr lang="sl-SI" altLang="sl-SI" sz="800" i="1"/>
              <a:t>BANANA KIVI	2dl	150 SIT	</a:t>
            </a:r>
          </a:p>
          <a:p>
            <a:pPr>
              <a:lnSpc>
                <a:spcPct val="80000"/>
              </a:lnSpc>
            </a:pPr>
            <a:r>
              <a:rPr lang="sl-SI" altLang="sl-SI" sz="800" i="1"/>
              <a:t>LEDENI ČAJ	2dl	160 SIT	</a:t>
            </a:r>
          </a:p>
          <a:p>
            <a:pPr>
              <a:lnSpc>
                <a:spcPct val="80000"/>
              </a:lnSpc>
            </a:pPr>
            <a:r>
              <a:rPr lang="sl-SI" altLang="sl-SI" sz="800" i="1"/>
              <a:t>RADENSKA	2dl	90 SIT	</a:t>
            </a:r>
          </a:p>
          <a:p>
            <a:pPr>
              <a:lnSpc>
                <a:spcPct val="80000"/>
              </a:lnSpc>
            </a:pPr>
            <a:endParaRPr lang="sl-SI" altLang="sl-SI" sz="800" i="1"/>
          </a:p>
          <a:p>
            <a:pPr>
              <a:lnSpc>
                <a:spcPct val="80000"/>
              </a:lnSpc>
            </a:pPr>
            <a:r>
              <a:rPr lang="sl-SI" altLang="sl-SI" sz="800" i="1"/>
              <a:t>ALKOHOLNE PIJAČE:</a:t>
            </a:r>
          </a:p>
          <a:p>
            <a:pPr>
              <a:lnSpc>
                <a:spcPct val="80000"/>
              </a:lnSpc>
            </a:pPr>
            <a:endParaRPr lang="sl-SI" altLang="sl-SI" sz="800" i="1"/>
          </a:p>
          <a:p>
            <a:pPr>
              <a:lnSpc>
                <a:spcPct val="80000"/>
              </a:lnSpc>
            </a:pPr>
            <a:r>
              <a:rPr lang="sl-SI" altLang="sl-SI" sz="800" i="1"/>
              <a:t>	2dl	140 SIT	</a:t>
            </a:r>
          </a:p>
          <a:p>
            <a:pPr>
              <a:lnSpc>
                <a:spcPct val="80000"/>
              </a:lnSpc>
            </a:pPr>
            <a:r>
              <a:rPr lang="sl-SI" altLang="sl-SI" sz="800" i="1"/>
              <a:t>UNI	2dl	130 SIT	</a:t>
            </a:r>
          </a:p>
          <a:p>
            <a:pPr>
              <a:lnSpc>
                <a:spcPct val="80000"/>
              </a:lnSpc>
            </a:pPr>
            <a:r>
              <a:rPr lang="sl-SI" altLang="sl-SI" sz="800" i="1"/>
              <a:t>UNON PREIS	2dl	150 SIT	</a:t>
            </a:r>
          </a:p>
          <a:p>
            <a:pPr>
              <a:lnSpc>
                <a:spcPct val="80000"/>
              </a:lnSpc>
            </a:pPr>
            <a:r>
              <a:rPr lang="sl-SI" altLang="sl-SI" sz="800" i="1"/>
              <a:t>RADLER	2dl	350 SIT	</a:t>
            </a:r>
          </a:p>
          <a:p>
            <a:pPr>
              <a:lnSpc>
                <a:spcPct val="80000"/>
              </a:lnSpc>
            </a:pPr>
            <a:r>
              <a:rPr lang="sl-SI" altLang="sl-SI" sz="800" i="1"/>
              <a:t>REDBUL	2dl	380 SIT	</a:t>
            </a:r>
          </a:p>
          <a:p>
            <a:pPr>
              <a:lnSpc>
                <a:spcPct val="80000"/>
              </a:lnSpc>
            </a:pPr>
            <a:endParaRPr lang="sl-SI" altLang="sl-SI" sz="800" i="1"/>
          </a:p>
          <a:p>
            <a:pPr>
              <a:lnSpc>
                <a:spcPct val="80000"/>
              </a:lnSpc>
            </a:pPr>
            <a:r>
              <a:rPr lang="sl-SI" altLang="sl-SI" sz="800" i="1"/>
              <a:t>  VINA:</a:t>
            </a:r>
          </a:p>
          <a:p>
            <a:pPr>
              <a:lnSpc>
                <a:spcPct val="80000"/>
              </a:lnSpc>
            </a:pPr>
            <a:endParaRPr lang="sl-SI" altLang="sl-SI" sz="800" i="1"/>
          </a:p>
          <a:p>
            <a:pPr>
              <a:lnSpc>
                <a:spcPct val="80000"/>
              </a:lnSpc>
            </a:pPr>
            <a:r>
              <a:rPr lang="sl-SI" altLang="sl-SI" sz="800" i="1"/>
              <a:t>	Steklenica	900 SIT	</a:t>
            </a:r>
          </a:p>
          <a:p>
            <a:pPr>
              <a:lnSpc>
                <a:spcPct val="80000"/>
              </a:lnSpc>
            </a:pPr>
            <a:r>
              <a:rPr lang="sl-SI" altLang="sl-SI" sz="800" i="1"/>
              <a:t>ŠIPON	Steklenica	1200 SIT	</a:t>
            </a:r>
          </a:p>
          <a:p>
            <a:pPr>
              <a:lnSpc>
                <a:spcPct val="80000"/>
              </a:lnSpc>
            </a:pPr>
            <a:r>
              <a:rPr lang="sl-SI" altLang="sl-SI" sz="800" i="1"/>
              <a:t>LJUTOMERČAN	Steklenica	1100 SIT	</a:t>
            </a:r>
          </a:p>
          <a:p>
            <a:pPr>
              <a:lnSpc>
                <a:spcPct val="80000"/>
              </a:lnSpc>
            </a:pPr>
            <a:r>
              <a:rPr lang="sl-SI" altLang="sl-SI" sz="800" i="1"/>
              <a:t>JERUZALEMČAN	Steklenica	1200 SIT	</a:t>
            </a:r>
          </a:p>
          <a:p>
            <a:pPr>
              <a:lnSpc>
                <a:spcPct val="80000"/>
              </a:lnSpc>
            </a:pPr>
            <a:r>
              <a:rPr lang="sl-SI" altLang="sl-SI" sz="800" i="1"/>
              <a:t>ZLATA PENINA	Steklenica	1500SIT	</a:t>
            </a:r>
          </a:p>
          <a:p>
            <a:pPr>
              <a:lnSpc>
                <a:spcPct val="80000"/>
              </a:lnSpc>
            </a:pPr>
            <a:r>
              <a:rPr lang="sl-SI" altLang="sl-SI" sz="800" i="1"/>
              <a:t>JANŽEVEC	Steklenica	1100 SIT	</a:t>
            </a:r>
            <a:endParaRPr lang="sl-SI" altLang="sl-SI" sz="800" i="1" u="sng"/>
          </a:p>
          <a:p>
            <a:pPr>
              <a:lnSpc>
                <a:spcPct val="80000"/>
              </a:lnSpc>
            </a:pPr>
            <a:endParaRPr lang="sl-SI" altLang="sl-SI" sz="800" i="1"/>
          </a:p>
          <a:p>
            <a:pPr>
              <a:lnSpc>
                <a:spcPct val="80000"/>
              </a:lnSpc>
            </a:pPr>
            <a:r>
              <a:rPr lang="sl-SI" altLang="sl-SI" sz="800" i="1"/>
              <a:t>LAŠKI RIZLING	Steklenica	1150 SIT	</a:t>
            </a:r>
          </a:p>
          <a:p>
            <a:pPr>
              <a:lnSpc>
                <a:spcPct val="80000"/>
              </a:lnSpc>
            </a:pPr>
            <a:endParaRPr lang="sl-SI" altLang="sl-SI" sz="800" i="1"/>
          </a:p>
          <a:p>
            <a:pPr>
              <a:lnSpc>
                <a:spcPct val="80000"/>
              </a:lnSpc>
            </a:pPr>
            <a:endParaRPr lang="sl-SI" altLang="sl-SI" sz="800"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0F32C67-C12C-4749-9D9E-32DD8AC93C25}"/>
              </a:ext>
            </a:extLst>
          </p:cNvPr>
          <p:cNvSpPr>
            <a:spLocks noGrp="1" noChangeArrowheads="1"/>
          </p:cNvSpPr>
          <p:nvPr>
            <p:ph type="title"/>
          </p:nvPr>
        </p:nvSpPr>
        <p:spPr/>
        <p:txBody>
          <a:bodyPr/>
          <a:lstStyle/>
          <a:p>
            <a:pPr marL="838200" indent="-838200"/>
            <a:r>
              <a:rPr lang="sl-SI" altLang="sl-SI" b="1">
                <a:solidFill>
                  <a:srgbClr val="FF3300"/>
                </a:solidFill>
              </a:rPr>
              <a:t>UVOD</a:t>
            </a:r>
          </a:p>
        </p:txBody>
      </p:sp>
      <p:sp>
        <p:nvSpPr>
          <p:cNvPr id="3075" name="Rectangle 3">
            <a:extLst>
              <a:ext uri="{FF2B5EF4-FFF2-40B4-BE49-F238E27FC236}">
                <a16:creationId xmlns:a16="http://schemas.microsoft.com/office/drawing/2014/main" id="{B7AB9108-FC1E-4983-84B9-2552EBA48E31}"/>
              </a:ext>
            </a:extLst>
          </p:cNvPr>
          <p:cNvSpPr>
            <a:spLocks noGrp="1" noChangeArrowheads="1"/>
          </p:cNvSpPr>
          <p:nvPr>
            <p:ph type="body" idx="1"/>
          </p:nvPr>
        </p:nvSpPr>
        <p:spPr/>
        <p:txBody>
          <a:bodyPr/>
          <a:lstStyle/>
          <a:p>
            <a:r>
              <a:rPr lang="sl-SI" altLang="sl-SI" sz="2400"/>
              <a:t> </a:t>
            </a:r>
            <a:r>
              <a:rPr lang="sl-SI" altLang="sl-SI" sz="2400" i="1"/>
              <a:t>Za gostišče »pri Žabonu« sem se odločil, ker  v oklici mejnega prehoda (Gruškovje) ni gostišča, kamor bi lahko zahajali turisti in drugi ljudje iz okolice(mladina,poslovneži,…).</a:t>
            </a:r>
          </a:p>
          <a:p>
            <a:r>
              <a:rPr lang="sl-SI" altLang="sl-SI" sz="2400" i="1"/>
              <a:t>        Gostišče »pri Žabonu« stoji na obrobju haloških gričev ter med prijaznimi in dobrimi ljudmi.V to okolje privablja veliko ljudi svež zrak, prijazna postrežba in pristna haloška kapljica.</a:t>
            </a:r>
          </a:p>
          <a:p>
            <a:r>
              <a:rPr lang="sl-SI" altLang="sl-SI" sz="2400" i="1"/>
              <a:t>Pri ustanovitvi gostišča bom moral dobro preučiti vse možne dejavnike ki vplivajo nanj in zelo dobro načrtovati posel da nebi vplivali na neuspešnost gostišča.</a:t>
            </a:r>
            <a:r>
              <a:rPr lang="sl-SI" altLang="sl-SI" sz="2400"/>
              <a:t> </a:t>
            </a:r>
          </a:p>
        </p:txBody>
      </p:sp>
      <p:sp>
        <p:nvSpPr>
          <p:cNvPr id="3076" name="Rectangle 4">
            <a:extLst>
              <a:ext uri="{FF2B5EF4-FFF2-40B4-BE49-F238E27FC236}">
                <a16:creationId xmlns:a16="http://schemas.microsoft.com/office/drawing/2014/main" id="{D0DD7897-9D0C-48D0-9605-31DE38A8A9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07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294CA94-AC54-4A5E-BC91-C071764D4C7F}"/>
              </a:ext>
            </a:extLst>
          </p:cNvPr>
          <p:cNvSpPr>
            <a:spLocks noGrp="1" noChangeArrowheads="1"/>
          </p:cNvSpPr>
          <p:nvPr>
            <p:ph type="title"/>
          </p:nvPr>
        </p:nvSpPr>
        <p:spPr/>
        <p:txBody>
          <a:bodyPr/>
          <a:lstStyle/>
          <a:p>
            <a:r>
              <a:rPr lang="sl-SI" altLang="sl-SI">
                <a:solidFill>
                  <a:srgbClr val="FF3300"/>
                </a:solidFill>
              </a:rPr>
              <a:t>CENIK JEDI</a:t>
            </a:r>
          </a:p>
        </p:txBody>
      </p:sp>
      <p:sp>
        <p:nvSpPr>
          <p:cNvPr id="24579" name="Rectangle 3">
            <a:extLst>
              <a:ext uri="{FF2B5EF4-FFF2-40B4-BE49-F238E27FC236}">
                <a16:creationId xmlns:a16="http://schemas.microsoft.com/office/drawing/2014/main" id="{EBC43E68-0B9D-4649-B51C-B4F0C5E59B5A}"/>
              </a:ext>
            </a:extLst>
          </p:cNvPr>
          <p:cNvSpPr>
            <a:spLocks noGrp="1" noChangeArrowheads="1"/>
          </p:cNvSpPr>
          <p:nvPr>
            <p:ph type="body" idx="1"/>
          </p:nvPr>
        </p:nvSpPr>
        <p:spPr/>
        <p:txBody>
          <a:bodyPr/>
          <a:lstStyle/>
          <a:p>
            <a:pPr>
              <a:lnSpc>
                <a:spcPct val="80000"/>
              </a:lnSpc>
            </a:pPr>
            <a:r>
              <a:rPr lang="sl-SI" altLang="sl-SI" sz="800" i="1" u="sng"/>
              <a:t>CENIK JEDI</a:t>
            </a:r>
          </a:p>
          <a:p>
            <a:pPr>
              <a:lnSpc>
                <a:spcPct val="80000"/>
              </a:lnSpc>
            </a:pPr>
            <a:endParaRPr lang="sl-SI" altLang="sl-SI" sz="800" i="1" u="sng"/>
          </a:p>
          <a:p>
            <a:pPr>
              <a:lnSpc>
                <a:spcPct val="80000"/>
              </a:lnSpc>
            </a:pPr>
            <a:r>
              <a:rPr lang="sl-SI" altLang="sl-SI" sz="800" i="1"/>
              <a:t>PIZZA:    </a:t>
            </a:r>
          </a:p>
          <a:p>
            <a:pPr>
              <a:lnSpc>
                <a:spcPct val="80000"/>
              </a:lnSpc>
            </a:pPr>
            <a:r>
              <a:rPr lang="sl-SI" altLang="sl-SI" sz="800" i="1"/>
              <a:t>                          </a:t>
            </a:r>
          </a:p>
          <a:p>
            <a:pPr>
              <a:lnSpc>
                <a:spcPct val="80000"/>
              </a:lnSpc>
            </a:pPr>
            <a:r>
              <a:rPr lang="sl-SI" altLang="sl-SI" sz="800" i="1"/>
              <a:t>	MALA	VALIKA	</a:t>
            </a:r>
          </a:p>
          <a:p>
            <a:pPr>
              <a:lnSpc>
                <a:spcPct val="80000"/>
              </a:lnSpc>
            </a:pPr>
            <a:r>
              <a:rPr lang="sl-SI" altLang="sl-SI" sz="800" i="1"/>
              <a:t>Žabonska(ribje meso, sir ,tune,gobe)	480 SIT	540 sit	</a:t>
            </a:r>
          </a:p>
          <a:p>
            <a:pPr>
              <a:lnSpc>
                <a:spcPct val="80000"/>
              </a:lnSpc>
            </a:pPr>
            <a:r>
              <a:rPr lang="sl-SI" altLang="sl-SI" sz="800" i="1"/>
              <a:t>Mešana (šunka, sir, gobe, paprika)	490 SIT	560 SIT	</a:t>
            </a:r>
          </a:p>
          <a:p>
            <a:pPr>
              <a:lnSpc>
                <a:spcPct val="80000"/>
              </a:lnSpc>
            </a:pPr>
            <a:r>
              <a:rPr lang="sl-SI" altLang="sl-SI" sz="800" i="1"/>
              <a:t>Vegetrjanska(sir, paradižnik,paprika)	450 SIT	540 SIT	</a:t>
            </a:r>
          </a:p>
          <a:p>
            <a:pPr>
              <a:lnSpc>
                <a:spcPct val="80000"/>
              </a:lnSpc>
            </a:pPr>
            <a:r>
              <a:rPr lang="sl-SI" altLang="sl-SI" sz="800" i="1"/>
              <a:t>Morska(sir,morski sadeži,preliv)	470 SIT	570 SIT	</a:t>
            </a:r>
          </a:p>
          <a:p>
            <a:pPr>
              <a:lnSpc>
                <a:spcPct val="80000"/>
              </a:lnSpc>
            </a:pPr>
            <a:r>
              <a:rPr lang="sl-SI" altLang="sl-SI" sz="800" i="1"/>
              <a:t>Kraška(pršut,sir,gobe)	460 SIT	560 SIT	</a:t>
            </a:r>
          </a:p>
          <a:p>
            <a:pPr>
              <a:lnSpc>
                <a:spcPct val="80000"/>
              </a:lnSpc>
            </a:pPr>
            <a:r>
              <a:rPr lang="sl-SI" altLang="sl-SI" sz="800" i="1"/>
              <a:t>Pizza za manjše-navadna	350 SIT		</a:t>
            </a:r>
          </a:p>
          <a:p>
            <a:pPr>
              <a:lnSpc>
                <a:spcPct val="80000"/>
              </a:lnSpc>
            </a:pPr>
            <a:endParaRPr lang="sl-SI" altLang="sl-SI" sz="800" i="1"/>
          </a:p>
          <a:p>
            <a:pPr>
              <a:lnSpc>
                <a:spcPct val="80000"/>
              </a:lnSpc>
            </a:pPr>
            <a:r>
              <a:rPr lang="sl-SI" altLang="sl-SI" sz="800" i="1"/>
              <a:t>DODATKI:</a:t>
            </a:r>
          </a:p>
          <a:p>
            <a:pPr>
              <a:lnSpc>
                <a:spcPct val="80000"/>
              </a:lnSpc>
            </a:pPr>
            <a:endParaRPr lang="sl-SI" altLang="sl-SI" sz="800" i="1"/>
          </a:p>
          <a:p>
            <a:pPr>
              <a:lnSpc>
                <a:spcPct val="80000"/>
              </a:lnSpc>
            </a:pPr>
            <a:r>
              <a:rPr lang="sl-SI" altLang="sl-SI" sz="800" i="1"/>
              <a:t>Ajvar,gorčica,kečap,majoneza,.	50 sit	</a:t>
            </a:r>
          </a:p>
          <a:p>
            <a:pPr>
              <a:lnSpc>
                <a:spcPct val="80000"/>
              </a:lnSpc>
            </a:pPr>
            <a:r>
              <a:rPr lang="sl-SI" altLang="sl-SI" sz="800" i="1"/>
              <a:t>Gobove omaka	80 sit	</a:t>
            </a:r>
          </a:p>
          <a:p>
            <a:pPr>
              <a:lnSpc>
                <a:spcPct val="80000"/>
              </a:lnSpc>
            </a:pPr>
            <a:r>
              <a:rPr lang="sl-SI" altLang="sl-SI" sz="800" i="1"/>
              <a:t>Tatarska omaka	80 sit	</a:t>
            </a:r>
          </a:p>
          <a:p>
            <a:pPr>
              <a:lnSpc>
                <a:spcPct val="80000"/>
              </a:lnSpc>
            </a:pPr>
            <a:endParaRPr lang="sl-SI" altLang="sl-SI" sz="800" i="1"/>
          </a:p>
          <a:p>
            <a:pPr>
              <a:lnSpc>
                <a:spcPct val="80000"/>
              </a:lnSpc>
            </a:pPr>
            <a:r>
              <a:rPr lang="sl-SI" altLang="sl-SI" sz="800" i="1"/>
              <a:t>GOTOVE JEDI:</a:t>
            </a:r>
          </a:p>
          <a:p>
            <a:pPr>
              <a:lnSpc>
                <a:spcPct val="80000"/>
              </a:lnSpc>
            </a:pPr>
            <a:endParaRPr lang="sl-SI" altLang="sl-SI" sz="800" i="1"/>
          </a:p>
          <a:p>
            <a:pPr>
              <a:lnSpc>
                <a:spcPct val="80000"/>
              </a:lnSpc>
            </a:pPr>
            <a:r>
              <a:rPr lang="sl-SI" altLang="sl-SI" sz="800" i="1"/>
              <a:t>		750 SIT	</a:t>
            </a:r>
          </a:p>
          <a:p>
            <a:pPr>
              <a:lnSpc>
                <a:spcPct val="80000"/>
              </a:lnSpc>
            </a:pPr>
            <a:r>
              <a:rPr lang="sl-SI" altLang="sl-SI" sz="800" i="1"/>
              <a:t>DNEVNA KOSILA		1200 SIT	</a:t>
            </a:r>
          </a:p>
          <a:p>
            <a:pPr>
              <a:lnSpc>
                <a:spcPct val="80000"/>
              </a:lnSpc>
            </a:pPr>
            <a:r>
              <a:rPr lang="sl-SI" altLang="sl-SI" sz="800" i="1"/>
              <a:t>SVINJSKA PEČENKA	0,25 dag	450 SIT	</a:t>
            </a:r>
          </a:p>
          <a:p>
            <a:pPr>
              <a:lnSpc>
                <a:spcPct val="80000"/>
              </a:lnSpc>
            </a:pPr>
            <a:r>
              <a:rPr lang="sl-SI" altLang="sl-SI" sz="800" i="1"/>
              <a:t>GOLAŽ		350 SIT	</a:t>
            </a:r>
          </a:p>
          <a:p>
            <a:pPr>
              <a:lnSpc>
                <a:spcPct val="80000"/>
              </a:lnSpc>
            </a:pPr>
            <a:r>
              <a:rPr lang="sl-SI" altLang="sl-SI" sz="800" i="1"/>
              <a:t>VAMPI		380 SIT	</a:t>
            </a:r>
          </a:p>
          <a:p>
            <a:pPr>
              <a:lnSpc>
                <a:spcPct val="80000"/>
              </a:lnSpc>
            </a:pPr>
            <a:r>
              <a:rPr lang="sl-SI" altLang="sl-SI" sz="800" i="1"/>
              <a:t>GOV. JUHA Z MESOM	0,15 dag	290 SIT	</a:t>
            </a:r>
          </a:p>
          <a:p>
            <a:pPr>
              <a:lnSpc>
                <a:spcPct val="80000"/>
              </a:lnSpc>
            </a:pPr>
            <a:r>
              <a:rPr lang="sl-SI" altLang="sl-SI" sz="800" i="1"/>
              <a:t>GOVEDINA V SOLATI	0,20 dag	300 SIT	</a:t>
            </a:r>
          </a:p>
          <a:p>
            <a:pPr>
              <a:lnSpc>
                <a:spcPct val="80000"/>
              </a:lnSpc>
            </a:pPr>
            <a:r>
              <a:rPr lang="sl-SI" altLang="sl-SI" sz="800" i="1"/>
              <a:t>HRENOVKA		90 SIT	</a:t>
            </a:r>
          </a:p>
          <a:p>
            <a:pPr>
              <a:lnSpc>
                <a:spcPct val="80000"/>
              </a:lnSpc>
            </a:pPr>
            <a:r>
              <a:rPr lang="sl-SI" altLang="sl-SI" sz="800" i="1"/>
              <a:t>HAMBURGER	0,30 dag	380 SIT	</a:t>
            </a:r>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r>
              <a:rPr lang="sl-SI" altLang="sl-SI" sz="800" i="1" u="sng"/>
              <a:t>JEDI NA ŽARU:</a:t>
            </a:r>
          </a:p>
          <a:p>
            <a:pPr>
              <a:lnSpc>
                <a:spcPct val="80000"/>
              </a:lnSpc>
            </a:pPr>
            <a:endParaRPr lang="sl-SI" altLang="sl-SI" sz="800" i="1"/>
          </a:p>
          <a:p>
            <a:pPr>
              <a:lnSpc>
                <a:spcPct val="80000"/>
              </a:lnSpc>
            </a:pPr>
            <a:r>
              <a:rPr lang="sl-SI" altLang="sl-SI" sz="800" i="1"/>
              <a:t>RAŽNIČI	porcija	450 SIT	</a:t>
            </a:r>
          </a:p>
          <a:p>
            <a:pPr>
              <a:lnSpc>
                <a:spcPct val="80000"/>
              </a:lnSpc>
            </a:pPr>
            <a:r>
              <a:rPr lang="sl-SI" altLang="sl-SI" sz="800" i="1"/>
              <a:t>ČEVAPČIČI	Porcija	480 SIT	</a:t>
            </a:r>
          </a:p>
          <a:p>
            <a:pPr>
              <a:lnSpc>
                <a:spcPct val="80000"/>
              </a:lnSpc>
            </a:pPr>
            <a:r>
              <a:rPr lang="sl-SI" altLang="sl-SI" sz="800" i="1"/>
              <a:t>ŽABJI KARKI 	0,50 dag	900 SIT	</a:t>
            </a:r>
          </a:p>
          <a:p>
            <a:pPr>
              <a:lnSpc>
                <a:spcPct val="80000"/>
              </a:lnSpc>
            </a:pPr>
            <a:r>
              <a:rPr lang="sl-SI" altLang="sl-SI" sz="800" i="1"/>
              <a:t>ODCVRTI POLŽI	0,50 dag	800 SIT	</a:t>
            </a:r>
          </a:p>
          <a:p>
            <a:pPr>
              <a:lnSpc>
                <a:spcPct val="80000"/>
              </a:lnSpc>
            </a:pPr>
            <a:r>
              <a:rPr lang="sl-SI" altLang="sl-SI" sz="800" i="1"/>
              <a:t>MEŠANO MESO	0,50 dag	380 SIT	</a:t>
            </a:r>
          </a:p>
          <a:p>
            <a:pPr>
              <a:lnSpc>
                <a:spcPct val="80000"/>
              </a:lnSpc>
            </a:pPr>
            <a:r>
              <a:rPr lang="sl-SI" altLang="sl-SI" sz="800" i="1"/>
              <a:t>ZAREBERNICA 	0,30 dag	450 SIT	</a:t>
            </a:r>
          </a:p>
          <a:p>
            <a:pPr>
              <a:lnSpc>
                <a:spcPct val="80000"/>
              </a:lnSpc>
            </a:pPr>
            <a:r>
              <a:rPr lang="sl-SI" altLang="sl-SI" sz="800" i="1"/>
              <a:t>PLESKAVICA	0,30 dag+ čebula	450 SIT	</a:t>
            </a:r>
          </a:p>
          <a:p>
            <a:pPr>
              <a:lnSpc>
                <a:spcPct val="80000"/>
              </a:lnSpc>
            </a:pPr>
            <a:endParaRPr lang="sl-SI" altLang="sl-SI" sz="800" i="1"/>
          </a:p>
          <a:p>
            <a:pPr>
              <a:lnSpc>
                <a:spcPct val="80000"/>
              </a:lnSpc>
            </a:pPr>
            <a:endParaRPr lang="sl-SI" altLang="sl-SI" sz="800" i="1"/>
          </a:p>
          <a:p>
            <a:pPr>
              <a:lnSpc>
                <a:spcPct val="80000"/>
              </a:lnSpc>
            </a:pPr>
            <a:r>
              <a:rPr lang="sl-SI" altLang="sl-SI" sz="800" i="1"/>
              <a:t>PRILOGE:</a:t>
            </a:r>
          </a:p>
          <a:p>
            <a:pPr>
              <a:lnSpc>
                <a:spcPct val="80000"/>
              </a:lnSpc>
            </a:pPr>
            <a:endParaRPr lang="sl-SI" altLang="sl-SI" sz="800" i="1"/>
          </a:p>
          <a:p>
            <a:pPr>
              <a:lnSpc>
                <a:spcPct val="80000"/>
              </a:lnSpc>
            </a:pPr>
            <a:r>
              <a:rPr lang="sl-SI" altLang="sl-SI" sz="800" i="1"/>
              <a:t>PRAŽEN KROMPIR	120 SIT	</a:t>
            </a:r>
          </a:p>
          <a:p>
            <a:pPr>
              <a:lnSpc>
                <a:spcPct val="80000"/>
              </a:lnSpc>
            </a:pPr>
            <a:r>
              <a:rPr lang="sl-SI" altLang="sl-SI" sz="800" i="1"/>
              <a:t>RIŽ	110 SIT	</a:t>
            </a:r>
          </a:p>
          <a:p>
            <a:pPr>
              <a:lnSpc>
                <a:spcPct val="80000"/>
              </a:lnSpc>
            </a:pPr>
            <a:r>
              <a:rPr lang="sl-SI" altLang="sl-SI" sz="800" i="1"/>
              <a:t>POMES FRITES	150 SIT	</a:t>
            </a:r>
          </a:p>
          <a:p>
            <a:pPr>
              <a:lnSpc>
                <a:spcPct val="80000"/>
              </a:lnSpc>
            </a:pPr>
            <a:r>
              <a:rPr lang="sl-SI" altLang="sl-SI" sz="800" i="1"/>
              <a:t>KROMPIRJEVI KROKETI	200 SIT	</a:t>
            </a:r>
          </a:p>
          <a:p>
            <a:pPr>
              <a:lnSpc>
                <a:spcPct val="80000"/>
              </a:lnSpc>
            </a:pPr>
            <a:r>
              <a:rPr lang="sl-SI" altLang="sl-SI" sz="800" i="1"/>
              <a:t>MEŠANA ZELENJAVA	180 SIT	</a:t>
            </a:r>
          </a:p>
          <a:p>
            <a:pPr>
              <a:lnSpc>
                <a:spcPct val="80000"/>
              </a:lnSpc>
            </a:pPr>
            <a:endParaRPr lang="sl-SI" altLang="sl-SI" sz="800" i="1"/>
          </a:p>
          <a:p>
            <a:pPr>
              <a:lnSpc>
                <a:spcPct val="80000"/>
              </a:lnSpc>
            </a:pPr>
            <a:r>
              <a:rPr lang="sl-SI" altLang="sl-SI" sz="800" i="1"/>
              <a:t>SLADICE:</a:t>
            </a:r>
          </a:p>
          <a:p>
            <a:pPr>
              <a:lnSpc>
                <a:spcPct val="80000"/>
              </a:lnSpc>
            </a:pPr>
            <a:endParaRPr lang="sl-SI" altLang="sl-SI" sz="800" i="1"/>
          </a:p>
          <a:p>
            <a:pPr>
              <a:lnSpc>
                <a:spcPct val="80000"/>
              </a:lnSpc>
            </a:pPr>
            <a:r>
              <a:rPr lang="sl-SI" altLang="sl-SI" sz="800" i="1"/>
              <a:t>PALAČINKE Z OREHI	3 kom	220 sit	</a:t>
            </a:r>
          </a:p>
          <a:p>
            <a:pPr>
              <a:lnSpc>
                <a:spcPct val="80000"/>
              </a:lnSpc>
            </a:pPr>
            <a:r>
              <a:rPr lang="sl-SI" altLang="sl-SI" sz="800" i="1"/>
              <a:t>PALAČINKE RAZNE	3 kom	230 sit	</a:t>
            </a:r>
          </a:p>
          <a:p>
            <a:pPr>
              <a:lnSpc>
                <a:spcPct val="80000"/>
              </a:lnSpc>
            </a:pPr>
            <a:r>
              <a:rPr lang="sl-SI" altLang="sl-SI" sz="800" i="1"/>
              <a:t>SADNA KUPA		400 sit	</a:t>
            </a:r>
          </a:p>
          <a:p>
            <a:pPr>
              <a:lnSpc>
                <a:spcPct val="80000"/>
              </a:lnSpc>
            </a:pPr>
            <a:r>
              <a:rPr lang="sl-SI" altLang="sl-SI" sz="800" i="1"/>
              <a:t>SLADOLED	1 kepica	80 sit	</a:t>
            </a:r>
          </a:p>
          <a:p>
            <a:pPr>
              <a:lnSpc>
                <a:spcPct val="80000"/>
              </a:lnSpc>
            </a:pPr>
            <a:endParaRPr lang="sl-SI" altLang="sl-SI" sz="800" i="1"/>
          </a:p>
          <a:p>
            <a:pPr>
              <a:lnSpc>
                <a:spcPct val="80000"/>
              </a:lnSpc>
            </a:pPr>
            <a:endParaRPr lang="sl-SI" altLang="sl-SI" sz="800"/>
          </a:p>
          <a:p>
            <a:pPr>
              <a:lnSpc>
                <a:spcPct val="80000"/>
              </a:lnSpc>
            </a:pPr>
            <a:endParaRPr lang="sl-SI" altLang="sl-SI" sz="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47E002B-6EF4-4B83-9967-BF2709E553CF}"/>
              </a:ext>
            </a:extLst>
          </p:cNvPr>
          <p:cNvSpPr>
            <a:spLocks noGrp="1" noChangeArrowheads="1"/>
          </p:cNvSpPr>
          <p:nvPr>
            <p:ph type="title"/>
          </p:nvPr>
        </p:nvSpPr>
        <p:spPr/>
        <p:txBody>
          <a:bodyPr/>
          <a:lstStyle/>
          <a:p>
            <a:r>
              <a:rPr lang="sl-SI" altLang="sl-SI">
                <a:solidFill>
                  <a:srgbClr val="FF3300"/>
                </a:solidFill>
              </a:rPr>
              <a:t>TRG IN LOKACIJA</a:t>
            </a:r>
          </a:p>
        </p:txBody>
      </p:sp>
      <p:sp>
        <p:nvSpPr>
          <p:cNvPr id="4099" name="Rectangle 3">
            <a:extLst>
              <a:ext uri="{FF2B5EF4-FFF2-40B4-BE49-F238E27FC236}">
                <a16:creationId xmlns:a16="http://schemas.microsoft.com/office/drawing/2014/main" id="{54E82F98-34CB-4028-BC07-9C4EB7E04B6E}"/>
              </a:ext>
            </a:extLst>
          </p:cNvPr>
          <p:cNvSpPr>
            <a:spLocks noGrp="1" noChangeArrowheads="1"/>
          </p:cNvSpPr>
          <p:nvPr>
            <p:ph type="body" idx="1"/>
          </p:nvPr>
        </p:nvSpPr>
        <p:spPr>
          <a:xfrm>
            <a:off x="0" y="1125538"/>
            <a:ext cx="9324975" cy="5732462"/>
          </a:xfrm>
        </p:spPr>
        <p:txBody>
          <a:bodyPr/>
          <a:lstStyle/>
          <a:p>
            <a:pPr>
              <a:lnSpc>
                <a:spcPct val="80000"/>
              </a:lnSpc>
              <a:buFontTx/>
              <a:buNone/>
            </a:pPr>
            <a:r>
              <a:rPr lang="sl-SI" altLang="sl-SI" sz="1400"/>
              <a:t>      </a:t>
            </a:r>
            <a:r>
              <a:rPr lang="sl-SI" altLang="sl-SI" sz="1400" i="1"/>
              <a:t>Sem Marko Petek in bom ustanovil  uspešno gostišče, ki se bo imenovalo«pri Žabonu«Gostišče bom ustanovil  na osnovi pridobljenega dobička na Športnih stavah in na osnovi lastnih sredstev. Moj cilj je pridobiti čim več strank , pridobil pa  jih bom z raznimi ponudbami:</a:t>
            </a:r>
          </a:p>
          <a:p>
            <a:pPr>
              <a:lnSpc>
                <a:spcPct val="80000"/>
              </a:lnSpc>
            </a:pPr>
            <a:r>
              <a:rPr lang="sl-SI" altLang="sl-SI" sz="1400" i="1"/>
              <a:t>Dobro voljo</a:t>
            </a:r>
          </a:p>
          <a:p>
            <a:pPr>
              <a:lnSpc>
                <a:spcPct val="80000"/>
              </a:lnSpc>
            </a:pPr>
            <a:r>
              <a:rPr lang="sl-SI" altLang="sl-SI" sz="1400" i="1"/>
              <a:t>Prijazna postrežba</a:t>
            </a:r>
          </a:p>
          <a:p>
            <a:pPr>
              <a:lnSpc>
                <a:spcPct val="80000"/>
              </a:lnSpc>
            </a:pPr>
            <a:r>
              <a:rPr lang="sl-SI" altLang="sl-SI" sz="1400" i="1"/>
              <a:t>Haloška kapljica(vina)</a:t>
            </a:r>
          </a:p>
          <a:p>
            <a:pPr>
              <a:lnSpc>
                <a:spcPct val="80000"/>
              </a:lnSpc>
            </a:pPr>
            <a:r>
              <a:rPr lang="sl-SI" altLang="sl-SI" sz="1400" i="1"/>
              <a:t>Ruski bife solat</a:t>
            </a:r>
          </a:p>
          <a:p>
            <a:pPr>
              <a:lnSpc>
                <a:spcPct val="80000"/>
              </a:lnSpc>
            </a:pPr>
            <a:r>
              <a:rPr lang="sl-SI" altLang="sl-SI" sz="1400" i="1"/>
              <a:t>Dobro hrano</a:t>
            </a:r>
          </a:p>
          <a:p>
            <a:pPr>
              <a:lnSpc>
                <a:spcPct val="80000"/>
              </a:lnSpc>
            </a:pPr>
            <a:r>
              <a:rPr lang="sl-SI" altLang="sl-SI" sz="1400" i="1"/>
              <a:t>Dobro ponudbo</a:t>
            </a:r>
          </a:p>
          <a:p>
            <a:pPr>
              <a:lnSpc>
                <a:spcPct val="80000"/>
              </a:lnSpc>
            </a:pPr>
            <a:r>
              <a:rPr lang="sl-SI" altLang="sl-SI" sz="1400" i="1"/>
              <a:t>Raznimi specialitetami</a:t>
            </a:r>
          </a:p>
          <a:p>
            <a:pPr>
              <a:lnSpc>
                <a:spcPct val="80000"/>
              </a:lnSpc>
            </a:pPr>
            <a:r>
              <a:rPr lang="sl-SI" altLang="sl-SI" sz="1400" i="1"/>
              <a:t>Urejena okolica (parkirišče,park…)</a:t>
            </a:r>
          </a:p>
          <a:p>
            <a:pPr>
              <a:lnSpc>
                <a:spcPct val="80000"/>
              </a:lnSpc>
            </a:pPr>
            <a:r>
              <a:rPr lang="sl-SI" altLang="sl-SI" sz="1400" i="1"/>
              <a:t>Bistveno je, da znam pripraviti dobre pizze, tople malce, kosila, večerje in seveda vsakodnevna priprava raznih specialitet.</a:t>
            </a:r>
          </a:p>
          <a:p>
            <a:pPr>
              <a:lnSpc>
                <a:spcPct val="80000"/>
              </a:lnSpc>
              <a:buFontTx/>
              <a:buNone/>
            </a:pPr>
            <a:endParaRPr lang="sl-SI" altLang="sl-SI" sz="1400" i="1"/>
          </a:p>
          <a:p>
            <a:pPr>
              <a:lnSpc>
                <a:spcPct val="80000"/>
              </a:lnSpc>
              <a:buFontTx/>
              <a:buNone/>
            </a:pPr>
            <a:r>
              <a:rPr lang="sl-SI" altLang="sl-SI" sz="1400" i="1"/>
              <a:t>Moji dobavitelji so:</a:t>
            </a:r>
          </a:p>
          <a:p>
            <a:pPr>
              <a:lnSpc>
                <a:spcPct val="80000"/>
              </a:lnSpc>
            </a:pPr>
            <a:r>
              <a:rPr lang="sl-SI" altLang="sl-SI" sz="1400" i="1"/>
              <a:t>Dobavitelji brezalkoholnih pijač bo »diskont Flamingo«Kidričevo 15/a</a:t>
            </a:r>
          </a:p>
          <a:p>
            <a:pPr>
              <a:lnSpc>
                <a:spcPct val="80000"/>
              </a:lnSpc>
            </a:pPr>
            <a:r>
              <a:rPr lang="sl-SI" altLang="sl-SI" sz="1400" i="1"/>
              <a:t>Dobavitelj mesa in mesnih izdelkov-(govejega,svinjskega…)Franc Turk Lancova vas 23, 2284 Videm pri Ptuju</a:t>
            </a:r>
          </a:p>
          <a:p>
            <a:pPr>
              <a:lnSpc>
                <a:spcPct val="80000"/>
              </a:lnSpc>
            </a:pPr>
            <a:r>
              <a:rPr lang="sl-SI" altLang="sl-SI" sz="1400" i="1"/>
              <a:t>Dobavitelj perutninskih izdelkov-(puranje,piščančje,gosjega…)Jata Rogozniška  cesta 20, 2250 Ptuj</a:t>
            </a:r>
          </a:p>
          <a:p>
            <a:pPr>
              <a:lnSpc>
                <a:spcPct val="80000"/>
              </a:lnSpc>
            </a:pPr>
            <a:r>
              <a:rPr lang="sl-SI" altLang="sl-SI" sz="1400" i="1"/>
              <a:t>Dobavitelji piva-(radler, roler, smile, amber, panache, union, laško…)diskont Dipsi Prešernova 3, 2250 Ptuj</a:t>
            </a:r>
          </a:p>
          <a:p>
            <a:pPr>
              <a:lnSpc>
                <a:spcPct val="80000"/>
              </a:lnSpc>
            </a:pPr>
            <a:r>
              <a:rPr lang="sl-SI" altLang="sl-SI" sz="1400" i="1"/>
              <a:t>Dobavitelji kruha, moke, slanega peciva -Pekarna Ptuj, Železniška cesta 89, 2250 Ptuj</a:t>
            </a:r>
          </a:p>
          <a:p>
            <a:pPr>
              <a:lnSpc>
                <a:spcPct val="80000"/>
              </a:lnSpc>
            </a:pPr>
            <a:r>
              <a:rPr lang="sl-SI" altLang="sl-SI" sz="1400" i="1"/>
              <a:t>Dobavitelji vina-Haloze, Leskovec 130, 2284 Videm pri Ptuju</a:t>
            </a:r>
          </a:p>
          <a:p>
            <a:pPr>
              <a:lnSpc>
                <a:spcPct val="80000"/>
              </a:lnSpc>
            </a:pPr>
            <a:r>
              <a:rPr lang="sl-SI" altLang="sl-SI" sz="1400" i="1"/>
              <a:t>Dobavitelji mleka-Ptujska mlekarna d.o.o. 2250 Ptuj</a:t>
            </a:r>
            <a:r>
              <a:rPr lang="sl-SI" altLang="sl-SI" sz="1400"/>
              <a:t> </a:t>
            </a:r>
          </a:p>
        </p:txBody>
      </p:sp>
      <p:sp>
        <p:nvSpPr>
          <p:cNvPr id="4100" name="Rectangle 4">
            <a:extLst>
              <a:ext uri="{FF2B5EF4-FFF2-40B4-BE49-F238E27FC236}">
                <a16:creationId xmlns:a16="http://schemas.microsoft.com/office/drawing/2014/main" id="{9D55A43B-A6CC-46A4-998F-F7D793097824}"/>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1" name="Rectangle 5">
            <a:extLst>
              <a:ext uri="{FF2B5EF4-FFF2-40B4-BE49-F238E27FC236}">
                <a16:creationId xmlns:a16="http://schemas.microsoft.com/office/drawing/2014/main" id="{F4BF1947-511C-4B92-A5AC-9CFD6F26EA26}"/>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2" name="Rectangle 6">
            <a:extLst>
              <a:ext uri="{FF2B5EF4-FFF2-40B4-BE49-F238E27FC236}">
                <a16:creationId xmlns:a16="http://schemas.microsoft.com/office/drawing/2014/main" id="{5879FC33-A3FB-4782-BD97-04C17F8B79BB}"/>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3" name="Rectangle 7">
            <a:extLst>
              <a:ext uri="{FF2B5EF4-FFF2-40B4-BE49-F238E27FC236}">
                <a16:creationId xmlns:a16="http://schemas.microsoft.com/office/drawing/2014/main" id="{DE95421B-81A3-4E5A-B483-14DC9359091C}"/>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4" name="Rectangle 8">
            <a:extLst>
              <a:ext uri="{FF2B5EF4-FFF2-40B4-BE49-F238E27FC236}">
                <a16:creationId xmlns:a16="http://schemas.microsoft.com/office/drawing/2014/main" id="{EE48B64B-0853-48C9-9927-8527DE73E3F5}"/>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5" name="Rectangle 9">
            <a:extLst>
              <a:ext uri="{FF2B5EF4-FFF2-40B4-BE49-F238E27FC236}">
                <a16:creationId xmlns:a16="http://schemas.microsoft.com/office/drawing/2014/main" id="{8BF0C7E0-6E97-4F23-92A6-3F12B1D9F657}"/>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6" name="Rectangle 10">
            <a:extLst>
              <a:ext uri="{FF2B5EF4-FFF2-40B4-BE49-F238E27FC236}">
                <a16:creationId xmlns:a16="http://schemas.microsoft.com/office/drawing/2014/main" id="{06545360-B358-478F-A1D8-BCF4C7120899}"/>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7" name="Rectangle 11">
            <a:extLst>
              <a:ext uri="{FF2B5EF4-FFF2-40B4-BE49-F238E27FC236}">
                <a16:creationId xmlns:a16="http://schemas.microsoft.com/office/drawing/2014/main" id="{720D9242-74C1-4C77-A913-75BF6782CA23}"/>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8" name="Rectangle 12">
            <a:extLst>
              <a:ext uri="{FF2B5EF4-FFF2-40B4-BE49-F238E27FC236}">
                <a16:creationId xmlns:a16="http://schemas.microsoft.com/office/drawing/2014/main" id="{7A00428E-40FD-476E-81E3-3D56F7513CFF}"/>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09" name="Rectangle 13">
            <a:extLst>
              <a:ext uri="{FF2B5EF4-FFF2-40B4-BE49-F238E27FC236}">
                <a16:creationId xmlns:a16="http://schemas.microsoft.com/office/drawing/2014/main" id="{D24AAA68-CFC2-434B-AF1B-0E5DAB4603A9}"/>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4110" name="Rectangle 14">
            <a:extLst>
              <a:ext uri="{FF2B5EF4-FFF2-40B4-BE49-F238E27FC236}">
                <a16:creationId xmlns:a16="http://schemas.microsoft.com/office/drawing/2014/main" id="{81C7F0DC-518A-45CF-A03F-DEF420AF08CC}"/>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1000">
                                          <p:stCondLst>
                                            <p:cond delay="0"/>
                                          </p:stCondLst>
                                        </p:cTn>
                                        <p:tgtEl>
                                          <p:spTgt spid="409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Effect transition="in" filter="fade">
                                      <p:cBhvr>
                                        <p:cTn id="19" dur="1000">
                                          <p:stCondLst>
                                            <p:cond delay="0"/>
                                          </p:stCondLst>
                                        </p:cTn>
                                        <p:tgtEl>
                                          <p:spTgt spid="409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099">
                                            <p:txEl>
                                              <p:pRg st="2" end="2"/>
                                            </p:txEl>
                                          </p:spTgt>
                                        </p:tgtEl>
                                        <p:attrNameLst>
                                          <p:attrName>style.visibility</p:attrName>
                                        </p:attrNameLst>
                                      </p:cBhvr>
                                      <p:to>
                                        <p:strVal val="visible"/>
                                      </p:to>
                                    </p:set>
                                    <p:animEffect transition="in" filter="fade">
                                      <p:cBhvr>
                                        <p:cTn id="24" dur="1000">
                                          <p:stCondLst>
                                            <p:cond delay="0"/>
                                          </p:stCondLst>
                                        </p:cTn>
                                        <p:tgtEl>
                                          <p:spTgt spid="4099">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099">
                                            <p:txEl>
                                              <p:pRg st="3" end="3"/>
                                            </p:txEl>
                                          </p:spTgt>
                                        </p:tgtEl>
                                        <p:attrNameLst>
                                          <p:attrName>style.visibility</p:attrName>
                                        </p:attrNameLst>
                                      </p:cBhvr>
                                      <p:to>
                                        <p:strVal val="visible"/>
                                      </p:to>
                                    </p:set>
                                    <p:animEffect transition="in" filter="fade">
                                      <p:cBhvr>
                                        <p:cTn id="29" dur="1000">
                                          <p:stCondLst>
                                            <p:cond delay="0"/>
                                          </p:stCondLst>
                                        </p:cTn>
                                        <p:tgtEl>
                                          <p:spTgt spid="4099">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stCondLst>
                                            <p:cond delay="0"/>
                                          </p:stCondLst>
                                        </p:cTn>
                                        <p:tgtEl>
                                          <p:spTgt spid="4099">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099">
                                            <p:txEl>
                                              <p:pRg st="5" end="5"/>
                                            </p:txEl>
                                          </p:spTgt>
                                        </p:tgtEl>
                                        <p:attrNameLst>
                                          <p:attrName>style.visibility</p:attrName>
                                        </p:attrNameLst>
                                      </p:cBhvr>
                                      <p:to>
                                        <p:strVal val="visible"/>
                                      </p:to>
                                    </p:set>
                                    <p:animEffect transition="in" filter="fade">
                                      <p:cBhvr>
                                        <p:cTn id="39" dur="1000">
                                          <p:stCondLst>
                                            <p:cond delay="0"/>
                                          </p:stCondLst>
                                        </p:cTn>
                                        <p:tgtEl>
                                          <p:spTgt spid="4099">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099">
                                            <p:txEl>
                                              <p:pRg st="6" end="6"/>
                                            </p:txEl>
                                          </p:spTgt>
                                        </p:tgtEl>
                                        <p:attrNameLst>
                                          <p:attrName>style.visibility</p:attrName>
                                        </p:attrNameLst>
                                      </p:cBhvr>
                                      <p:to>
                                        <p:strVal val="visible"/>
                                      </p:to>
                                    </p:set>
                                    <p:animEffect transition="in" filter="fade">
                                      <p:cBhvr>
                                        <p:cTn id="44" dur="1000">
                                          <p:stCondLst>
                                            <p:cond delay="0"/>
                                          </p:stCondLst>
                                        </p:cTn>
                                        <p:tgtEl>
                                          <p:spTgt spid="4099">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099">
                                            <p:txEl>
                                              <p:pRg st="7" end="7"/>
                                            </p:txEl>
                                          </p:spTgt>
                                        </p:tgtEl>
                                        <p:attrNameLst>
                                          <p:attrName>style.visibility</p:attrName>
                                        </p:attrNameLst>
                                      </p:cBhvr>
                                      <p:to>
                                        <p:strVal val="visible"/>
                                      </p:to>
                                    </p:set>
                                    <p:animEffect transition="in" filter="fade">
                                      <p:cBhvr>
                                        <p:cTn id="49" dur="1000">
                                          <p:stCondLst>
                                            <p:cond delay="0"/>
                                          </p:stCondLst>
                                        </p:cTn>
                                        <p:tgtEl>
                                          <p:spTgt spid="4099">
                                            <p:txEl>
                                              <p:pRg st="7" end="7"/>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099">
                                            <p:txEl>
                                              <p:pRg st="8" end="8"/>
                                            </p:txEl>
                                          </p:spTgt>
                                        </p:tgtEl>
                                        <p:attrNameLst>
                                          <p:attrName>style.visibility</p:attrName>
                                        </p:attrNameLst>
                                      </p:cBhvr>
                                      <p:to>
                                        <p:strVal val="visible"/>
                                      </p:to>
                                    </p:set>
                                    <p:animEffect transition="in" filter="fade">
                                      <p:cBhvr>
                                        <p:cTn id="54" dur="1000">
                                          <p:stCondLst>
                                            <p:cond delay="0"/>
                                          </p:stCondLst>
                                        </p:cTn>
                                        <p:tgtEl>
                                          <p:spTgt spid="4099">
                                            <p:txEl>
                                              <p:pRg st="8" end="8"/>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4099">
                                            <p:txEl>
                                              <p:pRg st="9" end="9"/>
                                            </p:txEl>
                                          </p:spTgt>
                                        </p:tgtEl>
                                        <p:attrNameLst>
                                          <p:attrName>style.visibility</p:attrName>
                                        </p:attrNameLst>
                                      </p:cBhvr>
                                      <p:to>
                                        <p:strVal val="visible"/>
                                      </p:to>
                                    </p:set>
                                    <p:animEffect transition="in" filter="fade">
                                      <p:cBhvr>
                                        <p:cTn id="59" dur="1000">
                                          <p:stCondLst>
                                            <p:cond delay="0"/>
                                          </p:stCondLst>
                                        </p:cTn>
                                        <p:tgtEl>
                                          <p:spTgt spid="4099">
                                            <p:txEl>
                                              <p:pRg st="9" end="9"/>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099">
                                            <p:txEl>
                                              <p:pRg st="11" end="11"/>
                                            </p:txEl>
                                          </p:spTgt>
                                        </p:tgtEl>
                                        <p:attrNameLst>
                                          <p:attrName>style.visibility</p:attrName>
                                        </p:attrNameLst>
                                      </p:cBhvr>
                                      <p:to>
                                        <p:strVal val="visible"/>
                                      </p:to>
                                    </p:set>
                                    <p:animEffect transition="in" filter="fade">
                                      <p:cBhvr>
                                        <p:cTn id="64" dur="1000">
                                          <p:stCondLst>
                                            <p:cond delay="0"/>
                                          </p:stCondLst>
                                        </p:cTn>
                                        <p:tgtEl>
                                          <p:spTgt spid="4099">
                                            <p:txEl>
                                              <p:pRg st="11" end="11"/>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4099">
                                            <p:txEl>
                                              <p:pRg st="12" end="12"/>
                                            </p:txEl>
                                          </p:spTgt>
                                        </p:tgtEl>
                                        <p:attrNameLst>
                                          <p:attrName>style.visibility</p:attrName>
                                        </p:attrNameLst>
                                      </p:cBhvr>
                                      <p:to>
                                        <p:strVal val="visible"/>
                                      </p:to>
                                    </p:set>
                                    <p:animEffect transition="in" filter="fade">
                                      <p:cBhvr>
                                        <p:cTn id="69" dur="1000">
                                          <p:stCondLst>
                                            <p:cond delay="0"/>
                                          </p:stCondLst>
                                        </p:cTn>
                                        <p:tgtEl>
                                          <p:spTgt spid="4099">
                                            <p:txEl>
                                              <p:pRg st="12" end="1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4099">
                                            <p:txEl>
                                              <p:pRg st="13" end="13"/>
                                            </p:txEl>
                                          </p:spTgt>
                                        </p:tgtEl>
                                        <p:attrNameLst>
                                          <p:attrName>style.visibility</p:attrName>
                                        </p:attrNameLst>
                                      </p:cBhvr>
                                      <p:to>
                                        <p:strVal val="visible"/>
                                      </p:to>
                                    </p:set>
                                    <p:animEffect transition="in" filter="fade">
                                      <p:cBhvr>
                                        <p:cTn id="74" dur="1000">
                                          <p:stCondLst>
                                            <p:cond delay="0"/>
                                          </p:stCondLst>
                                        </p:cTn>
                                        <p:tgtEl>
                                          <p:spTgt spid="4099">
                                            <p:txEl>
                                              <p:pRg st="13" end="13"/>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4099">
                                            <p:txEl>
                                              <p:pRg st="14" end="14"/>
                                            </p:txEl>
                                          </p:spTgt>
                                        </p:tgtEl>
                                        <p:attrNameLst>
                                          <p:attrName>style.visibility</p:attrName>
                                        </p:attrNameLst>
                                      </p:cBhvr>
                                      <p:to>
                                        <p:strVal val="visible"/>
                                      </p:to>
                                    </p:set>
                                    <p:animEffect transition="in" filter="fade">
                                      <p:cBhvr>
                                        <p:cTn id="79" dur="1000">
                                          <p:stCondLst>
                                            <p:cond delay="0"/>
                                          </p:stCondLst>
                                        </p:cTn>
                                        <p:tgtEl>
                                          <p:spTgt spid="4099">
                                            <p:txEl>
                                              <p:pRg st="14" end="14"/>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099">
                                            <p:txEl>
                                              <p:pRg st="15" end="15"/>
                                            </p:txEl>
                                          </p:spTgt>
                                        </p:tgtEl>
                                        <p:attrNameLst>
                                          <p:attrName>style.visibility</p:attrName>
                                        </p:attrNameLst>
                                      </p:cBhvr>
                                      <p:to>
                                        <p:strVal val="visible"/>
                                      </p:to>
                                    </p:set>
                                    <p:animEffect transition="in" filter="fade">
                                      <p:cBhvr>
                                        <p:cTn id="84" dur="1000">
                                          <p:stCondLst>
                                            <p:cond delay="0"/>
                                          </p:stCondLst>
                                        </p:cTn>
                                        <p:tgtEl>
                                          <p:spTgt spid="4099">
                                            <p:txEl>
                                              <p:pRg st="15" end="15"/>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4099">
                                            <p:txEl>
                                              <p:pRg st="16" end="16"/>
                                            </p:txEl>
                                          </p:spTgt>
                                        </p:tgtEl>
                                        <p:attrNameLst>
                                          <p:attrName>style.visibility</p:attrName>
                                        </p:attrNameLst>
                                      </p:cBhvr>
                                      <p:to>
                                        <p:strVal val="visible"/>
                                      </p:to>
                                    </p:set>
                                    <p:animEffect transition="in" filter="fade">
                                      <p:cBhvr>
                                        <p:cTn id="89" dur="1000">
                                          <p:stCondLst>
                                            <p:cond delay="0"/>
                                          </p:stCondLst>
                                        </p:cTn>
                                        <p:tgtEl>
                                          <p:spTgt spid="4099">
                                            <p:txEl>
                                              <p:pRg st="16" end="16"/>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4099">
                                            <p:txEl>
                                              <p:pRg st="17" end="17"/>
                                            </p:txEl>
                                          </p:spTgt>
                                        </p:tgtEl>
                                        <p:attrNameLst>
                                          <p:attrName>style.visibility</p:attrName>
                                        </p:attrNameLst>
                                      </p:cBhvr>
                                      <p:to>
                                        <p:strVal val="visible"/>
                                      </p:to>
                                    </p:set>
                                    <p:animEffect transition="in" filter="fade">
                                      <p:cBhvr>
                                        <p:cTn id="94" dur="1000">
                                          <p:stCondLst>
                                            <p:cond delay="0"/>
                                          </p:stCondLst>
                                        </p:cTn>
                                        <p:tgtEl>
                                          <p:spTgt spid="4099">
                                            <p:txEl>
                                              <p:pRg st="17" end="17"/>
                                            </p:txEl>
                                          </p:spTgt>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4099">
                                            <p:txEl>
                                              <p:pRg st="18" end="18"/>
                                            </p:txEl>
                                          </p:spTgt>
                                        </p:tgtEl>
                                        <p:attrNameLst>
                                          <p:attrName>style.visibility</p:attrName>
                                        </p:attrNameLst>
                                      </p:cBhvr>
                                      <p:to>
                                        <p:strVal val="visible"/>
                                      </p:to>
                                    </p:set>
                                    <p:animEffect transition="in" filter="fade">
                                      <p:cBhvr>
                                        <p:cTn id="99" dur="1000">
                                          <p:stCondLst>
                                            <p:cond delay="0"/>
                                          </p:stCondLst>
                                        </p:cTn>
                                        <p:tgtEl>
                                          <p:spTgt spid="4099">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818E18-E2D8-45C2-AA84-F821D3020939}"/>
              </a:ext>
            </a:extLst>
          </p:cNvPr>
          <p:cNvSpPr>
            <a:spLocks noGrp="1" noChangeArrowheads="1"/>
          </p:cNvSpPr>
          <p:nvPr>
            <p:ph type="title"/>
          </p:nvPr>
        </p:nvSpPr>
        <p:spPr/>
        <p:txBody>
          <a:bodyPr/>
          <a:lstStyle/>
          <a:p>
            <a:pPr marL="838200" indent="-838200"/>
            <a:r>
              <a:rPr lang="sl-SI" altLang="sl-SI">
                <a:solidFill>
                  <a:srgbClr val="FF3300"/>
                </a:solidFill>
              </a:rPr>
              <a:t>SPREMEMBE NA TRGU</a:t>
            </a:r>
          </a:p>
        </p:txBody>
      </p:sp>
      <p:sp>
        <p:nvSpPr>
          <p:cNvPr id="5124" name="Rectangle 4">
            <a:extLst>
              <a:ext uri="{FF2B5EF4-FFF2-40B4-BE49-F238E27FC236}">
                <a16:creationId xmlns:a16="http://schemas.microsoft.com/office/drawing/2014/main" id="{ED9B90E1-3E55-428C-90A3-6189B6BD87C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25" name="Rectangle 5">
            <a:extLst>
              <a:ext uri="{FF2B5EF4-FFF2-40B4-BE49-F238E27FC236}">
                <a16:creationId xmlns:a16="http://schemas.microsoft.com/office/drawing/2014/main" id="{B3CEB600-D086-4287-9296-741AD8D693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26" name="Rectangle 6">
            <a:extLst>
              <a:ext uri="{FF2B5EF4-FFF2-40B4-BE49-F238E27FC236}">
                <a16:creationId xmlns:a16="http://schemas.microsoft.com/office/drawing/2014/main" id="{1E212C4D-EBED-4EEF-B5D0-608D0B1FA67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27" name="Rectangle 7">
            <a:extLst>
              <a:ext uri="{FF2B5EF4-FFF2-40B4-BE49-F238E27FC236}">
                <a16:creationId xmlns:a16="http://schemas.microsoft.com/office/drawing/2014/main" id="{72D9FD7E-04CB-40EA-BA41-11E3DA01FC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28" name="Rectangle 8">
            <a:extLst>
              <a:ext uri="{FF2B5EF4-FFF2-40B4-BE49-F238E27FC236}">
                <a16:creationId xmlns:a16="http://schemas.microsoft.com/office/drawing/2014/main" id="{657F2D67-A0EE-451C-B351-2ECB7339CC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29" name="Rectangle 9">
            <a:extLst>
              <a:ext uri="{FF2B5EF4-FFF2-40B4-BE49-F238E27FC236}">
                <a16:creationId xmlns:a16="http://schemas.microsoft.com/office/drawing/2014/main" id="{C3F7FD24-0D85-4195-BBEA-D251BD8DD0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0" name="Rectangle 10">
            <a:extLst>
              <a:ext uri="{FF2B5EF4-FFF2-40B4-BE49-F238E27FC236}">
                <a16:creationId xmlns:a16="http://schemas.microsoft.com/office/drawing/2014/main" id="{E7AA4A5E-0DFF-449E-BBFF-E0B4C5FE2AE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1" name="Rectangle 11">
            <a:extLst>
              <a:ext uri="{FF2B5EF4-FFF2-40B4-BE49-F238E27FC236}">
                <a16:creationId xmlns:a16="http://schemas.microsoft.com/office/drawing/2014/main" id="{20F36C79-0EBD-4703-A1F9-CFC9A0928F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2" name="Rectangle 12">
            <a:extLst>
              <a:ext uri="{FF2B5EF4-FFF2-40B4-BE49-F238E27FC236}">
                <a16:creationId xmlns:a16="http://schemas.microsoft.com/office/drawing/2014/main" id="{46840709-3A4B-4B7D-AA1F-AFAB5C455B4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3" name="Rectangle 13">
            <a:extLst>
              <a:ext uri="{FF2B5EF4-FFF2-40B4-BE49-F238E27FC236}">
                <a16:creationId xmlns:a16="http://schemas.microsoft.com/office/drawing/2014/main" id="{141B3D21-4EB9-4BEB-B534-60D23143E91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4" name="Rectangle 14">
            <a:extLst>
              <a:ext uri="{FF2B5EF4-FFF2-40B4-BE49-F238E27FC236}">
                <a16:creationId xmlns:a16="http://schemas.microsoft.com/office/drawing/2014/main" id="{86AD143E-2F78-4108-A92A-530997CCF18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5" name="Rectangle 15">
            <a:extLst>
              <a:ext uri="{FF2B5EF4-FFF2-40B4-BE49-F238E27FC236}">
                <a16:creationId xmlns:a16="http://schemas.microsoft.com/office/drawing/2014/main" id="{020DDEE2-B52D-426F-BE31-84CEC14296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6" name="Rectangle 16">
            <a:extLst>
              <a:ext uri="{FF2B5EF4-FFF2-40B4-BE49-F238E27FC236}">
                <a16:creationId xmlns:a16="http://schemas.microsoft.com/office/drawing/2014/main" id="{C20CB106-7603-4C00-8C44-A7C5D14B6D9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8" name="Rectangle 18">
            <a:extLst>
              <a:ext uri="{FF2B5EF4-FFF2-40B4-BE49-F238E27FC236}">
                <a16:creationId xmlns:a16="http://schemas.microsoft.com/office/drawing/2014/main" id="{E39B4968-56D8-4DE2-A4E6-C28EEE242F9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39" name="Rectangle 19">
            <a:extLst>
              <a:ext uri="{FF2B5EF4-FFF2-40B4-BE49-F238E27FC236}">
                <a16:creationId xmlns:a16="http://schemas.microsoft.com/office/drawing/2014/main" id="{C39DCA6A-C9DD-4E0A-ACD2-973E3BCA2FB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0" name="Rectangle 20">
            <a:extLst>
              <a:ext uri="{FF2B5EF4-FFF2-40B4-BE49-F238E27FC236}">
                <a16:creationId xmlns:a16="http://schemas.microsoft.com/office/drawing/2014/main" id="{D929E483-787F-45FA-ABAA-E57A26F3F65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1" name="Rectangle 21">
            <a:extLst>
              <a:ext uri="{FF2B5EF4-FFF2-40B4-BE49-F238E27FC236}">
                <a16:creationId xmlns:a16="http://schemas.microsoft.com/office/drawing/2014/main" id="{DF5483F9-2981-4388-855D-9FFE95E125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3" name="Rectangle 23">
            <a:extLst>
              <a:ext uri="{FF2B5EF4-FFF2-40B4-BE49-F238E27FC236}">
                <a16:creationId xmlns:a16="http://schemas.microsoft.com/office/drawing/2014/main" id="{AE30719E-9F96-4E4E-B6DA-1CBAAB8AB3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4" name="Rectangle 24">
            <a:extLst>
              <a:ext uri="{FF2B5EF4-FFF2-40B4-BE49-F238E27FC236}">
                <a16:creationId xmlns:a16="http://schemas.microsoft.com/office/drawing/2014/main" id="{36FDC68A-3A57-41E0-BF62-7DA12D45F674}"/>
              </a:ext>
            </a:extLst>
          </p:cNvPr>
          <p:cNvSpPr>
            <a:spLocks noChangeArrowheads="1"/>
          </p:cNvSpPr>
          <p:nvPr/>
        </p:nvSpPr>
        <p:spPr bwMode="auto">
          <a:xfrm>
            <a:off x="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5" name="Rectangle 25">
            <a:extLst>
              <a:ext uri="{FF2B5EF4-FFF2-40B4-BE49-F238E27FC236}">
                <a16:creationId xmlns:a16="http://schemas.microsoft.com/office/drawing/2014/main" id="{DD1EF6EB-9EB0-465C-B077-F0380C46507E}"/>
              </a:ext>
            </a:extLst>
          </p:cNvPr>
          <p:cNvSpPr>
            <a:spLocks noChangeArrowheads="1"/>
          </p:cNvSpPr>
          <p:nvPr/>
        </p:nvSpPr>
        <p:spPr bwMode="auto">
          <a:xfrm>
            <a:off x="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6" name="Rectangle 26">
            <a:extLst>
              <a:ext uri="{FF2B5EF4-FFF2-40B4-BE49-F238E27FC236}">
                <a16:creationId xmlns:a16="http://schemas.microsoft.com/office/drawing/2014/main" id="{6D173248-6125-45E7-98F1-4B2384083E17}"/>
              </a:ext>
            </a:extLst>
          </p:cNvPr>
          <p:cNvSpPr>
            <a:spLocks noChangeArrowheads="1"/>
          </p:cNvSpPr>
          <p:nvPr/>
        </p:nvSpPr>
        <p:spPr bwMode="auto">
          <a:xfrm>
            <a:off x="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7" name="Rectangle 27">
            <a:extLst>
              <a:ext uri="{FF2B5EF4-FFF2-40B4-BE49-F238E27FC236}">
                <a16:creationId xmlns:a16="http://schemas.microsoft.com/office/drawing/2014/main" id="{218EA433-46ED-4843-9D81-C6DD8AA4AB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48" name="Rectangle 28">
            <a:extLst>
              <a:ext uri="{FF2B5EF4-FFF2-40B4-BE49-F238E27FC236}">
                <a16:creationId xmlns:a16="http://schemas.microsoft.com/office/drawing/2014/main" id="{739FDCD3-DD90-4ECC-908C-4DE6E59A3F98}"/>
              </a:ext>
            </a:extLst>
          </p:cNvPr>
          <p:cNvSpPr>
            <a:spLocks noGrp="1" noChangeArrowheads="1"/>
          </p:cNvSpPr>
          <p:nvPr>
            <p:ph type="body" idx="1"/>
          </p:nvPr>
        </p:nvSpPr>
        <p:spPr/>
        <p:txBody>
          <a:bodyPr/>
          <a:lstStyle/>
          <a:p>
            <a:pPr>
              <a:lnSpc>
                <a:spcPct val="80000"/>
              </a:lnSpc>
            </a:pPr>
            <a:r>
              <a:rPr lang="sl-SI" altLang="sl-SI" sz="2000" i="1"/>
              <a:t>Posebnost mojih  gostov   so predvsem  </a:t>
            </a:r>
            <a:r>
              <a:rPr lang="sl-SI" altLang="sl-SI" sz="2000" b="1" i="1" u="sng"/>
              <a:t>TURISTI</a:t>
            </a:r>
            <a:r>
              <a:rPr lang="sl-SI" altLang="sl-SI" sz="2000" b="1" i="1"/>
              <a:t>,</a:t>
            </a:r>
            <a:r>
              <a:rPr lang="sl-SI" altLang="sl-SI" sz="2000" i="1"/>
              <a:t> saj si hočejo oddahniti od naporne vožnje in se malo sprehoditi za lažje nadaljevanje poti.</a:t>
            </a:r>
          </a:p>
          <a:p>
            <a:pPr>
              <a:lnSpc>
                <a:spcPct val="80000"/>
              </a:lnSpc>
            </a:pPr>
            <a:endParaRPr lang="sl-SI" altLang="sl-SI" sz="2000" i="1"/>
          </a:p>
          <a:p>
            <a:pPr>
              <a:lnSpc>
                <a:spcPct val="80000"/>
              </a:lnSpc>
            </a:pPr>
            <a:endParaRPr lang="sl-SI" altLang="sl-SI" sz="2000" i="1"/>
          </a:p>
          <a:p>
            <a:pPr>
              <a:lnSpc>
                <a:spcPct val="80000"/>
              </a:lnSpc>
            </a:pPr>
            <a:r>
              <a:rPr lang="sl-SI" altLang="sl-SI" sz="2000" i="1"/>
              <a:t>         Dobra lokacija je potrebna za uspešno poslovanje gostinskega objekta in na podlagi tega  sem se odločil, da bom gostišče postavil ob mejnem prehodu, ki ga meji glavna cesta med Slovenijo in Hrvaško na katero prihaja veliko različnih strank (turistov).</a:t>
            </a:r>
          </a:p>
          <a:p>
            <a:pPr>
              <a:lnSpc>
                <a:spcPct val="80000"/>
              </a:lnSpc>
            </a:pPr>
            <a:endParaRPr lang="sl-SI" altLang="sl-SI" sz="2000" i="1"/>
          </a:p>
          <a:p>
            <a:pPr>
              <a:lnSpc>
                <a:spcPct val="80000"/>
              </a:lnSpc>
            </a:pPr>
            <a:endParaRPr lang="sl-SI" altLang="sl-SI" sz="2000" i="1"/>
          </a:p>
          <a:p>
            <a:pPr>
              <a:lnSpc>
                <a:spcPct val="80000"/>
              </a:lnSpc>
            </a:pPr>
            <a:r>
              <a:rPr lang="sl-SI" altLang="sl-SI" sz="2000" i="1"/>
              <a:t>         Za  pridobitev strank bom uporabil oglaševanje na različnih radijskih postajah, televizijskih programih  (kabelska), reklamnih prospektih (Naš glas).</a:t>
            </a:r>
            <a:endParaRPr lang="sl-SI" altLang="sl-SI" sz="2000"/>
          </a:p>
          <a:p>
            <a:pPr>
              <a:lnSpc>
                <a:spcPct val="80000"/>
              </a:lnSpc>
            </a:pPr>
            <a:endParaRPr lang="sl-SI" altLang="sl-SI" sz="2000"/>
          </a:p>
        </p:txBody>
      </p:sp>
      <p:sp>
        <p:nvSpPr>
          <p:cNvPr id="5149" name="Rectangle 29">
            <a:extLst>
              <a:ext uri="{FF2B5EF4-FFF2-40B4-BE49-F238E27FC236}">
                <a16:creationId xmlns:a16="http://schemas.microsoft.com/office/drawing/2014/main" id="{99E4CB17-1CC2-4472-8B64-85FB3F0524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0" name="Rectangle 30">
            <a:extLst>
              <a:ext uri="{FF2B5EF4-FFF2-40B4-BE49-F238E27FC236}">
                <a16:creationId xmlns:a16="http://schemas.microsoft.com/office/drawing/2014/main" id="{D1077F76-362B-4D83-9782-00295FD3E46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1" name="Rectangle 31">
            <a:extLst>
              <a:ext uri="{FF2B5EF4-FFF2-40B4-BE49-F238E27FC236}">
                <a16:creationId xmlns:a16="http://schemas.microsoft.com/office/drawing/2014/main" id="{65B8C571-D1EE-477D-9D77-908F06549DA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2" name="Rectangle 32">
            <a:extLst>
              <a:ext uri="{FF2B5EF4-FFF2-40B4-BE49-F238E27FC236}">
                <a16:creationId xmlns:a16="http://schemas.microsoft.com/office/drawing/2014/main" id="{74EED1ED-BC14-4B1F-AF24-E4B4C7B920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3" name="Rectangle 33">
            <a:extLst>
              <a:ext uri="{FF2B5EF4-FFF2-40B4-BE49-F238E27FC236}">
                <a16:creationId xmlns:a16="http://schemas.microsoft.com/office/drawing/2014/main" id="{42CA5621-D358-4299-96C4-E74E7C4C9FC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4" name="Rectangle 34">
            <a:extLst>
              <a:ext uri="{FF2B5EF4-FFF2-40B4-BE49-F238E27FC236}">
                <a16:creationId xmlns:a16="http://schemas.microsoft.com/office/drawing/2014/main" id="{336CB060-D42E-4D97-B3D7-28213129E26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5" name="Rectangle 35">
            <a:extLst>
              <a:ext uri="{FF2B5EF4-FFF2-40B4-BE49-F238E27FC236}">
                <a16:creationId xmlns:a16="http://schemas.microsoft.com/office/drawing/2014/main" id="{BCB13E18-A604-477A-BDFE-E6126D8C615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6" name="Rectangle 36">
            <a:extLst>
              <a:ext uri="{FF2B5EF4-FFF2-40B4-BE49-F238E27FC236}">
                <a16:creationId xmlns:a16="http://schemas.microsoft.com/office/drawing/2014/main" id="{6A3ACF0C-8809-428C-B5FA-AE736162B61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7" name="Rectangle 37">
            <a:extLst>
              <a:ext uri="{FF2B5EF4-FFF2-40B4-BE49-F238E27FC236}">
                <a16:creationId xmlns:a16="http://schemas.microsoft.com/office/drawing/2014/main" id="{ABF5E231-4C5F-430B-9C9C-CC45499DD8D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8" name="Rectangle 38">
            <a:extLst>
              <a:ext uri="{FF2B5EF4-FFF2-40B4-BE49-F238E27FC236}">
                <a16:creationId xmlns:a16="http://schemas.microsoft.com/office/drawing/2014/main" id="{47889E17-3E44-4A60-98F8-901604CB2F2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5159" name="Rectangle 39">
            <a:extLst>
              <a:ext uri="{FF2B5EF4-FFF2-40B4-BE49-F238E27FC236}">
                <a16:creationId xmlns:a16="http://schemas.microsoft.com/office/drawing/2014/main" id="{D334A146-C7ED-484B-AB72-F2AD734C6E2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strVal val="#ppt_w+.3"/>
                                          </p:val>
                                        </p:tav>
                                        <p:tav tm="100000">
                                          <p:val>
                                            <p:strVal val="#ppt_w"/>
                                          </p:val>
                                        </p:tav>
                                      </p:tavLst>
                                    </p:anim>
                                    <p:anim calcmode="lin" valueType="num">
                                      <p:cBhvr>
                                        <p:cTn id="8" dur="1000" fill="hold"/>
                                        <p:tgtEl>
                                          <p:spTgt spid="5122"/>
                                        </p:tgtEl>
                                        <p:attrNameLst>
                                          <p:attrName>ppt_h</p:attrName>
                                        </p:attrNameLst>
                                      </p:cBhvr>
                                      <p:tavLst>
                                        <p:tav tm="0">
                                          <p:val>
                                            <p:strVal val="#ppt_h"/>
                                          </p:val>
                                        </p:tav>
                                        <p:tav tm="100000">
                                          <p:val>
                                            <p:strVal val="#ppt_h"/>
                                          </p:val>
                                        </p:tav>
                                      </p:tavLst>
                                    </p:anim>
                                    <p:animEffect transition="in" filter="fade">
                                      <p:cBhvr>
                                        <p:cTn id="9" dur="1000"/>
                                        <p:tgtEl>
                                          <p:spTgt spid="51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148">
                                            <p:txEl>
                                              <p:pRg st="0" end="0"/>
                                            </p:txEl>
                                          </p:spTgt>
                                        </p:tgtEl>
                                        <p:attrNameLst>
                                          <p:attrName>style.visibility</p:attrName>
                                        </p:attrNameLst>
                                      </p:cBhvr>
                                      <p:to>
                                        <p:strVal val="visible"/>
                                      </p:to>
                                    </p:set>
                                    <p:anim calcmode="lin" valueType="num">
                                      <p:cBhvr>
                                        <p:cTn id="14" dur="1000" fill="hold"/>
                                        <p:tgtEl>
                                          <p:spTgt spid="5148">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148">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14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5148">
                                            <p:txEl>
                                              <p:pRg st="3" end="3"/>
                                            </p:txEl>
                                          </p:spTgt>
                                        </p:tgtEl>
                                        <p:attrNameLst>
                                          <p:attrName>style.visibility</p:attrName>
                                        </p:attrNameLst>
                                      </p:cBhvr>
                                      <p:to>
                                        <p:strVal val="visible"/>
                                      </p:to>
                                    </p:set>
                                    <p:anim calcmode="lin" valueType="num">
                                      <p:cBhvr>
                                        <p:cTn id="21" dur="1000" fill="hold"/>
                                        <p:tgtEl>
                                          <p:spTgt spid="5148">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5148">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14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5148">
                                            <p:txEl>
                                              <p:pRg st="6" end="6"/>
                                            </p:txEl>
                                          </p:spTgt>
                                        </p:tgtEl>
                                        <p:attrNameLst>
                                          <p:attrName>style.visibility</p:attrName>
                                        </p:attrNameLst>
                                      </p:cBhvr>
                                      <p:to>
                                        <p:strVal val="visible"/>
                                      </p:to>
                                    </p:set>
                                    <p:anim calcmode="lin" valueType="num">
                                      <p:cBhvr>
                                        <p:cTn id="28" dur="1000" fill="hold"/>
                                        <p:tgtEl>
                                          <p:spTgt spid="5148">
                                            <p:txEl>
                                              <p:pRg st="6" end="6"/>
                                            </p:txEl>
                                          </p:spTgt>
                                        </p:tgtEl>
                                        <p:attrNameLst>
                                          <p:attrName>ppt_w</p:attrName>
                                        </p:attrNameLst>
                                      </p:cBhvr>
                                      <p:tavLst>
                                        <p:tav tm="0">
                                          <p:val>
                                            <p:strVal val="#ppt_w+.3"/>
                                          </p:val>
                                        </p:tav>
                                        <p:tav tm="100000">
                                          <p:val>
                                            <p:strVal val="#ppt_w"/>
                                          </p:val>
                                        </p:tav>
                                      </p:tavLst>
                                    </p:anim>
                                    <p:anim calcmode="lin" valueType="num">
                                      <p:cBhvr>
                                        <p:cTn id="29" dur="1000" fill="hold"/>
                                        <p:tgtEl>
                                          <p:spTgt spid="5148">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514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48"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40CEDE8-90FC-4B14-BA90-A7E1927E64B4}"/>
              </a:ext>
            </a:extLst>
          </p:cNvPr>
          <p:cNvSpPr>
            <a:spLocks noGrp="1" noChangeArrowheads="1"/>
          </p:cNvSpPr>
          <p:nvPr>
            <p:ph type="title"/>
          </p:nvPr>
        </p:nvSpPr>
        <p:spPr/>
        <p:txBody>
          <a:bodyPr/>
          <a:lstStyle/>
          <a:p>
            <a:pPr marL="838200" indent="-838200"/>
            <a:r>
              <a:rPr lang="sl-SI" altLang="sl-SI">
                <a:solidFill>
                  <a:srgbClr val="FF3300"/>
                </a:solidFill>
              </a:rPr>
              <a:t>TRŽNA RAZISKAVA</a:t>
            </a:r>
          </a:p>
        </p:txBody>
      </p:sp>
      <p:sp>
        <p:nvSpPr>
          <p:cNvPr id="7171" name="Rectangle 3">
            <a:extLst>
              <a:ext uri="{FF2B5EF4-FFF2-40B4-BE49-F238E27FC236}">
                <a16:creationId xmlns:a16="http://schemas.microsoft.com/office/drawing/2014/main" id="{59FA6110-BB09-4FB0-8AE4-B7956F5C9B9E}"/>
              </a:ext>
            </a:extLst>
          </p:cNvPr>
          <p:cNvSpPr>
            <a:spLocks noGrp="1" noChangeArrowheads="1"/>
          </p:cNvSpPr>
          <p:nvPr>
            <p:ph type="body" idx="1"/>
          </p:nvPr>
        </p:nvSpPr>
        <p:spPr/>
        <p:txBody>
          <a:bodyPr/>
          <a:lstStyle/>
          <a:p>
            <a:pPr>
              <a:lnSpc>
                <a:spcPct val="80000"/>
              </a:lnSpc>
            </a:pPr>
            <a:r>
              <a:rPr lang="sl-SI" altLang="sl-SI" sz="1200" i="1"/>
              <a:t>Tržna raziskava je nujna, zato si bom priskrbel ustrezne podatke, s katerimi bom reševal probleme trženja. Saj pregovor pravi:</a:t>
            </a:r>
          </a:p>
          <a:p>
            <a:pPr>
              <a:lnSpc>
                <a:spcPct val="80000"/>
              </a:lnSpc>
            </a:pPr>
            <a:endParaRPr lang="sl-SI" altLang="sl-SI" sz="1200" i="1"/>
          </a:p>
          <a:p>
            <a:pPr>
              <a:lnSpc>
                <a:spcPct val="80000"/>
              </a:lnSpc>
            </a:pPr>
            <a:r>
              <a:rPr lang="sl-SI" altLang="sl-SI" sz="1200" b="1" i="1"/>
              <a:t>»dobra tržna raziskava je temelj vsakega uspešnega posla«</a:t>
            </a:r>
          </a:p>
          <a:p>
            <a:pPr>
              <a:lnSpc>
                <a:spcPct val="80000"/>
              </a:lnSpc>
            </a:pPr>
            <a:endParaRPr lang="sl-SI" altLang="sl-SI" sz="1200" b="1" i="1"/>
          </a:p>
          <a:p>
            <a:pPr>
              <a:lnSpc>
                <a:spcPct val="80000"/>
              </a:lnSpc>
            </a:pPr>
            <a:r>
              <a:rPr lang="sl-SI" altLang="sl-SI" sz="1200"/>
              <a:t>Na podlagi raziskave bom:</a:t>
            </a:r>
          </a:p>
          <a:p>
            <a:pPr>
              <a:lnSpc>
                <a:spcPct val="80000"/>
              </a:lnSpc>
            </a:pPr>
            <a:endParaRPr lang="sl-SI" altLang="sl-SI" sz="1200" b="1" i="1"/>
          </a:p>
          <a:p>
            <a:pPr>
              <a:lnSpc>
                <a:spcPct val="80000"/>
              </a:lnSpc>
            </a:pPr>
            <a:r>
              <a:rPr lang="sl-SI" altLang="sl-SI" sz="1200" b="1" i="1"/>
              <a:t>SEGMENTIRAL TRG: </a:t>
            </a:r>
            <a:r>
              <a:rPr lang="sl-SI" altLang="sl-SI" sz="1200" i="1"/>
              <a:t>opredelil bom, na katere skupine potencialnih strank se bom osredotočil.</a:t>
            </a:r>
            <a:endParaRPr lang="sl-SI" altLang="sl-SI" sz="1200" b="1" i="1"/>
          </a:p>
          <a:p>
            <a:pPr>
              <a:lnSpc>
                <a:spcPct val="80000"/>
              </a:lnSpc>
            </a:pPr>
            <a:r>
              <a:rPr lang="sl-SI" altLang="sl-SI" sz="1200" b="1" i="1"/>
              <a:t>IZOBLIKOVAL  PROIZVODE: </a:t>
            </a:r>
            <a:r>
              <a:rPr lang="sl-SI" altLang="sl-SI" sz="1200" i="1"/>
              <a:t>oblikoval bom cene, menije, ki so smiselni za določene skupine strank, in ki se bodo razlikovali od drugih ponudnikov.</a:t>
            </a:r>
          </a:p>
          <a:p>
            <a:pPr>
              <a:lnSpc>
                <a:spcPct val="80000"/>
              </a:lnSpc>
            </a:pPr>
            <a:r>
              <a:rPr lang="sl-SI" altLang="sl-SI" sz="1200" b="1" i="1"/>
              <a:t>IZOBLIKOVAL POSEBNO PONUDBO: </a:t>
            </a:r>
            <a:r>
              <a:rPr lang="sl-SI" altLang="sl-SI" sz="1200" i="1"/>
              <a:t>v tej ponudbi bo zajeta posebna specialiteta moje kuhinje </a:t>
            </a:r>
            <a:r>
              <a:rPr lang="sl-SI" altLang="sl-SI" sz="1200" b="1" i="1"/>
              <a:t>žabji kraki .</a:t>
            </a:r>
            <a:endParaRPr lang="sl-SI" altLang="sl-SI" sz="1200" i="1"/>
          </a:p>
          <a:p>
            <a:pPr>
              <a:lnSpc>
                <a:spcPct val="80000"/>
              </a:lnSpc>
            </a:pPr>
            <a:r>
              <a:rPr lang="sl-SI" altLang="sl-SI" sz="1200" b="1" i="1"/>
              <a:t>ORGANIZIRAL DODATNO PONUDBO: </a:t>
            </a:r>
            <a:r>
              <a:rPr lang="sl-SI" altLang="sl-SI" sz="1200" i="1"/>
              <a:t>v tej ponudbi pa bo zajet še moj park, ki si bo ga lahko vsak gost tudi ogledal in sprehodil po njem.</a:t>
            </a:r>
            <a:endParaRPr lang="sl-SI" altLang="sl-SI" sz="1200" b="1" i="1"/>
          </a:p>
          <a:p>
            <a:pPr>
              <a:lnSpc>
                <a:spcPct val="80000"/>
              </a:lnSpc>
            </a:pPr>
            <a:endParaRPr lang="sl-SI" altLang="sl-SI" sz="1200" b="1" i="1"/>
          </a:p>
          <a:p>
            <a:pPr>
              <a:lnSpc>
                <a:spcPct val="80000"/>
              </a:lnSpc>
            </a:pPr>
            <a:r>
              <a:rPr lang="sl-SI" altLang="sl-SI" sz="1200" b="1" i="1"/>
              <a:t>Pri tržni raziskavi bom šel skozi nekaj faz:</a:t>
            </a:r>
          </a:p>
          <a:p>
            <a:pPr>
              <a:lnSpc>
                <a:spcPct val="80000"/>
              </a:lnSpc>
            </a:pPr>
            <a:endParaRPr lang="sl-SI" altLang="sl-SI" sz="1200" b="1" i="1"/>
          </a:p>
          <a:p>
            <a:pPr>
              <a:lnSpc>
                <a:spcPct val="80000"/>
              </a:lnSpc>
            </a:pPr>
            <a:r>
              <a:rPr lang="sl-SI" altLang="sl-SI" sz="1200" i="1"/>
              <a:t>Določil bom, kaj še moram raziskati, ves trg in določene njegove prednosti, ter slabosti.</a:t>
            </a:r>
            <a:endParaRPr lang="sl-SI" altLang="sl-SI" sz="1200" b="1" i="1"/>
          </a:p>
          <a:p>
            <a:pPr>
              <a:lnSpc>
                <a:spcPct val="80000"/>
              </a:lnSpc>
            </a:pPr>
            <a:r>
              <a:rPr lang="sl-SI" altLang="sl-SI" sz="1200" i="1"/>
              <a:t>Navedel bom vse svoje cilje, ki jih hočem pridobiti pri poslovanju,</a:t>
            </a:r>
            <a:endParaRPr lang="sl-SI" altLang="sl-SI" sz="1200" b="1" i="1"/>
          </a:p>
          <a:p>
            <a:pPr>
              <a:lnSpc>
                <a:spcPct val="80000"/>
              </a:lnSpc>
            </a:pPr>
            <a:r>
              <a:rPr lang="sl-SI" altLang="sl-SI" sz="1200" i="1"/>
              <a:t>In kasneje vse svoje cilje tudi obravnavati, da za njih zberem določene podatke,</a:t>
            </a:r>
            <a:endParaRPr lang="sl-SI" altLang="sl-SI" sz="1200" b="1" i="1"/>
          </a:p>
          <a:p>
            <a:pPr>
              <a:lnSpc>
                <a:spcPct val="80000"/>
              </a:lnSpc>
            </a:pPr>
            <a:r>
              <a:rPr lang="sl-SI" altLang="sl-SI" sz="1200" i="1"/>
              <a:t>Izbral tisto metodo,  ki mi bo omogočila priti do izvirnih podatkov,</a:t>
            </a:r>
            <a:endParaRPr lang="sl-SI" altLang="sl-SI" sz="1200" b="1" i="1"/>
          </a:p>
          <a:p>
            <a:pPr>
              <a:lnSpc>
                <a:spcPct val="80000"/>
              </a:lnSpc>
            </a:pPr>
            <a:r>
              <a:rPr lang="sl-SI" altLang="sl-SI" sz="1200" i="1"/>
              <a:t>Določil bom obseg raziskave, koliko ljudi bom anketiral in katere bom izbiral (turiste, ljudi iz okoliša,..)</a:t>
            </a:r>
            <a:endParaRPr lang="sl-SI" altLang="sl-SI" sz="1200" b="1" i="1"/>
          </a:p>
          <a:p>
            <a:pPr>
              <a:lnSpc>
                <a:spcPct val="80000"/>
              </a:lnSpc>
            </a:pPr>
            <a:r>
              <a:rPr lang="sl-SI" altLang="sl-SI" sz="1200" i="1"/>
              <a:t>Za raziskavo bom uporabil svoje znanje in zbral najboljše podatke,</a:t>
            </a:r>
            <a:endParaRPr lang="sl-SI" altLang="sl-SI" sz="1200" b="1" i="1"/>
          </a:p>
          <a:p>
            <a:pPr>
              <a:lnSpc>
                <a:spcPct val="80000"/>
              </a:lnSpc>
            </a:pPr>
            <a:r>
              <a:rPr lang="sl-SI" altLang="sl-SI" sz="1200" i="1"/>
              <a:t>Na osnovi teh podatkov bom preučil  poslovanje,</a:t>
            </a:r>
            <a:endParaRPr lang="sl-SI" altLang="sl-SI" sz="1200" b="1" i="1"/>
          </a:p>
          <a:p>
            <a:pPr>
              <a:lnSpc>
                <a:spcPct val="80000"/>
              </a:lnSpc>
            </a:pPr>
            <a:r>
              <a:rPr lang="sl-SI" altLang="sl-SI" sz="1200" i="1"/>
              <a:t>In kasneje sprejel sklepe.</a:t>
            </a:r>
          </a:p>
        </p:txBody>
      </p:sp>
      <p:sp>
        <p:nvSpPr>
          <p:cNvPr id="7172" name="Rectangle 4">
            <a:extLst>
              <a:ext uri="{FF2B5EF4-FFF2-40B4-BE49-F238E27FC236}">
                <a16:creationId xmlns:a16="http://schemas.microsoft.com/office/drawing/2014/main" id="{74565FA9-CFF1-434C-9D39-31A7A5DF3566}"/>
              </a:ext>
            </a:extLst>
          </p:cNvPr>
          <p:cNvSpPr>
            <a:spLocks noChangeArrowheads="1"/>
          </p:cNvSpPr>
          <p:nvPr/>
        </p:nvSpPr>
        <p:spPr bwMode="auto">
          <a:xfrm>
            <a:off x="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 calcmode="lin" valueType="num">
                                      <p:cBhvr>
                                        <p:cTn id="9" dur="500" fill="hold"/>
                                        <p:tgtEl>
                                          <p:spTgt spid="7170"/>
                                        </p:tgtEl>
                                        <p:attrNameLst>
                                          <p:attrName>style.rotation</p:attrName>
                                        </p:attrNameLst>
                                      </p:cBhvr>
                                      <p:tavLst>
                                        <p:tav tm="0">
                                          <p:val>
                                            <p:fltVal val="360"/>
                                          </p:val>
                                        </p:tav>
                                        <p:tav tm="100000">
                                          <p:val>
                                            <p:fltVal val="0"/>
                                          </p:val>
                                        </p:tav>
                                      </p:tavLst>
                                    </p:anim>
                                    <p:animEffect transition="in" filter="fade">
                                      <p:cBhvr>
                                        <p:cTn id="10" dur="500"/>
                                        <p:tgtEl>
                                          <p:spTgt spid="717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717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717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717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7171">
                                            <p:txEl>
                                              <p:pRg st="2" end="2"/>
                                            </p:txEl>
                                          </p:spTgt>
                                        </p:tgtEl>
                                        <p:attrNameLst>
                                          <p:attrName>style.visibility</p:attrName>
                                        </p:attrNameLst>
                                      </p:cBhvr>
                                      <p:to>
                                        <p:strVal val="visible"/>
                                      </p:to>
                                    </p:set>
                                    <p:anim calcmode="lin" valueType="num">
                                      <p:cBhvr>
                                        <p:cTn id="23"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17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7171">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717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p:cTn id="31" dur="500" fill="hold"/>
                                        <p:tgtEl>
                                          <p:spTgt spid="717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7171">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7171">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7171">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7171">
                                            <p:txEl>
                                              <p:pRg st="6" end="6"/>
                                            </p:txEl>
                                          </p:spTgt>
                                        </p:tgtEl>
                                        <p:attrNameLst>
                                          <p:attrName>style.visibility</p:attrName>
                                        </p:attrNameLst>
                                      </p:cBhvr>
                                      <p:to>
                                        <p:strVal val="visible"/>
                                      </p:to>
                                    </p:set>
                                    <p:anim calcmode="lin" valueType="num">
                                      <p:cBhvr>
                                        <p:cTn id="39" dur="500" fill="hold"/>
                                        <p:tgtEl>
                                          <p:spTgt spid="7171">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7171">
                                            <p:txEl>
                                              <p:pRg st="6" end="6"/>
                                            </p:txEl>
                                          </p:spTgt>
                                        </p:tgtEl>
                                        <p:attrNameLst>
                                          <p:attrName>ppt_h</p:attrName>
                                        </p:attrNameLst>
                                      </p:cBhvr>
                                      <p:tavLst>
                                        <p:tav tm="0">
                                          <p:val>
                                            <p:fltVal val="0"/>
                                          </p:val>
                                        </p:tav>
                                        <p:tav tm="100000">
                                          <p:val>
                                            <p:strVal val="#ppt_h"/>
                                          </p:val>
                                        </p:tav>
                                      </p:tavLst>
                                    </p:anim>
                                    <p:anim calcmode="lin" valueType="num">
                                      <p:cBhvr>
                                        <p:cTn id="41" dur="500" fill="hold"/>
                                        <p:tgtEl>
                                          <p:spTgt spid="7171">
                                            <p:txEl>
                                              <p:pRg st="6" end="6"/>
                                            </p:txEl>
                                          </p:spTgt>
                                        </p:tgtEl>
                                        <p:attrNameLst>
                                          <p:attrName>style.rotation</p:attrName>
                                        </p:attrNameLst>
                                      </p:cBhvr>
                                      <p:tavLst>
                                        <p:tav tm="0">
                                          <p:val>
                                            <p:fltVal val="360"/>
                                          </p:val>
                                        </p:tav>
                                        <p:tav tm="100000">
                                          <p:val>
                                            <p:fltVal val="0"/>
                                          </p:val>
                                        </p:tav>
                                      </p:tavLst>
                                    </p:anim>
                                    <p:animEffect transition="in" filter="fade">
                                      <p:cBhvr>
                                        <p:cTn id="42" dur="500"/>
                                        <p:tgtEl>
                                          <p:spTgt spid="7171">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7171">
                                            <p:txEl>
                                              <p:pRg st="7" end="7"/>
                                            </p:txEl>
                                          </p:spTgt>
                                        </p:tgtEl>
                                        <p:attrNameLst>
                                          <p:attrName>style.visibility</p:attrName>
                                        </p:attrNameLst>
                                      </p:cBhvr>
                                      <p:to>
                                        <p:strVal val="visible"/>
                                      </p:to>
                                    </p:set>
                                    <p:anim calcmode="lin" valueType="num">
                                      <p:cBhvr>
                                        <p:cTn id="47" dur="500" fill="hold"/>
                                        <p:tgtEl>
                                          <p:spTgt spid="7171">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7171">
                                            <p:txEl>
                                              <p:pRg st="7" end="7"/>
                                            </p:txEl>
                                          </p:spTgt>
                                        </p:tgtEl>
                                        <p:attrNameLst>
                                          <p:attrName>ppt_h</p:attrName>
                                        </p:attrNameLst>
                                      </p:cBhvr>
                                      <p:tavLst>
                                        <p:tav tm="0">
                                          <p:val>
                                            <p:fltVal val="0"/>
                                          </p:val>
                                        </p:tav>
                                        <p:tav tm="100000">
                                          <p:val>
                                            <p:strVal val="#ppt_h"/>
                                          </p:val>
                                        </p:tav>
                                      </p:tavLst>
                                    </p:anim>
                                    <p:anim calcmode="lin" valueType="num">
                                      <p:cBhvr>
                                        <p:cTn id="49" dur="500" fill="hold"/>
                                        <p:tgtEl>
                                          <p:spTgt spid="7171">
                                            <p:txEl>
                                              <p:pRg st="7" end="7"/>
                                            </p:txEl>
                                          </p:spTgt>
                                        </p:tgtEl>
                                        <p:attrNameLst>
                                          <p:attrName>style.rotation</p:attrName>
                                        </p:attrNameLst>
                                      </p:cBhvr>
                                      <p:tavLst>
                                        <p:tav tm="0">
                                          <p:val>
                                            <p:fltVal val="360"/>
                                          </p:val>
                                        </p:tav>
                                        <p:tav tm="100000">
                                          <p:val>
                                            <p:fltVal val="0"/>
                                          </p:val>
                                        </p:tav>
                                      </p:tavLst>
                                    </p:anim>
                                    <p:animEffect transition="in" filter="fade">
                                      <p:cBhvr>
                                        <p:cTn id="50" dur="500"/>
                                        <p:tgtEl>
                                          <p:spTgt spid="7171">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7171">
                                            <p:txEl>
                                              <p:pRg st="8" end="8"/>
                                            </p:txEl>
                                          </p:spTgt>
                                        </p:tgtEl>
                                        <p:attrNameLst>
                                          <p:attrName>style.visibility</p:attrName>
                                        </p:attrNameLst>
                                      </p:cBhvr>
                                      <p:to>
                                        <p:strVal val="visible"/>
                                      </p:to>
                                    </p:set>
                                    <p:anim calcmode="lin" valueType="num">
                                      <p:cBhvr>
                                        <p:cTn id="55" dur="500" fill="hold"/>
                                        <p:tgtEl>
                                          <p:spTgt spid="7171">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7171">
                                            <p:txEl>
                                              <p:pRg st="8" end="8"/>
                                            </p:txEl>
                                          </p:spTgt>
                                        </p:tgtEl>
                                        <p:attrNameLst>
                                          <p:attrName>ppt_h</p:attrName>
                                        </p:attrNameLst>
                                      </p:cBhvr>
                                      <p:tavLst>
                                        <p:tav tm="0">
                                          <p:val>
                                            <p:fltVal val="0"/>
                                          </p:val>
                                        </p:tav>
                                        <p:tav tm="100000">
                                          <p:val>
                                            <p:strVal val="#ppt_h"/>
                                          </p:val>
                                        </p:tav>
                                      </p:tavLst>
                                    </p:anim>
                                    <p:anim calcmode="lin" valueType="num">
                                      <p:cBhvr>
                                        <p:cTn id="57" dur="500" fill="hold"/>
                                        <p:tgtEl>
                                          <p:spTgt spid="7171">
                                            <p:txEl>
                                              <p:pRg st="8" end="8"/>
                                            </p:txEl>
                                          </p:spTgt>
                                        </p:tgtEl>
                                        <p:attrNameLst>
                                          <p:attrName>style.rotation</p:attrName>
                                        </p:attrNameLst>
                                      </p:cBhvr>
                                      <p:tavLst>
                                        <p:tav tm="0">
                                          <p:val>
                                            <p:fltVal val="360"/>
                                          </p:val>
                                        </p:tav>
                                        <p:tav tm="100000">
                                          <p:val>
                                            <p:fltVal val="0"/>
                                          </p:val>
                                        </p:tav>
                                      </p:tavLst>
                                    </p:anim>
                                    <p:animEffect transition="in" filter="fade">
                                      <p:cBhvr>
                                        <p:cTn id="58" dur="500"/>
                                        <p:tgtEl>
                                          <p:spTgt spid="7171">
                                            <p:txEl>
                                              <p:pRg st="8" end="8"/>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7171">
                                            <p:txEl>
                                              <p:pRg st="9" end="9"/>
                                            </p:txEl>
                                          </p:spTgt>
                                        </p:tgtEl>
                                        <p:attrNameLst>
                                          <p:attrName>style.visibility</p:attrName>
                                        </p:attrNameLst>
                                      </p:cBhvr>
                                      <p:to>
                                        <p:strVal val="visible"/>
                                      </p:to>
                                    </p:set>
                                    <p:anim calcmode="lin" valueType="num">
                                      <p:cBhvr>
                                        <p:cTn id="63" dur="500" fill="hold"/>
                                        <p:tgtEl>
                                          <p:spTgt spid="7171">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7171">
                                            <p:txEl>
                                              <p:pRg st="9" end="9"/>
                                            </p:txEl>
                                          </p:spTgt>
                                        </p:tgtEl>
                                        <p:attrNameLst>
                                          <p:attrName>ppt_h</p:attrName>
                                        </p:attrNameLst>
                                      </p:cBhvr>
                                      <p:tavLst>
                                        <p:tav tm="0">
                                          <p:val>
                                            <p:fltVal val="0"/>
                                          </p:val>
                                        </p:tav>
                                        <p:tav tm="100000">
                                          <p:val>
                                            <p:strVal val="#ppt_h"/>
                                          </p:val>
                                        </p:tav>
                                      </p:tavLst>
                                    </p:anim>
                                    <p:anim calcmode="lin" valueType="num">
                                      <p:cBhvr>
                                        <p:cTn id="65" dur="500" fill="hold"/>
                                        <p:tgtEl>
                                          <p:spTgt spid="7171">
                                            <p:txEl>
                                              <p:pRg st="9" end="9"/>
                                            </p:txEl>
                                          </p:spTgt>
                                        </p:tgtEl>
                                        <p:attrNameLst>
                                          <p:attrName>style.rotation</p:attrName>
                                        </p:attrNameLst>
                                      </p:cBhvr>
                                      <p:tavLst>
                                        <p:tav tm="0">
                                          <p:val>
                                            <p:fltVal val="360"/>
                                          </p:val>
                                        </p:tav>
                                        <p:tav tm="100000">
                                          <p:val>
                                            <p:fltVal val="0"/>
                                          </p:val>
                                        </p:tav>
                                      </p:tavLst>
                                    </p:anim>
                                    <p:animEffect transition="in" filter="fade">
                                      <p:cBhvr>
                                        <p:cTn id="66" dur="500"/>
                                        <p:tgtEl>
                                          <p:spTgt spid="7171">
                                            <p:txEl>
                                              <p:pRg st="9" end="9"/>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49" presetClass="entr" presetSubtype="0" decel="100000" fill="hold" grpId="0" nodeType="clickEffect">
                                  <p:stCondLst>
                                    <p:cond delay="0"/>
                                  </p:stCondLst>
                                  <p:iterate type="lt">
                                    <p:tmPct val="10000"/>
                                  </p:iterate>
                                  <p:childTnLst>
                                    <p:set>
                                      <p:cBhvr>
                                        <p:cTn id="70" dur="1" fill="hold">
                                          <p:stCondLst>
                                            <p:cond delay="0"/>
                                          </p:stCondLst>
                                        </p:cTn>
                                        <p:tgtEl>
                                          <p:spTgt spid="7171">
                                            <p:txEl>
                                              <p:pRg st="11" end="11"/>
                                            </p:txEl>
                                          </p:spTgt>
                                        </p:tgtEl>
                                        <p:attrNameLst>
                                          <p:attrName>style.visibility</p:attrName>
                                        </p:attrNameLst>
                                      </p:cBhvr>
                                      <p:to>
                                        <p:strVal val="visible"/>
                                      </p:to>
                                    </p:set>
                                    <p:anim calcmode="lin" valueType="num">
                                      <p:cBhvr>
                                        <p:cTn id="71" dur="500" fill="hold"/>
                                        <p:tgtEl>
                                          <p:spTgt spid="7171">
                                            <p:txEl>
                                              <p:pRg st="11" end="11"/>
                                            </p:txEl>
                                          </p:spTgt>
                                        </p:tgtEl>
                                        <p:attrNameLst>
                                          <p:attrName>ppt_w</p:attrName>
                                        </p:attrNameLst>
                                      </p:cBhvr>
                                      <p:tavLst>
                                        <p:tav tm="0">
                                          <p:val>
                                            <p:fltVal val="0"/>
                                          </p:val>
                                        </p:tav>
                                        <p:tav tm="100000">
                                          <p:val>
                                            <p:strVal val="#ppt_w"/>
                                          </p:val>
                                        </p:tav>
                                      </p:tavLst>
                                    </p:anim>
                                    <p:anim calcmode="lin" valueType="num">
                                      <p:cBhvr>
                                        <p:cTn id="72" dur="500" fill="hold"/>
                                        <p:tgtEl>
                                          <p:spTgt spid="7171">
                                            <p:txEl>
                                              <p:pRg st="11" end="11"/>
                                            </p:txEl>
                                          </p:spTgt>
                                        </p:tgtEl>
                                        <p:attrNameLst>
                                          <p:attrName>ppt_h</p:attrName>
                                        </p:attrNameLst>
                                      </p:cBhvr>
                                      <p:tavLst>
                                        <p:tav tm="0">
                                          <p:val>
                                            <p:fltVal val="0"/>
                                          </p:val>
                                        </p:tav>
                                        <p:tav tm="100000">
                                          <p:val>
                                            <p:strVal val="#ppt_h"/>
                                          </p:val>
                                        </p:tav>
                                      </p:tavLst>
                                    </p:anim>
                                    <p:anim calcmode="lin" valueType="num">
                                      <p:cBhvr>
                                        <p:cTn id="73" dur="500" fill="hold"/>
                                        <p:tgtEl>
                                          <p:spTgt spid="7171">
                                            <p:txEl>
                                              <p:pRg st="11" end="11"/>
                                            </p:txEl>
                                          </p:spTgt>
                                        </p:tgtEl>
                                        <p:attrNameLst>
                                          <p:attrName>style.rotation</p:attrName>
                                        </p:attrNameLst>
                                      </p:cBhvr>
                                      <p:tavLst>
                                        <p:tav tm="0">
                                          <p:val>
                                            <p:fltVal val="360"/>
                                          </p:val>
                                        </p:tav>
                                        <p:tav tm="100000">
                                          <p:val>
                                            <p:fltVal val="0"/>
                                          </p:val>
                                        </p:tav>
                                      </p:tavLst>
                                    </p:anim>
                                    <p:animEffect transition="in" filter="fade">
                                      <p:cBhvr>
                                        <p:cTn id="74" dur="500"/>
                                        <p:tgtEl>
                                          <p:spTgt spid="7171">
                                            <p:txEl>
                                              <p:pRg st="11" end="11"/>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49" presetClass="entr" presetSubtype="0" decel="100000" fill="hold" grpId="0" nodeType="clickEffect">
                                  <p:stCondLst>
                                    <p:cond delay="0"/>
                                  </p:stCondLst>
                                  <p:iterate type="lt">
                                    <p:tmPct val="10000"/>
                                  </p:iterate>
                                  <p:childTnLst>
                                    <p:set>
                                      <p:cBhvr>
                                        <p:cTn id="78" dur="1" fill="hold">
                                          <p:stCondLst>
                                            <p:cond delay="0"/>
                                          </p:stCondLst>
                                        </p:cTn>
                                        <p:tgtEl>
                                          <p:spTgt spid="7171">
                                            <p:txEl>
                                              <p:pRg st="13" end="13"/>
                                            </p:txEl>
                                          </p:spTgt>
                                        </p:tgtEl>
                                        <p:attrNameLst>
                                          <p:attrName>style.visibility</p:attrName>
                                        </p:attrNameLst>
                                      </p:cBhvr>
                                      <p:to>
                                        <p:strVal val="visible"/>
                                      </p:to>
                                    </p:set>
                                    <p:anim calcmode="lin" valueType="num">
                                      <p:cBhvr>
                                        <p:cTn id="79" dur="500" fill="hold"/>
                                        <p:tgtEl>
                                          <p:spTgt spid="7171">
                                            <p:txEl>
                                              <p:pRg st="13" end="13"/>
                                            </p:txEl>
                                          </p:spTgt>
                                        </p:tgtEl>
                                        <p:attrNameLst>
                                          <p:attrName>ppt_w</p:attrName>
                                        </p:attrNameLst>
                                      </p:cBhvr>
                                      <p:tavLst>
                                        <p:tav tm="0">
                                          <p:val>
                                            <p:fltVal val="0"/>
                                          </p:val>
                                        </p:tav>
                                        <p:tav tm="100000">
                                          <p:val>
                                            <p:strVal val="#ppt_w"/>
                                          </p:val>
                                        </p:tav>
                                      </p:tavLst>
                                    </p:anim>
                                    <p:anim calcmode="lin" valueType="num">
                                      <p:cBhvr>
                                        <p:cTn id="80" dur="500" fill="hold"/>
                                        <p:tgtEl>
                                          <p:spTgt spid="7171">
                                            <p:txEl>
                                              <p:pRg st="13" end="13"/>
                                            </p:txEl>
                                          </p:spTgt>
                                        </p:tgtEl>
                                        <p:attrNameLst>
                                          <p:attrName>ppt_h</p:attrName>
                                        </p:attrNameLst>
                                      </p:cBhvr>
                                      <p:tavLst>
                                        <p:tav tm="0">
                                          <p:val>
                                            <p:fltVal val="0"/>
                                          </p:val>
                                        </p:tav>
                                        <p:tav tm="100000">
                                          <p:val>
                                            <p:strVal val="#ppt_h"/>
                                          </p:val>
                                        </p:tav>
                                      </p:tavLst>
                                    </p:anim>
                                    <p:anim calcmode="lin" valueType="num">
                                      <p:cBhvr>
                                        <p:cTn id="81" dur="500" fill="hold"/>
                                        <p:tgtEl>
                                          <p:spTgt spid="7171">
                                            <p:txEl>
                                              <p:pRg st="13" end="13"/>
                                            </p:txEl>
                                          </p:spTgt>
                                        </p:tgtEl>
                                        <p:attrNameLst>
                                          <p:attrName>style.rotation</p:attrName>
                                        </p:attrNameLst>
                                      </p:cBhvr>
                                      <p:tavLst>
                                        <p:tav tm="0">
                                          <p:val>
                                            <p:fltVal val="360"/>
                                          </p:val>
                                        </p:tav>
                                        <p:tav tm="100000">
                                          <p:val>
                                            <p:fltVal val="0"/>
                                          </p:val>
                                        </p:tav>
                                      </p:tavLst>
                                    </p:anim>
                                    <p:animEffect transition="in" filter="fade">
                                      <p:cBhvr>
                                        <p:cTn id="82" dur="500"/>
                                        <p:tgtEl>
                                          <p:spTgt spid="7171">
                                            <p:txEl>
                                              <p:pRg st="13" end="13"/>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9" presetClass="entr" presetSubtype="0" decel="100000" fill="hold" grpId="0" nodeType="clickEffect">
                                  <p:stCondLst>
                                    <p:cond delay="0"/>
                                  </p:stCondLst>
                                  <p:iterate type="lt">
                                    <p:tmPct val="10000"/>
                                  </p:iterate>
                                  <p:childTnLst>
                                    <p:set>
                                      <p:cBhvr>
                                        <p:cTn id="86" dur="1" fill="hold">
                                          <p:stCondLst>
                                            <p:cond delay="0"/>
                                          </p:stCondLst>
                                        </p:cTn>
                                        <p:tgtEl>
                                          <p:spTgt spid="7171">
                                            <p:txEl>
                                              <p:pRg st="14" end="14"/>
                                            </p:txEl>
                                          </p:spTgt>
                                        </p:tgtEl>
                                        <p:attrNameLst>
                                          <p:attrName>style.visibility</p:attrName>
                                        </p:attrNameLst>
                                      </p:cBhvr>
                                      <p:to>
                                        <p:strVal val="visible"/>
                                      </p:to>
                                    </p:set>
                                    <p:anim calcmode="lin" valueType="num">
                                      <p:cBhvr>
                                        <p:cTn id="87" dur="500" fill="hold"/>
                                        <p:tgtEl>
                                          <p:spTgt spid="7171">
                                            <p:txEl>
                                              <p:pRg st="14" end="14"/>
                                            </p:txEl>
                                          </p:spTgt>
                                        </p:tgtEl>
                                        <p:attrNameLst>
                                          <p:attrName>ppt_w</p:attrName>
                                        </p:attrNameLst>
                                      </p:cBhvr>
                                      <p:tavLst>
                                        <p:tav tm="0">
                                          <p:val>
                                            <p:fltVal val="0"/>
                                          </p:val>
                                        </p:tav>
                                        <p:tav tm="100000">
                                          <p:val>
                                            <p:strVal val="#ppt_w"/>
                                          </p:val>
                                        </p:tav>
                                      </p:tavLst>
                                    </p:anim>
                                    <p:anim calcmode="lin" valueType="num">
                                      <p:cBhvr>
                                        <p:cTn id="88" dur="500" fill="hold"/>
                                        <p:tgtEl>
                                          <p:spTgt spid="7171">
                                            <p:txEl>
                                              <p:pRg st="14" end="14"/>
                                            </p:txEl>
                                          </p:spTgt>
                                        </p:tgtEl>
                                        <p:attrNameLst>
                                          <p:attrName>ppt_h</p:attrName>
                                        </p:attrNameLst>
                                      </p:cBhvr>
                                      <p:tavLst>
                                        <p:tav tm="0">
                                          <p:val>
                                            <p:fltVal val="0"/>
                                          </p:val>
                                        </p:tav>
                                        <p:tav tm="100000">
                                          <p:val>
                                            <p:strVal val="#ppt_h"/>
                                          </p:val>
                                        </p:tav>
                                      </p:tavLst>
                                    </p:anim>
                                    <p:anim calcmode="lin" valueType="num">
                                      <p:cBhvr>
                                        <p:cTn id="89" dur="500" fill="hold"/>
                                        <p:tgtEl>
                                          <p:spTgt spid="7171">
                                            <p:txEl>
                                              <p:pRg st="14" end="14"/>
                                            </p:txEl>
                                          </p:spTgt>
                                        </p:tgtEl>
                                        <p:attrNameLst>
                                          <p:attrName>style.rotation</p:attrName>
                                        </p:attrNameLst>
                                      </p:cBhvr>
                                      <p:tavLst>
                                        <p:tav tm="0">
                                          <p:val>
                                            <p:fltVal val="360"/>
                                          </p:val>
                                        </p:tav>
                                        <p:tav tm="100000">
                                          <p:val>
                                            <p:fltVal val="0"/>
                                          </p:val>
                                        </p:tav>
                                      </p:tavLst>
                                    </p:anim>
                                    <p:animEffect transition="in" filter="fade">
                                      <p:cBhvr>
                                        <p:cTn id="90" dur="500"/>
                                        <p:tgtEl>
                                          <p:spTgt spid="7171">
                                            <p:txEl>
                                              <p:pRg st="14" end="14"/>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49" presetClass="entr" presetSubtype="0" decel="100000" fill="hold" grpId="0" nodeType="clickEffect">
                                  <p:stCondLst>
                                    <p:cond delay="0"/>
                                  </p:stCondLst>
                                  <p:iterate type="lt">
                                    <p:tmPct val="10000"/>
                                  </p:iterate>
                                  <p:childTnLst>
                                    <p:set>
                                      <p:cBhvr>
                                        <p:cTn id="94" dur="1" fill="hold">
                                          <p:stCondLst>
                                            <p:cond delay="0"/>
                                          </p:stCondLst>
                                        </p:cTn>
                                        <p:tgtEl>
                                          <p:spTgt spid="7171">
                                            <p:txEl>
                                              <p:pRg st="15" end="15"/>
                                            </p:txEl>
                                          </p:spTgt>
                                        </p:tgtEl>
                                        <p:attrNameLst>
                                          <p:attrName>style.visibility</p:attrName>
                                        </p:attrNameLst>
                                      </p:cBhvr>
                                      <p:to>
                                        <p:strVal val="visible"/>
                                      </p:to>
                                    </p:set>
                                    <p:anim calcmode="lin" valueType="num">
                                      <p:cBhvr>
                                        <p:cTn id="95" dur="500" fill="hold"/>
                                        <p:tgtEl>
                                          <p:spTgt spid="7171">
                                            <p:txEl>
                                              <p:pRg st="15" end="15"/>
                                            </p:txEl>
                                          </p:spTgt>
                                        </p:tgtEl>
                                        <p:attrNameLst>
                                          <p:attrName>ppt_w</p:attrName>
                                        </p:attrNameLst>
                                      </p:cBhvr>
                                      <p:tavLst>
                                        <p:tav tm="0">
                                          <p:val>
                                            <p:fltVal val="0"/>
                                          </p:val>
                                        </p:tav>
                                        <p:tav tm="100000">
                                          <p:val>
                                            <p:strVal val="#ppt_w"/>
                                          </p:val>
                                        </p:tav>
                                      </p:tavLst>
                                    </p:anim>
                                    <p:anim calcmode="lin" valueType="num">
                                      <p:cBhvr>
                                        <p:cTn id="96" dur="500" fill="hold"/>
                                        <p:tgtEl>
                                          <p:spTgt spid="7171">
                                            <p:txEl>
                                              <p:pRg st="15" end="15"/>
                                            </p:txEl>
                                          </p:spTgt>
                                        </p:tgtEl>
                                        <p:attrNameLst>
                                          <p:attrName>ppt_h</p:attrName>
                                        </p:attrNameLst>
                                      </p:cBhvr>
                                      <p:tavLst>
                                        <p:tav tm="0">
                                          <p:val>
                                            <p:fltVal val="0"/>
                                          </p:val>
                                        </p:tav>
                                        <p:tav tm="100000">
                                          <p:val>
                                            <p:strVal val="#ppt_h"/>
                                          </p:val>
                                        </p:tav>
                                      </p:tavLst>
                                    </p:anim>
                                    <p:anim calcmode="lin" valueType="num">
                                      <p:cBhvr>
                                        <p:cTn id="97" dur="500" fill="hold"/>
                                        <p:tgtEl>
                                          <p:spTgt spid="7171">
                                            <p:txEl>
                                              <p:pRg st="15" end="15"/>
                                            </p:txEl>
                                          </p:spTgt>
                                        </p:tgtEl>
                                        <p:attrNameLst>
                                          <p:attrName>style.rotation</p:attrName>
                                        </p:attrNameLst>
                                      </p:cBhvr>
                                      <p:tavLst>
                                        <p:tav tm="0">
                                          <p:val>
                                            <p:fltVal val="360"/>
                                          </p:val>
                                        </p:tav>
                                        <p:tav tm="100000">
                                          <p:val>
                                            <p:fltVal val="0"/>
                                          </p:val>
                                        </p:tav>
                                      </p:tavLst>
                                    </p:anim>
                                    <p:animEffect transition="in" filter="fade">
                                      <p:cBhvr>
                                        <p:cTn id="98" dur="500"/>
                                        <p:tgtEl>
                                          <p:spTgt spid="7171">
                                            <p:txEl>
                                              <p:pRg st="15" end="15"/>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49" presetClass="entr" presetSubtype="0" decel="100000" fill="hold" grpId="0" nodeType="clickEffect">
                                  <p:stCondLst>
                                    <p:cond delay="0"/>
                                  </p:stCondLst>
                                  <p:iterate type="lt">
                                    <p:tmPct val="10000"/>
                                  </p:iterate>
                                  <p:childTnLst>
                                    <p:set>
                                      <p:cBhvr>
                                        <p:cTn id="102" dur="1" fill="hold">
                                          <p:stCondLst>
                                            <p:cond delay="0"/>
                                          </p:stCondLst>
                                        </p:cTn>
                                        <p:tgtEl>
                                          <p:spTgt spid="7171">
                                            <p:txEl>
                                              <p:pRg st="16" end="16"/>
                                            </p:txEl>
                                          </p:spTgt>
                                        </p:tgtEl>
                                        <p:attrNameLst>
                                          <p:attrName>style.visibility</p:attrName>
                                        </p:attrNameLst>
                                      </p:cBhvr>
                                      <p:to>
                                        <p:strVal val="visible"/>
                                      </p:to>
                                    </p:set>
                                    <p:anim calcmode="lin" valueType="num">
                                      <p:cBhvr>
                                        <p:cTn id="103" dur="500" fill="hold"/>
                                        <p:tgtEl>
                                          <p:spTgt spid="7171">
                                            <p:txEl>
                                              <p:pRg st="16" end="16"/>
                                            </p:txEl>
                                          </p:spTgt>
                                        </p:tgtEl>
                                        <p:attrNameLst>
                                          <p:attrName>ppt_w</p:attrName>
                                        </p:attrNameLst>
                                      </p:cBhvr>
                                      <p:tavLst>
                                        <p:tav tm="0">
                                          <p:val>
                                            <p:fltVal val="0"/>
                                          </p:val>
                                        </p:tav>
                                        <p:tav tm="100000">
                                          <p:val>
                                            <p:strVal val="#ppt_w"/>
                                          </p:val>
                                        </p:tav>
                                      </p:tavLst>
                                    </p:anim>
                                    <p:anim calcmode="lin" valueType="num">
                                      <p:cBhvr>
                                        <p:cTn id="104" dur="500" fill="hold"/>
                                        <p:tgtEl>
                                          <p:spTgt spid="7171">
                                            <p:txEl>
                                              <p:pRg st="16" end="16"/>
                                            </p:txEl>
                                          </p:spTgt>
                                        </p:tgtEl>
                                        <p:attrNameLst>
                                          <p:attrName>ppt_h</p:attrName>
                                        </p:attrNameLst>
                                      </p:cBhvr>
                                      <p:tavLst>
                                        <p:tav tm="0">
                                          <p:val>
                                            <p:fltVal val="0"/>
                                          </p:val>
                                        </p:tav>
                                        <p:tav tm="100000">
                                          <p:val>
                                            <p:strVal val="#ppt_h"/>
                                          </p:val>
                                        </p:tav>
                                      </p:tavLst>
                                    </p:anim>
                                    <p:anim calcmode="lin" valueType="num">
                                      <p:cBhvr>
                                        <p:cTn id="105" dur="500" fill="hold"/>
                                        <p:tgtEl>
                                          <p:spTgt spid="7171">
                                            <p:txEl>
                                              <p:pRg st="16" end="16"/>
                                            </p:txEl>
                                          </p:spTgt>
                                        </p:tgtEl>
                                        <p:attrNameLst>
                                          <p:attrName>style.rotation</p:attrName>
                                        </p:attrNameLst>
                                      </p:cBhvr>
                                      <p:tavLst>
                                        <p:tav tm="0">
                                          <p:val>
                                            <p:fltVal val="360"/>
                                          </p:val>
                                        </p:tav>
                                        <p:tav tm="100000">
                                          <p:val>
                                            <p:fltVal val="0"/>
                                          </p:val>
                                        </p:tav>
                                      </p:tavLst>
                                    </p:anim>
                                    <p:animEffect transition="in" filter="fade">
                                      <p:cBhvr>
                                        <p:cTn id="106" dur="500"/>
                                        <p:tgtEl>
                                          <p:spTgt spid="7171">
                                            <p:txEl>
                                              <p:pRg st="16" end="16"/>
                                            </p:txEl>
                                          </p:spTgt>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49" presetClass="entr" presetSubtype="0" decel="100000" fill="hold" grpId="0" nodeType="clickEffect">
                                  <p:stCondLst>
                                    <p:cond delay="0"/>
                                  </p:stCondLst>
                                  <p:iterate type="lt">
                                    <p:tmPct val="10000"/>
                                  </p:iterate>
                                  <p:childTnLst>
                                    <p:set>
                                      <p:cBhvr>
                                        <p:cTn id="110" dur="1" fill="hold">
                                          <p:stCondLst>
                                            <p:cond delay="0"/>
                                          </p:stCondLst>
                                        </p:cTn>
                                        <p:tgtEl>
                                          <p:spTgt spid="7171">
                                            <p:txEl>
                                              <p:pRg st="17" end="17"/>
                                            </p:txEl>
                                          </p:spTgt>
                                        </p:tgtEl>
                                        <p:attrNameLst>
                                          <p:attrName>style.visibility</p:attrName>
                                        </p:attrNameLst>
                                      </p:cBhvr>
                                      <p:to>
                                        <p:strVal val="visible"/>
                                      </p:to>
                                    </p:set>
                                    <p:anim calcmode="lin" valueType="num">
                                      <p:cBhvr>
                                        <p:cTn id="111" dur="500" fill="hold"/>
                                        <p:tgtEl>
                                          <p:spTgt spid="7171">
                                            <p:txEl>
                                              <p:pRg st="17" end="17"/>
                                            </p:txEl>
                                          </p:spTgt>
                                        </p:tgtEl>
                                        <p:attrNameLst>
                                          <p:attrName>ppt_w</p:attrName>
                                        </p:attrNameLst>
                                      </p:cBhvr>
                                      <p:tavLst>
                                        <p:tav tm="0">
                                          <p:val>
                                            <p:fltVal val="0"/>
                                          </p:val>
                                        </p:tav>
                                        <p:tav tm="100000">
                                          <p:val>
                                            <p:strVal val="#ppt_w"/>
                                          </p:val>
                                        </p:tav>
                                      </p:tavLst>
                                    </p:anim>
                                    <p:anim calcmode="lin" valueType="num">
                                      <p:cBhvr>
                                        <p:cTn id="112" dur="500" fill="hold"/>
                                        <p:tgtEl>
                                          <p:spTgt spid="7171">
                                            <p:txEl>
                                              <p:pRg st="17" end="17"/>
                                            </p:txEl>
                                          </p:spTgt>
                                        </p:tgtEl>
                                        <p:attrNameLst>
                                          <p:attrName>ppt_h</p:attrName>
                                        </p:attrNameLst>
                                      </p:cBhvr>
                                      <p:tavLst>
                                        <p:tav tm="0">
                                          <p:val>
                                            <p:fltVal val="0"/>
                                          </p:val>
                                        </p:tav>
                                        <p:tav tm="100000">
                                          <p:val>
                                            <p:strVal val="#ppt_h"/>
                                          </p:val>
                                        </p:tav>
                                      </p:tavLst>
                                    </p:anim>
                                    <p:anim calcmode="lin" valueType="num">
                                      <p:cBhvr>
                                        <p:cTn id="113" dur="500" fill="hold"/>
                                        <p:tgtEl>
                                          <p:spTgt spid="7171">
                                            <p:txEl>
                                              <p:pRg st="17" end="17"/>
                                            </p:txEl>
                                          </p:spTgt>
                                        </p:tgtEl>
                                        <p:attrNameLst>
                                          <p:attrName>style.rotation</p:attrName>
                                        </p:attrNameLst>
                                      </p:cBhvr>
                                      <p:tavLst>
                                        <p:tav tm="0">
                                          <p:val>
                                            <p:fltVal val="360"/>
                                          </p:val>
                                        </p:tav>
                                        <p:tav tm="100000">
                                          <p:val>
                                            <p:fltVal val="0"/>
                                          </p:val>
                                        </p:tav>
                                      </p:tavLst>
                                    </p:anim>
                                    <p:animEffect transition="in" filter="fade">
                                      <p:cBhvr>
                                        <p:cTn id="114" dur="500"/>
                                        <p:tgtEl>
                                          <p:spTgt spid="7171">
                                            <p:txEl>
                                              <p:pRg st="17" end="17"/>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9" presetClass="entr" presetSubtype="0" decel="100000" fill="hold" grpId="0" nodeType="clickEffect">
                                  <p:stCondLst>
                                    <p:cond delay="0"/>
                                  </p:stCondLst>
                                  <p:iterate type="lt">
                                    <p:tmPct val="10000"/>
                                  </p:iterate>
                                  <p:childTnLst>
                                    <p:set>
                                      <p:cBhvr>
                                        <p:cTn id="118" dur="1" fill="hold">
                                          <p:stCondLst>
                                            <p:cond delay="0"/>
                                          </p:stCondLst>
                                        </p:cTn>
                                        <p:tgtEl>
                                          <p:spTgt spid="7171">
                                            <p:txEl>
                                              <p:pRg st="18" end="18"/>
                                            </p:txEl>
                                          </p:spTgt>
                                        </p:tgtEl>
                                        <p:attrNameLst>
                                          <p:attrName>style.visibility</p:attrName>
                                        </p:attrNameLst>
                                      </p:cBhvr>
                                      <p:to>
                                        <p:strVal val="visible"/>
                                      </p:to>
                                    </p:set>
                                    <p:anim calcmode="lin" valueType="num">
                                      <p:cBhvr>
                                        <p:cTn id="119" dur="500" fill="hold"/>
                                        <p:tgtEl>
                                          <p:spTgt spid="7171">
                                            <p:txEl>
                                              <p:pRg st="18" end="18"/>
                                            </p:txEl>
                                          </p:spTgt>
                                        </p:tgtEl>
                                        <p:attrNameLst>
                                          <p:attrName>ppt_w</p:attrName>
                                        </p:attrNameLst>
                                      </p:cBhvr>
                                      <p:tavLst>
                                        <p:tav tm="0">
                                          <p:val>
                                            <p:fltVal val="0"/>
                                          </p:val>
                                        </p:tav>
                                        <p:tav tm="100000">
                                          <p:val>
                                            <p:strVal val="#ppt_w"/>
                                          </p:val>
                                        </p:tav>
                                      </p:tavLst>
                                    </p:anim>
                                    <p:anim calcmode="lin" valueType="num">
                                      <p:cBhvr>
                                        <p:cTn id="120" dur="500" fill="hold"/>
                                        <p:tgtEl>
                                          <p:spTgt spid="7171">
                                            <p:txEl>
                                              <p:pRg st="18" end="18"/>
                                            </p:txEl>
                                          </p:spTgt>
                                        </p:tgtEl>
                                        <p:attrNameLst>
                                          <p:attrName>ppt_h</p:attrName>
                                        </p:attrNameLst>
                                      </p:cBhvr>
                                      <p:tavLst>
                                        <p:tav tm="0">
                                          <p:val>
                                            <p:fltVal val="0"/>
                                          </p:val>
                                        </p:tav>
                                        <p:tav tm="100000">
                                          <p:val>
                                            <p:strVal val="#ppt_h"/>
                                          </p:val>
                                        </p:tav>
                                      </p:tavLst>
                                    </p:anim>
                                    <p:anim calcmode="lin" valueType="num">
                                      <p:cBhvr>
                                        <p:cTn id="121" dur="500" fill="hold"/>
                                        <p:tgtEl>
                                          <p:spTgt spid="7171">
                                            <p:txEl>
                                              <p:pRg st="18" end="18"/>
                                            </p:txEl>
                                          </p:spTgt>
                                        </p:tgtEl>
                                        <p:attrNameLst>
                                          <p:attrName>style.rotation</p:attrName>
                                        </p:attrNameLst>
                                      </p:cBhvr>
                                      <p:tavLst>
                                        <p:tav tm="0">
                                          <p:val>
                                            <p:fltVal val="360"/>
                                          </p:val>
                                        </p:tav>
                                        <p:tav tm="100000">
                                          <p:val>
                                            <p:fltVal val="0"/>
                                          </p:val>
                                        </p:tav>
                                      </p:tavLst>
                                    </p:anim>
                                    <p:animEffect transition="in" filter="fade">
                                      <p:cBhvr>
                                        <p:cTn id="122" dur="500"/>
                                        <p:tgtEl>
                                          <p:spTgt spid="7171">
                                            <p:txEl>
                                              <p:pRg st="18" end="18"/>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9" presetClass="entr" presetSubtype="0" decel="100000" fill="hold" grpId="0" nodeType="clickEffect">
                                  <p:stCondLst>
                                    <p:cond delay="0"/>
                                  </p:stCondLst>
                                  <p:iterate type="lt">
                                    <p:tmPct val="10000"/>
                                  </p:iterate>
                                  <p:childTnLst>
                                    <p:set>
                                      <p:cBhvr>
                                        <p:cTn id="126" dur="1" fill="hold">
                                          <p:stCondLst>
                                            <p:cond delay="0"/>
                                          </p:stCondLst>
                                        </p:cTn>
                                        <p:tgtEl>
                                          <p:spTgt spid="7171">
                                            <p:txEl>
                                              <p:pRg st="19" end="19"/>
                                            </p:txEl>
                                          </p:spTgt>
                                        </p:tgtEl>
                                        <p:attrNameLst>
                                          <p:attrName>style.visibility</p:attrName>
                                        </p:attrNameLst>
                                      </p:cBhvr>
                                      <p:to>
                                        <p:strVal val="visible"/>
                                      </p:to>
                                    </p:set>
                                    <p:anim calcmode="lin" valueType="num">
                                      <p:cBhvr>
                                        <p:cTn id="127" dur="500" fill="hold"/>
                                        <p:tgtEl>
                                          <p:spTgt spid="7171">
                                            <p:txEl>
                                              <p:pRg st="19" end="19"/>
                                            </p:txEl>
                                          </p:spTgt>
                                        </p:tgtEl>
                                        <p:attrNameLst>
                                          <p:attrName>ppt_w</p:attrName>
                                        </p:attrNameLst>
                                      </p:cBhvr>
                                      <p:tavLst>
                                        <p:tav tm="0">
                                          <p:val>
                                            <p:fltVal val="0"/>
                                          </p:val>
                                        </p:tav>
                                        <p:tav tm="100000">
                                          <p:val>
                                            <p:strVal val="#ppt_w"/>
                                          </p:val>
                                        </p:tav>
                                      </p:tavLst>
                                    </p:anim>
                                    <p:anim calcmode="lin" valueType="num">
                                      <p:cBhvr>
                                        <p:cTn id="128" dur="500" fill="hold"/>
                                        <p:tgtEl>
                                          <p:spTgt spid="7171">
                                            <p:txEl>
                                              <p:pRg st="19" end="19"/>
                                            </p:txEl>
                                          </p:spTgt>
                                        </p:tgtEl>
                                        <p:attrNameLst>
                                          <p:attrName>ppt_h</p:attrName>
                                        </p:attrNameLst>
                                      </p:cBhvr>
                                      <p:tavLst>
                                        <p:tav tm="0">
                                          <p:val>
                                            <p:fltVal val="0"/>
                                          </p:val>
                                        </p:tav>
                                        <p:tav tm="100000">
                                          <p:val>
                                            <p:strVal val="#ppt_h"/>
                                          </p:val>
                                        </p:tav>
                                      </p:tavLst>
                                    </p:anim>
                                    <p:anim calcmode="lin" valueType="num">
                                      <p:cBhvr>
                                        <p:cTn id="129" dur="500" fill="hold"/>
                                        <p:tgtEl>
                                          <p:spTgt spid="7171">
                                            <p:txEl>
                                              <p:pRg st="19" end="19"/>
                                            </p:txEl>
                                          </p:spTgt>
                                        </p:tgtEl>
                                        <p:attrNameLst>
                                          <p:attrName>style.rotation</p:attrName>
                                        </p:attrNameLst>
                                      </p:cBhvr>
                                      <p:tavLst>
                                        <p:tav tm="0">
                                          <p:val>
                                            <p:fltVal val="360"/>
                                          </p:val>
                                        </p:tav>
                                        <p:tav tm="100000">
                                          <p:val>
                                            <p:fltVal val="0"/>
                                          </p:val>
                                        </p:tav>
                                      </p:tavLst>
                                    </p:anim>
                                    <p:animEffect transition="in" filter="fade">
                                      <p:cBhvr>
                                        <p:cTn id="130" dur="500"/>
                                        <p:tgtEl>
                                          <p:spTgt spid="7171">
                                            <p:txEl>
                                              <p:pRg st="19" end="19"/>
                                            </p:txEl>
                                          </p:spTgt>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49" presetClass="entr" presetSubtype="0" decel="100000" fill="hold" grpId="0" nodeType="clickEffect">
                                  <p:stCondLst>
                                    <p:cond delay="0"/>
                                  </p:stCondLst>
                                  <p:iterate type="lt">
                                    <p:tmPct val="10000"/>
                                  </p:iterate>
                                  <p:childTnLst>
                                    <p:set>
                                      <p:cBhvr>
                                        <p:cTn id="134" dur="1" fill="hold">
                                          <p:stCondLst>
                                            <p:cond delay="0"/>
                                          </p:stCondLst>
                                        </p:cTn>
                                        <p:tgtEl>
                                          <p:spTgt spid="7171">
                                            <p:txEl>
                                              <p:pRg st="20" end="20"/>
                                            </p:txEl>
                                          </p:spTgt>
                                        </p:tgtEl>
                                        <p:attrNameLst>
                                          <p:attrName>style.visibility</p:attrName>
                                        </p:attrNameLst>
                                      </p:cBhvr>
                                      <p:to>
                                        <p:strVal val="visible"/>
                                      </p:to>
                                    </p:set>
                                    <p:anim calcmode="lin" valueType="num">
                                      <p:cBhvr>
                                        <p:cTn id="135" dur="500" fill="hold"/>
                                        <p:tgtEl>
                                          <p:spTgt spid="7171">
                                            <p:txEl>
                                              <p:pRg st="20" end="20"/>
                                            </p:txEl>
                                          </p:spTgt>
                                        </p:tgtEl>
                                        <p:attrNameLst>
                                          <p:attrName>ppt_w</p:attrName>
                                        </p:attrNameLst>
                                      </p:cBhvr>
                                      <p:tavLst>
                                        <p:tav tm="0">
                                          <p:val>
                                            <p:fltVal val="0"/>
                                          </p:val>
                                        </p:tav>
                                        <p:tav tm="100000">
                                          <p:val>
                                            <p:strVal val="#ppt_w"/>
                                          </p:val>
                                        </p:tav>
                                      </p:tavLst>
                                    </p:anim>
                                    <p:anim calcmode="lin" valueType="num">
                                      <p:cBhvr>
                                        <p:cTn id="136" dur="500" fill="hold"/>
                                        <p:tgtEl>
                                          <p:spTgt spid="7171">
                                            <p:txEl>
                                              <p:pRg st="20" end="20"/>
                                            </p:txEl>
                                          </p:spTgt>
                                        </p:tgtEl>
                                        <p:attrNameLst>
                                          <p:attrName>ppt_h</p:attrName>
                                        </p:attrNameLst>
                                      </p:cBhvr>
                                      <p:tavLst>
                                        <p:tav tm="0">
                                          <p:val>
                                            <p:fltVal val="0"/>
                                          </p:val>
                                        </p:tav>
                                        <p:tav tm="100000">
                                          <p:val>
                                            <p:strVal val="#ppt_h"/>
                                          </p:val>
                                        </p:tav>
                                      </p:tavLst>
                                    </p:anim>
                                    <p:anim calcmode="lin" valueType="num">
                                      <p:cBhvr>
                                        <p:cTn id="137" dur="500" fill="hold"/>
                                        <p:tgtEl>
                                          <p:spTgt spid="7171">
                                            <p:txEl>
                                              <p:pRg st="20" end="20"/>
                                            </p:txEl>
                                          </p:spTgt>
                                        </p:tgtEl>
                                        <p:attrNameLst>
                                          <p:attrName>style.rotation</p:attrName>
                                        </p:attrNameLst>
                                      </p:cBhvr>
                                      <p:tavLst>
                                        <p:tav tm="0">
                                          <p:val>
                                            <p:fltVal val="360"/>
                                          </p:val>
                                        </p:tav>
                                        <p:tav tm="100000">
                                          <p:val>
                                            <p:fltVal val="0"/>
                                          </p:val>
                                        </p:tav>
                                      </p:tavLst>
                                    </p:anim>
                                    <p:animEffect transition="in" filter="fade">
                                      <p:cBhvr>
                                        <p:cTn id="138" dur="500"/>
                                        <p:tgtEl>
                                          <p:spTgt spid="7171">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40C1DB8-BF54-4151-BC9A-BDA14992204D}"/>
              </a:ext>
            </a:extLst>
          </p:cNvPr>
          <p:cNvSpPr>
            <a:spLocks noGrp="1" noChangeArrowheads="1"/>
          </p:cNvSpPr>
          <p:nvPr>
            <p:ph type="title"/>
          </p:nvPr>
        </p:nvSpPr>
        <p:spPr/>
        <p:txBody>
          <a:bodyPr/>
          <a:lstStyle/>
          <a:p>
            <a:pPr marL="838200" indent="-838200"/>
            <a:r>
              <a:rPr lang="sl-SI" altLang="sl-SI" b="1">
                <a:solidFill>
                  <a:srgbClr val="FF3300"/>
                </a:solidFill>
              </a:rPr>
              <a:t>LOKACIJA</a:t>
            </a:r>
          </a:p>
        </p:txBody>
      </p:sp>
      <p:sp>
        <p:nvSpPr>
          <p:cNvPr id="6147" name="Rectangle 3">
            <a:extLst>
              <a:ext uri="{FF2B5EF4-FFF2-40B4-BE49-F238E27FC236}">
                <a16:creationId xmlns:a16="http://schemas.microsoft.com/office/drawing/2014/main" id="{D4709B96-07F4-49E3-B22D-F8BA858621B5}"/>
              </a:ext>
            </a:extLst>
          </p:cNvPr>
          <p:cNvSpPr>
            <a:spLocks noGrp="1" noChangeArrowheads="1"/>
          </p:cNvSpPr>
          <p:nvPr>
            <p:ph type="body" idx="1"/>
          </p:nvPr>
        </p:nvSpPr>
        <p:spPr/>
        <p:txBody>
          <a:bodyPr/>
          <a:lstStyle/>
          <a:p>
            <a:pPr>
              <a:lnSpc>
                <a:spcPct val="80000"/>
              </a:lnSpc>
            </a:pPr>
            <a:r>
              <a:rPr lang="sl-SI" altLang="sl-SI" sz="900" b="1" i="1"/>
              <a:t>Pri lokaciji svojega gostišča sem se še moral odločiti:</a:t>
            </a:r>
          </a:p>
          <a:p>
            <a:pPr>
              <a:lnSpc>
                <a:spcPct val="80000"/>
              </a:lnSpc>
            </a:pPr>
            <a:endParaRPr lang="sl-SI" altLang="sl-SI" sz="900" i="1"/>
          </a:p>
          <a:p>
            <a:pPr>
              <a:lnSpc>
                <a:spcPct val="80000"/>
              </a:lnSpc>
            </a:pPr>
            <a:r>
              <a:rPr lang="sl-SI" altLang="sl-SI" sz="900" i="1"/>
              <a:t>-Kaj natanko bo zajemala moja lokacija</a:t>
            </a:r>
          </a:p>
          <a:p>
            <a:pPr>
              <a:lnSpc>
                <a:spcPct val="80000"/>
              </a:lnSpc>
            </a:pPr>
            <a:endParaRPr lang="sl-SI" altLang="sl-SI" sz="900" i="1"/>
          </a:p>
          <a:p>
            <a:pPr>
              <a:lnSpc>
                <a:spcPct val="80000"/>
              </a:lnSpc>
            </a:pPr>
            <a:r>
              <a:rPr lang="sl-SI" altLang="sl-SI" sz="900" b="1" i="1"/>
              <a:t>Pri izbiri  lokacije bom moral predvsem upoštevati:</a:t>
            </a:r>
          </a:p>
          <a:p>
            <a:pPr>
              <a:lnSpc>
                <a:spcPct val="80000"/>
              </a:lnSpc>
            </a:pPr>
            <a:endParaRPr lang="sl-SI" altLang="sl-SI" sz="900" i="1"/>
          </a:p>
          <a:p>
            <a:pPr>
              <a:lnSpc>
                <a:spcPct val="80000"/>
              </a:lnSpc>
            </a:pPr>
            <a:r>
              <a:rPr lang="sl-SI" altLang="sl-SI" sz="900" i="1"/>
              <a:t>Ali bom z urejenim okoljem pridobil dovolj gostov, da bo gostinski objekt brezhibno deloval,</a:t>
            </a:r>
          </a:p>
          <a:p>
            <a:pPr>
              <a:lnSpc>
                <a:spcPct val="80000"/>
              </a:lnSpc>
            </a:pPr>
            <a:r>
              <a:rPr lang="sl-SI" altLang="sl-SI" sz="900" i="1"/>
              <a:t>Ali je gospodarstvo v okolju razvito in s tem dober okvir za</a:t>
            </a:r>
            <a:r>
              <a:rPr lang="sl-SI" altLang="sl-SI" sz="900"/>
              <a:t> </a:t>
            </a:r>
            <a:r>
              <a:rPr lang="sl-SI" altLang="sl-SI" sz="900" i="1"/>
              <a:t>moj posel,</a:t>
            </a:r>
          </a:p>
          <a:p>
            <a:pPr>
              <a:lnSpc>
                <a:spcPct val="80000"/>
              </a:lnSpc>
            </a:pPr>
            <a:r>
              <a:rPr lang="sl-SI" altLang="sl-SI" sz="900" i="1"/>
              <a:t>Turizem je zelo ciklična dejavnost</a:t>
            </a:r>
          </a:p>
          <a:p>
            <a:pPr>
              <a:lnSpc>
                <a:spcPct val="80000"/>
              </a:lnSpc>
            </a:pPr>
            <a:r>
              <a:rPr lang="sl-SI" altLang="sl-SI" sz="900" i="1"/>
              <a:t>Ali je moj prostor primeren za trg kakšnega potrebujem,</a:t>
            </a:r>
          </a:p>
          <a:p>
            <a:pPr>
              <a:lnSpc>
                <a:spcPct val="80000"/>
              </a:lnSpc>
            </a:pPr>
            <a:endParaRPr lang="sl-SI" altLang="sl-SI" sz="900" i="1"/>
          </a:p>
          <a:p>
            <a:pPr>
              <a:lnSpc>
                <a:spcPct val="80000"/>
              </a:lnSpc>
            </a:pPr>
            <a:r>
              <a:rPr lang="sl-SI" altLang="sl-SI" sz="900" i="1"/>
              <a:t>Na podlagi gospodarskih zmogljivosti v največji meri določa moje poslovne možnosti, sorazmerno bogato okolje pomeni visoko zaposlenost in rast prebivalstva.</a:t>
            </a:r>
          </a:p>
          <a:p>
            <a:pPr>
              <a:lnSpc>
                <a:spcPct val="80000"/>
              </a:lnSpc>
            </a:pPr>
            <a:endParaRPr lang="sl-SI" altLang="sl-SI" sz="900" i="1"/>
          </a:p>
          <a:p>
            <a:pPr>
              <a:lnSpc>
                <a:spcPct val="80000"/>
              </a:lnSpc>
            </a:pPr>
            <a:r>
              <a:rPr lang="sl-SI" altLang="sl-SI" sz="900" b="1" i="1"/>
              <a:t>Ugodnosti, ki bi v mojem okolju nastajale:</a:t>
            </a:r>
          </a:p>
          <a:p>
            <a:pPr>
              <a:lnSpc>
                <a:spcPct val="80000"/>
              </a:lnSpc>
            </a:pPr>
            <a:r>
              <a:rPr lang="sl-SI" altLang="sl-SI" sz="900" i="1"/>
              <a:t>*naraščanje novih trgovin in trgovskih centrov,</a:t>
            </a:r>
          </a:p>
          <a:p>
            <a:pPr>
              <a:lnSpc>
                <a:spcPct val="80000"/>
              </a:lnSpc>
            </a:pPr>
            <a:r>
              <a:rPr lang="sl-SI" altLang="sl-SI" sz="900" i="1"/>
              <a:t>*odpiranje objektov večjih podjetij, ki bi se širili v okolico</a:t>
            </a:r>
          </a:p>
          <a:p>
            <a:pPr>
              <a:lnSpc>
                <a:spcPct val="80000"/>
              </a:lnSpc>
            </a:pPr>
            <a:r>
              <a:rPr lang="sl-SI" altLang="sl-SI" sz="900" i="1"/>
              <a:t>*gradnja stanovanjskih objektov</a:t>
            </a:r>
          </a:p>
          <a:p>
            <a:pPr>
              <a:lnSpc>
                <a:spcPct val="80000"/>
              </a:lnSpc>
            </a:pPr>
            <a:r>
              <a:rPr lang="sl-SI" altLang="sl-SI" sz="900" i="1"/>
              <a:t>*ter dobre prevozne zmogljivosti do drugega okolja.</a:t>
            </a:r>
          </a:p>
          <a:p>
            <a:pPr>
              <a:lnSpc>
                <a:spcPct val="80000"/>
              </a:lnSpc>
            </a:pPr>
            <a:endParaRPr lang="sl-SI" altLang="sl-SI" sz="900" i="1"/>
          </a:p>
          <a:p>
            <a:pPr>
              <a:lnSpc>
                <a:spcPct val="80000"/>
              </a:lnSpc>
            </a:pPr>
            <a:r>
              <a:rPr lang="sl-SI" altLang="sl-SI" sz="900" b="1" i="1"/>
              <a:t>Prednosti mojega gostišča:</a:t>
            </a:r>
          </a:p>
          <a:p>
            <a:pPr>
              <a:lnSpc>
                <a:spcPct val="80000"/>
              </a:lnSpc>
            </a:pPr>
            <a:r>
              <a:rPr lang="sl-SI" altLang="sl-SI" sz="900" i="1"/>
              <a:t>*nimam konkurence,</a:t>
            </a:r>
          </a:p>
          <a:p>
            <a:pPr>
              <a:lnSpc>
                <a:spcPct val="80000"/>
              </a:lnSpc>
            </a:pPr>
            <a:r>
              <a:rPr lang="sl-SI" altLang="sl-SI" sz="900" i="1"/>
              <a:t>*imam urejeno zunanjo okolico (park, parkirišče, ribnik,..)</a:t>
            </a:r>
          </a:p>
          <a:p>
            <a:pPr>
              <a:lnSpc>
                <a:spcPct val="80000"/>
              </a:lnSpc>
            </a:pPr>
            <a:r>
              <a:rPr lang="sl-SI" altLang="sl-SI" sz="900" i="1"/>
              <a:t>*dobra lokacijska točka,</a:t>
            </a:r>
          </a:p>
          <a:p>
            <a:pPr>
              <a:lnSpc>
                <a:spcPct val="80000"/>
              </a:lnSpc>
            </a:pPr>
            <a:r>
              <a:rPr lang="sl-SI" altLang="sl-SI" sz="900" i="1"/>
              <a:t>*zaposleni so stanujoči v bližini gostinskega objekta,</a:t>
            </a:r>
          </a:p>
          <a:p>
            <a:pPr>
              <a:lnSpc>
                <a:spcPct val="80000"/>
              </a:lnSpc>
            </a:pPr>
            <a:r>
              <a:rPr lang="sl-SI" altLang="sl-SI" sz="900" i="1"/>
              <a:t>*strežba hitre hrane za mimoidoče,</a:t>
            </a:r>
          </a:p>
          <a:p>
            <a:pPr>
              <a:lnSpc>
                <a:spcPct val="80000"/>
              </a:lnSpc>
            </a:pPr>
            <a:r>
              <a:rPr lang="sl-SI" altLang="sl-SI" sz="900" i="1"/>
              <a:t>*bližina mejnega prehoda,…</a:t>
            </a:r>
          </a:p>
          <a:p>
            <a:pPr>
              <a:lnSpc>
                <a:spcPct val="80000"/>
              </a:lnSpc>
            </a:pPr>
            <a:endParaRPr lang="sl-SI" altLang="sl-SI" sz="900" i="1"/>
          </a:p>
          <a:p>
            <a:pPr>
              <a:lnSpc>
                <a:spcPct val="80000"/>
              </a:lnSpc>
            </a:pPr>
            <a:r>
              <a:rPr lang="sl-SI" altLang="sl-SI" sz="900" i="1"/>
              <a:t>Moj cilj gostinskega lokala je pridobiti čim več strank, za katere bom poskrbel, da bodo zadovoljni s ponudbo.</a:t>
            </a:r>
          </a:p>
          <a:p>
            <a:pPr>
              <a:lnSpc>
                <a:spcPct val="80000"/>
              </a:lnSpc>
            </a:pPr>
            <a:r>
              <a:rPr lang="sl-SI" altLang="sl-SI" sz="900" i="1"/>
              <a:t>Gostišče »pri ŽABONU« se bo nahajalo v Gruškovju,3/a,2286 Podlehnik</a:t>
            </a:r>
          </a:p>
          <a:p>
            <a:pPr>
              <a:lnSpc>
                <a:spcPct val="80000"/>
              </a:lnSpc>
            </a:pPr>
            <a:r>
              <a:rPr lang="sl-SI" altLang="sl-SI" sz="900" i="1"/>
              <a:t>TEL:02-786-2351</a:t>
            </a:r>
          </a:p>
          <a:p>
            <a:pPr>
              <a:lnSpc>
                <a:spcPct val="80000"/>
              </a:lnSpc>
            </a:pPr>
            <a:r>
              <a:rPr lang="sl-SI" altLang="sl-SI" sz="900" i="1"/>
              <a:t>FAX:02-786-3521</a:t>
            </a:r>
          </a:p>
          <a:p>
            <a:pPr>
              <a:lnSpc>
                <a:spcPct val="80000"/>
              </a:lnSpc>
            </a:pPr>
            <a:endParaRPr lang="sl-SI" altLang="sl-SI" sz="900" b="1" i="1"/>
          </a:p>
          <a:p>
            <a:pPr>
              <a:lnSpc>
                <a:spcPct val="80000"/>
              </a:lnSpc>
            </a:pPr>
            <a:endParaRPr lang="sl-SI" altLang="sl-SI" sz="900" i="1"/>
          </a:p>
          <a:p>
            <a:pPr>
              <a:lnSpc>
                <a:spcPct val="80000"/>
              </a:lnSpc>
            </a:pPr>
            <a:endParaRPr lang="sl-SI" altLang="sl-SI" sz="900"/>
          </a:p>
          <a:p>
            <a:pPr>
              <a:lnSpc>
                <a:spcPct val="80000"/>
              </a:lnSpc>
            </a:pPr>
            <a:endParaRPr lang="sl-SI" altLang="sl-SI" sz="900"/>
          </a:p>
        </p:txBody>
      </p:sp>
      <p:sp>
        <p:nvSpPr>
          <p:cNvPr id="6148" name="Rectangle 4">
            <a:extLst>
              <a:ext uri="{FF2B5EF4-FFF2-40B4-BE49-F238E27FC236}">
                <a16:creationId xmlns:a16="http://schemas.microsoft.com/office/drawing/2014/main" id="{CAE97813-6504-47A2-8399-22EB11E6346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6149" name="Rectangle 5">
            <a:extLst>
              <a:ext uri="{FF2B5EF4-FFF2-40B4-BE49-F238E27FC236}">
                <a16:creationId xmlns:a16="http://schemas.microsoft.com/office/drawing/2014/main" id="{0340F3F6-B618-45FB-812A-D35087DF0D8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6150" name="Rectangle 6">
            <a:extLst>
              <a:ext uri="{FF2B5EF4-FFF2-40B4-BE49-F238E27FC236}">
                <a16:creationId xmlns:a16="http://schemas.microsoft.com/office/drawing/2014/main" id="{99CDAAF3-22A1-40AD-8DCC-222234F11F7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28600" algn="l"/>
              </a:tabLst>
              <a:defRPr>
                <a:solidFill>
                  <a:schemeClr val="tx1"/>
                </a:solidFill>
                <a:latin typeface="Arial" panose="020B0604020202020204" pitchFamily="34" charset="0"/>
              </a:defRPr>
            </a:lvl1pPr>
            <a:lvl2pPr>
              <a:tabLst>
                <a:tab pos="228600" algn="l"/>
              </a:tabLst>
              <a:defRPr>
                <a:solidFill>
                  <a:schemeClr val="tx1"/>
                </a:solidFill>
                <a:latin typeface="Arial" panose="020B0604020202020204" pitchFamily="34" charset="0"/>
              </a:defRPr>
            </a:lvl2pPr>
            <a:lvl3pPr>
              <a:tabLst>
                <a:tab pos="228600" algn="l"/>
              </a:tabLst>
              <a:defRPr>
                <a:solidFill>
                  <a:schemeClr val="tx1"/>
                </a:solidFill>
                <a:latin typeface="Arial" panose="020B0604020202020204" pitchFamily="34" charset="0"/>
              </a:defRPr>
            </a:lvl3pPr>
            <a:lvl4pPr>
              <a:tabLst>
                <a:tab pos="228600" algn="l"/>
              </a:tabLst>
              <a:defRPr>
                <a:solidFill>
                  <a:schemeClr val="tx1"/>
                </a:solidFill>
                <a:latin typeface="Arial" panose="020B0604020202020204" pitchFamily="34" charset="0"/>
              </a:defRPr>
            </a:lvl4pPr>
            <a:lvl5pPr>
              <a:tabLst>
                <a:tab pos="228600" algn="l"/>
              </a:tabLst>
              <a:defRPr>
                <a:solidFill>
                  <a:schemeClr val="tx1"/>
                </a:solidFill>
                <a:latin typeface="Arial" panose="020B0604020202020204" pitchFamily="34" charset="0"/>
              </a:defRPr>
            </a:lvl5pPr>
            <a:lvl6pPr fontAlgn="base">
              <a:spcBef>
                <a:spcPct val="0"/>
              </a:spcBef>
              <a:spcAft>
                <a:spcPct val="0"/>
              </a:spcAft>
              <a:tabLst>
                <a:tab pos="228600" algn="l"/>
              </a:tabLst>
              <a:defRPr>
                <a:solidFill>
                  <a:schemeClr val="tx1"/>
                </a:solidFill>
                <a:latin typeface="Arial" panose="020B0604020202020204" pitchFamily="34" charset="0"/>
              </a:defRPr>
            </a:lvl6pPr>
            <a:lvl7pPr fontAlgn="base">
              <a:spcBef>
                <a:spcPct val="0"/>
              </a:spcBef>
              <a:spcAft>
                <a:spcPct val="0"/>
              </a:spcAft>
              <a:tabLst>
                <a:tab pos="228600" algn="l"/>
              </a:tabLst>
              <a:defRPr>
                <a:solidFill>
                  <a:schemeClr val="tx1"/>
                </a:solidFill>
                <a:latin typeface="Arial" panose="020B0604020202020204" pitchFamily="34" charset="0"/>
              </a:defRPr>
            </a:lvl7pPr>
            <a:lvl8pPr fontAlgn="base">
              <a:spcBef>
                <a:spcPct val="0"/>
              </a:spcBef>
              <a:spcAft>
                <a:spcPct val="0"/>
              </a:spcAft>
              <a:tabLst>
                <a:tab pos="228600" algn="l"/>
              </a:tabLst>
              <a:defRPr>
                <a:solidFill>
                  <a:schemeClr val="tx1"/>
                </a:solidFill>
                <a:latin typeface="Arial" panose="020B0604020202020204" pitchFamily="34" charset="0"/>
              </a:defRPr>
            </a:lvl8pPr>
            <a:lvl9pPr fontAlgn="base">
              <a:spcBef>
                <a:spcPct val="0"/>
              </a:spcBef>
              <a:spcAft>
                <a:spcPct val="0"/>
              </a:spcAft>
              <a:tabLst>
                <a:tab pos="228600" algn="l"/>
              </a:tabLst>
              <a:defRPr>
                <a:solidFill>
                  <a:schemeClr val="tx1"/>
                </a:solidFill>
                <a:latin typeface="Arial" panose="020B0604020202020204" pitchFamily="34" charset="0"/>
              </a:defRPr>
            </a:lvl9pPr>
          </a:lstStyle>
          <a:p>
            <a:pPr algn="just"/>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animEffect transition="in" filter="fade">
                                      <p:cBhvr>
                                        <p:cTn id="9" dur="500"/>
                                        <p:tgtEl>
                                          <p:spTgt spid="61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147">
                                            <p:txEl>
                                              <p:pRg st="0" end="0"/>
                                            </p:txEl>
                                          </p:spTgt>
                                        </p:tgtEl>
                                        <p:attrNameLst>
                                          <p:attrName>style.visibility</p:attrName>
                                        </p:attrNameLst>
                                      </p:cBhvr>
                                      <p:to>
                                        <p:strVal val="visible"/>
                                      </p:to>
                                    </p:set>
                                    <p:animEffect transition="in" filter="fade">
                                      <p:cBhvr>
                                        <p:cTn id="14" dur="1000">
                                          <p:stCondLst>
                                            <p:cond delay="0"/>
                                          </p:stCondLst>
                                        </p:cTn>
                                        <p:tgtEl>
                                          <p:spTgt spid="614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Effect transition="in" filter="fade">
                                      <p:cBhvr>
                                        <p:cTn id="19" dur="1000">
                                          <p:stCondLst>
                                            <p:cond delay="0"/>
                                          </p:stCondLst>
                                        </p:cTn>
                                        <p:tgtEl>
                                          <p:spTgt spid="6147">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147">
                                            <p:txEl>
                                              <p:pRg st="4" end="4"/>
                                            </p:txEl>
                                          </p:spTgt>
                                        </p:tgtEl>
                                        <p:attrNameLst>
                                          <p:attrName>style.visibility</p:attrName>
                                        </p:attrNameLst>
                                      </p:cBhvr>
                                      <p:to>
                                        <p:strVal val="visible"/>
                                      </p:to>
                                    </p:set>
                                    <p:animEffect transition="in" filter="fade">
                                      <p:cBhvr>
                                        <p:cTn id="24" dur="1000">
                                          <p:stCondLst>
                                            <p:cond delay="0"/>
                                          </p:stCondLst>
                                        </p:cTn>
                                        <p:tgtEl>
                                          <p:spTgt spid="6147">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147">
                                            <p:txEl>
                                              <p:pRg st="6" end="6"/>
                                            </p:txEl>
                                          </p:spTgt>
                                        </p:tgtEl>
                                        <p:attrNameLst>
                                          <p:attrName>style.visibility</p:attrName>
                                        </p:attrNameLst>
                                      </p:cBhvr>
                                      <p:to>
                                        <p:strVal val="visible"/>
                                      </p:to>
                                    </p:set>
                                    <p:animEffect transition="in" filter="fade">
                                      <p:cBhvr>
                                        <p:cTn id="29" dur="1000">
                                          <p:stCondLst>
                                            <p:cond delay="0"/>
                                          </p:stCondLst>
                                        </p:cTn>
                                        <p:tgtEl>
                                          <p:spTgt spid="6147">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147">
                                            <p:txEl>
                                              <p:pRg st="7" end="7"/>
                                            </p:txEl>
                                          </p:spTgt>
                                        </p:tgtEl>
                                        <p:attrNameLst>
                                          <p:attrName>style.visibility</p:attrName>
                                        </p:attrNameLst>
                                      </p:cBhvr>
                                      <p:to>
                                        <p:strVal val="visible"/>
                                      </p:to>
                                    </p:set>
                                    <p:animEffect transition="in" filter="fade">
                                      <p:cBhvr>
                                        <p:cTn id="34" dur="1000">
                                          <p:stCondLst>
                                            <p:cond delay="0"/>
                                          </p:stCondLst>
                                        </p:cTn>
                                        <p:tgtEl>
                                          <p:spTgt spid="6147">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147">
                                            <p:txEl>
                                              <p:pRg st="8" end="8"/>
                                            </p:txEl>
                                          </p:spTgt>
                                        </p:tgtEl>
                                        <p:attrNameLst>
                                          <p:attrName>style.visibility</p:attrName>
                                        </p:attrNameLst>
                                      </p:cBhvr>
                                      <p:to>
                                        <p:strVal val="visible"/>
                                      </p:to>
                                    </p:set>
                                    <p:animEffect transition="in" filter="fade">
                                      <p:cBhvr>
                                        <p:cTn id="39" dur="1000">
                                          <p:stCondLst>
                                            <p:cond delay="0"/>
                                          </p:stCondLst>
                                        </p:cTn>
                                        <p:tgtEl>
                                          <p:spTgt spid="6147">
                                            <p:txEl>
                                              <p:pRg st="8" end="8"/>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147">
                                            <p:txEl>
                                              <p:pRg st="9" end="9"/>
                                            </p:txEl>
                                          </p:spTgt>
                                        </p:tgtEl>
                                        <p:attrNameLst>
                                          <p:attrName>style.visibility</p:attrName>
                                        </p:attrNameLst>
                                      </p:cBhvr>
                                      <p:to>
                                        <p:strVal val="visible"/>
                                      </p:to>
                                    </p:set>
                                    <p:animEffect transition="in" filter="fade">
                                      <p:cBhvr>
                                        <p:cTn id="44" dur="1000">
                                          <p:stCondLst>
                                            <p:cond delay="0"/>
                                          </p:stCondLst>
                                        </p:cTn>
                                        <p:tgtEl>
                                          <p:spTgt spid="6147">
                                            <p:txEl>
                                              <p:pRg st="9" end="9"/>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147">
                                            <p:txEl>
                                              <p:pRg st="11" end="11"/>
                                            </p:txEl>
                                          </p:spTgt>
                                        </p:tgtEl>
                                        <p:attrNameLst>
                                          <p:attrName>style.visibility</p:attrName>
                                        </p:attrNameLst>
                                      </p:cBhvr>
                                      <p:to>
                                        <p:strVal val="visible"/>
                                      </p:to>
                                    </p:set>
                                    <p:animEffect transition="in" filter="fade">
                                      <p:cBhvr>
                                        <p:cTn id="49" dur="1000">
                                          <p:stCondLst>
                                            <p:cond delay="0"/>
                                          </p:stCondLst>
                                        </p:cTn>
                                        <p:tgtEl>
                                          <p:spTgt spid="6147">
                                            <p:txEl>
                                              <p:pRg st="11" end="11"/>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6147">
                                            <p:txEl>
                                              <p:pRg st="13" end="13"/>
                                            </p:txEl>
                                          </p:spTgt>
                                        </p:tgtEl>
                                        <p:attrNameLst>
                                          <p:attrName>style.visibility</p:attrName>
                                        </p:attrNameLst>
                                      </p:cBhvr>
                                      <p:to>
                                        <p:strVal val="visible"/>
                                      </p:to>
                                    </p:set>
                                    <p:animEffect transition="in" filter="fade">
                                      <p:cBhvr>
                                        <p:cTn id="54" dur="1000">
                                          <p:stCondLst>
                                            <p:cond delay="0"/>
                                          </p:stCondLst>
                                        </p:cTn>
                                        <p:tgtEl>
                                          <p:spTgt spid="6147">
                                            <p:txEl>
                                              <p:pRg st="13" end="13"/>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147">
                                            <p:txEl>
                                              <p:pRg st="14" end="14"/>
                                            </p:txEl>
                                          </p:spTgt>
                                        </p:tgtEl>
                                        <p:attrNameLst>
                                          <p:attrName>style.visibility</p:attrName>
                                        </p:attrNameLst>
                                      </p:cBhvr>
                                      <p:to>
                                        <p:strVal val="visible"/>
                                      </p:to>
                                    </p:set>
                                    <p:animEffect transition="in" filter="fade">
                                      <p:cBhvr>
                                        <p:cTn id="59" dur="1000">
                                          <p:stCondLst>
                                            <p:cond delay="0"/>
                                          </p:stCondLst>
                                        </p:cTn>
                                        <p:tgtEl>
                                          <p:spTgt spid="6147">
                                            <p:txEl>
                                              <p:pRg st="14" end="14"/>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6147">
                                            <p:txEl>
                                              <p:pRg st="15" end="15"/>
                                            </p:txEl>
                                          </p:spTgt>
                                        </p:tgtEl>
                                        <p:attrNameLst>
                                          <p:attrName>style.visibility</p:attrName>
                                        </p:attrNameLst>
                                      </p:cBhvr>
                                      <p:to>
                                        <p:strVal val="visible"/>
                                      </p:to>
                                    </p:set>
                                    <p:animEffect transition="in" filter="fade">
                                      <p:cBhvr>
                                        <p:cTn id="64" dur="1000">
                                          <p:stCondLst>
                                            <p:cond delay="0"/>
                                          </p:stCondLst>
                                        </p:cTn>
                                        <p:tgtEl>
                                          <p:spTgt spid="6147">
                                            <p:txEl>
                                              <p:pRg st="15" end="15"/>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147">
                                            <p:txEl>
                                              <p:pRg st="16" end="16"/>
                                            </p:txEl>
                                          </p:spTgt>
                                        </p:tgtEl>
                                        <p:attrNameLst>
                                          <p:attrName>style.visibility</p:attrName>
                                        </p:attrNameLst>
                                      </p:cBhvr>
                                      <p:to>
                                        <p:strVal val="visible"/>
                                      </p:to>
                                    </p:set>
                                    <p:animEffect transition="in" filter="fade">
                                      <p:cBhvr>
                                        <p:cTn id="69" dur="1000">
                                          <p:stCondLst>
                                            <p:cond delay="0"/>
                                          </p:stCondLst>
                                        </p:cTn>
                                        <p:tgtEl>
                                          <p:spTgt spid="6147">
                                            <p:txEl>
                                              <p:pRg st="16" end="16"/>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6147">
                                            <p:txEl>
                                              <p:pRg st="17" end="17"/>
                                            </p:txEl>
                                          </p:spTgt>
                                        </p:tgtEl>
                                        <p:attrNameLst>
                                          <p:attrName>style.visibility</p:attrName>
                                        </p:attrNameLst>
                                      </p:cBhvr>
                                      <p:to>
                                        <p:strVal val="visible"/>
                                      </p:to>
                                    </p:set>
                                    <p:animEffect transition="in" filter="fade">
                                      <p:cBhvr>
                                        <p:cTn id="74" dur="1000">
                                          <p:stCondLst>
                                            <p:cond delay="0"/>
                                          </p:stCondLst>
                                        </p:cTn>
                                        <p:tgtEl>
                                          <p:spTgt spid="6147">
                                            <p:txEl>
                                              <p:pRg st="17" end="1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6147">
                                            <p:txEl>
                                              <p:pRg st="19" end="19"/>
                                            </p:txEl>
                                          </p:spTgt>
                                        </p:tgtEl>
                                        <p:attrNameLst>
                                          <p:attrName>style.visibility</p:attrName>
                                        </p:attrNameLst>
                                      </p:cBhvr>
                                      <p:to>
                                        <p:strVal val="visible"/>
                                      </p:to>
                                    </p:set>
                                    <p:animEffect transition="in" filter="fade">
                                      <p:cBhvr>
                                        <p:cTn id="79" dur="1000">
                                          <p:stCondLst>
                                            <p:cond delay="0"/>
                                          </p:stCondLst>
                                        </p:cTn>
                                        <p:tgtEl>
                                          <p:spTgt spid="6147">
                                            <p:txEl>
                                              <p:pRg st="19" end="19"/>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6147">
                                            <p:txEl>
                                              <p:pRg st="20" end="20"/>
                                            </p:txEl>
                                          </p:spTgt>
                                        </p:tgtEl>
                                        <p:attrNameLst>
                                          <p:attrName>style.visibility</p:attrName>
                                        </p:attrNameLst>
                                      </p:cBhvr>
                                      <p:to>
                                        <p:strVal val="visible"/>
                                      </p:to>
                                    </p:set>
                                    <p:animEffect transition="in" filter="fade">
                                      <p:cBhvr>
                                        <p:cTn id="84" dur="1000">
                                          <p:stCondLst>
                                            <p:cond delay="0"/>
                                          </p:stCondLst>
                                        </p:cTn>
                                        <p:tgtEl>
                                          <p:spTgt spid="6147">
                                            <p:txEl>
                                              <p:pRg st="20" end="20"/>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6147">
                                            <p:txEl>
                                              <p:pRg st="21" end="21"/>
                                            </p:txEl>
                                          </p:spTgt>
                                        </p:tgtEl>
                                        <p:attrNameLst>
                                          <p:attrName>style.visibility</p:attrName>
                                        </p:attrNameLst>
                                      </p:cBhvr>
                                      <p:to>
                                        <p:strVal val="visible"/>
                                      </p:to>
                                    </p:set>
                                    <p:animEffect transition="in" filter="fade">
                                      <p:cBhvr>
                                        <p:cTn id="89" dur="1000">
                                          <p:stCondLst>
                                            <p:cond delay="0"/>
                                          </p:stCondLst>
                                        </p:cTn>
                                        <p:tgtEl>
                                          <p:spTgt spid="6147">
                                            <p:txEl>
                                              <p:pRg st="21" end="21"/>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6147">
                                            <p:txEl>
                                              <p:pRg st="22" end="22"/>
                                            </p:txEl>
                                          </p:spTgt>
                                        </p:tgtEl>
                                        <p:attrNameLst>
                                          <p:attrName>style.visibility</p:attrName>
                                        </p:attrNameLst>
                                      </p:cBhvr>
                                      <p:to>
                                        <p:strVal val="visible"/>
                                      </p:to>
                                    </p:set>
                                    <p:animEffect transition="in" filter="fade">
                                      <p:cBhvr>
                                        <p:cTn id="94" dur="1000">
                                          <p:stCondLst>
                                            <p:cond delay="0"/>
                                          </p:stCondLst>
                                        </p:cTn>
                                        <p:tgtEl>
                                          <p:spTgt spid="6147">
                                            <p:txEl>
                                              <p:pRg st="22" end="22"/>
                                            </p:txEl>
                                          </p:spTgt>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6147">
                                            <p:txEl>
                                              <p:pRg st="23" end="23"/>
                                            </p:txEl>
                                          </p:spTgt>
                                        </p:tgtEl>
                                        <p:attrNameLst>
                                          <p:attrName>style.visibility</p:attrName>
                                        </p:attrNameLst>
                                      </p:cBhvr>
                                      <p:to>
                                        <p:strVal val="visible"/>
                                      </p:to>
                                    </p:set>
                                    <p:animEffect transition="in" filter="fade">
                                      <p:cBhvr>
                                        <p:cTn id="99" dur="1000">
                                          <p:stCondLst>
                                            <p:cond delay="0"/>
                                          </p:stCondLst>
                                        </p:cTn>
                                        <p:tgtEl>
                                          <p:spTgt spid="6147">
                                            <p:txEl>
                                              <p:pRg st="23" end="23"/>
                                            </p:txEl>
                                          </p:spTgt>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6147">
                                            <p:txEl>
                                              <p:pRg st="24" end="24"/>
                                            </p:txEl>
                                          </p:spTgt>
                                        </p:tgtEl>
                                        <p:attrNameLst>
                                          <p:attrName>style.visibility</p:attrName>
                                        </p:attrNameLst>
                                      </p:cBhvr>
                                      <p:to>
                                        <p:strVal val="visible"/>
                                      </p:to>
                                    </p:set>
                                    <p:animEffect transition="in" filter="fade">
                                      <p:cBhvr>
                                        <p:cTn id="104" dur="1000">
                                          <p:stCondLst>
                                            <p:cond delay="0"/>
                                          </p:stCondLst>
                                        </p:cTn>
                                        <p:tgtEl>
                                          <p:spTgt spid="6147">
                                            <p:txEl>
                                              <p:pRg st="24" end="24"/>
                                            </p:txEl>
                                          </p:spTgt>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6147">
                                            <p:txEl>
                                              <p:pRg st="25" end="25"/>
                                            </p:txEl>
                                          </p:spTgt>
                                        </p:tgtEl>
                                        <p:attrNameLst>
                                          <p:attrName>style.visibility</p:attrName>
                                        </p:attrNameLst>
                                      </p:cBhvr>
                                      <p:to>
                                        <p:strVal val="visible"/>
                                      </p:to>
                                    </p:set>
                                    <p:animEffect transition="in" filter="fade">
                                      <p:cBhvr>
                                        <p:cTn id="109" dur="1000">
                                          <p:stCondLst>
                                            <p:cond delay="0"/>
                                          </p:stCondLst>
                                        </p:cTn>
                                        <p:tgtEl>
                                          <p:spTgt spid="6147">
                                            <p:txEl>
                                              <p:pRg st="25" end="25"/>
                                            </p:txEl>
                                          </p:spTgt>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6147">
                                            <p:txEl>
                                              <p:pRg st="27" end="27"/>
                                            </p:txEl>
                                          </p:spTgt>
                                        </p:tgtEl>
                                        <p:attrNameLst>
                                          <p:attrName>style.visibility</p:attrName>
                                        </p:attrNameLst>
                                      </p:cBhvr>
                                      <p:to>
                                        <p:strVal val="visible"/>
                                      </p:to>
                                    </p:set>
                                    <p:animEffect transition="in" filter="fade">
                                      <p:cBhvr>
                                        <p:cTn id="114" dur="1000">
                                          <p:stCondLst>
                                            <p:cond delay="0"/>
                                          </p:stCondLst>
                                        </p:cTn>
                                        <p:tgtEl>
                                          <p:spTgt spid="6147">
                                            <p:txEl>
                                              <p:pRg st="27" end="27"/>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6147">
                                            <p:txEl>
                                              <p:pRg st="28" end="28"/>
                                            </p:txEl>
                                          </p:spTgt>
                                        </p:tgtEl>
                                        <p:attrNameLst>
                                          <p:attrName>style.visibility</p:attrName>
                                        </p:attrNameLst>
                                      </p:cBhvr>
                                      <p:to>
                                        <p:strVal val="visible"/>
                                      </p:to>
                                    </p:set>
                                    <p:animEffect transition="in" filter="fade">
                                      <p:cBhvr>
                                        <p:cTn id="119" dur="1000">
                                          <p:stCondLst>
                                            <p:cond delay="0"/>
                                          </p:stCondLst>
                                        </p:cTn>
                                        <p:tgtEl>
                                          <p:spTgt spid="6147">
                                            <p:txEl>
                                              <p:pRg st="28" end="28"/>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6147">
                                            <p:txEl>
                                              <p:pRg st="29" end="29"/>
                                            </p:txEl>
                                          </p:spTgt>
                                        </p:tgtEl>
                                        <p:attrNameLst>
                                          <p:attrName>style.visibility</p:attrName>
                                        </p:attrNameLst>
                                      </p:cBhvr>
                                      <p:to>
                                        <p:strVal val="visible"/>
                                      </p:to>
                                    </p:set>
                                    <p:animEffect transition="in" filter="fade">
                                      <p:cBhvr>
                                        <p:cTn id="124" dur="1000">
                                          <p:stCondLst>
                                            <p:cond delay="0"/>
                                          </p:stCondLst>
                                        </p:cTn>
                                        <p:tgtEl>
                                          <p:spTgt spid="6147">
                                            <p:txEl>
                                              <p:pRg st="29" end="29"/>
                                            </p:txEl>
                                          </p:spTgt>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6147">
                                            <p:txEl>
                                              <p:pRg st="30" end="30"/>
                                            </p:txEl>
                                          </p:spTgt>
                                        </p:tgtEl>
                                        <p:attrNameLst>
                                          <p:attrName>style.visibility</p:attrName>
                                        </p:attrNameLst>
                                      </p:cBhvr>
                                      <p:to>
                                        <p:strVal val="visible"/>
                                      </p:to>
                                    </p:set>
                                    <p:animEffect transition="in" filter="fade">
                                      <p:cBhvr>
                                        <p:cTn id="129" dur="1000">
                                          <p:stCondLst>
                                            <p:cond delay="0"/>
                                          </p:stCondLst>
                                        </p:cTn>
                                        <p:tgtEl>
                                          <p:spTgt spid="6147">
                                            <p:txEl>
                                              <p:pRg st="30" end="3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C9A87B0-A5A2-4726-BDD6-CEA928D58419}"/>
              </a:ext>
            </a:extLst>
          </p:cNvPr>
          <p:cNvSpPr>
            <a:spLocks noGrp="1" noChangeArrowheads="1"/>
          </p:cNvSpPr>
          <p:nvPr>
            <p:ph type="title"/>
          </p:nvPr>
        </p:nvSpPr>
        <p:spPr/>
        <p:txBody>
          <a:bodyPr/>
          <a:lstStyle/>
          <a:p>
            <a:r>
              <a:rPr lang="sl-SI" altLang="sl-SI">
                <a:solidFill>
                  <a:srgbClr val="FF3300"/>
                </a:solidFill>
              </a:rPr>
              <a:t>PROSTORI</a:t>
            </a:r>
          </a:p>
        </p:txBody>
      </p:sp>
      <p:sp>
        <p:nvSpPr>
          <p:cNvPr id="8195" name="Rectangle 3">
            <a:extLst>
              <a:ext uri="{FF2B5EF4-FFF2-40B4-BE49-F238E27FC236}">
                <a16:creationId xmlns:a16="http://schemas.microsoft.com/office/drawing/2014/main" id="{0BD69642-D849-4BD7-B686-75B62841C666}"/>
              </a:ext>
            </a:extLst>
          </p:cNvPr>
          <p:cNvSpPr>
            <a:spLocks noGrp="1" noChangeArrowheads="1"/>
          </p:cNvSpPr>
          <p:nvPr>
            <p:ph type="body" idx="1"/>
          </p:nvPr>
        </p:nvSpPr>
        <p:spPr/>
        <p:txBody>
          <a:bodyPr/>
          <a:lstStyle/>
          <a:p>
            <a:pPr>
              <a:lnSpc>
                <a:spcPct val="80000"/>
              </a:lnSpc>
            </a:pPr>
            <a:r>
              <a:rPr lang="sl-SI" altLang="sl-SI" sz="1200" b="1" i="1"/>
              <a:t>Moj prostor bo v središču javnosti, kar mi že v naprej zagotavlja dober obisk (saj daleč v okolju ni nobenega gostišča).</a:t>
            </a:r>
          </a:p>
          <a:p>
            <a:pPr>
              <a:lnSpc>
                <a:spcPct val="80000"/>
              </a:lnSpc>
            </a:pPr>
            <a:endParaRPr lang="sl-SI" altLang="sl-SI" sz="1200" b="1" i="1"/>
          </a:p>
          <a:p>
            <a:pPr>
              <a:lnSpc>
                <a:spcPct val="80000"/>
              </a:lnSpc>
            </a:pPr>
            <a:r>
              <a:rPr lang="sl-SI" altLang="sl-SI" sz="1200" b="1" i="1"/>
              <a:t>Stavbo mi bo zgradilo podjetje</a:t>
            </a:r>
            <a:r>
              <a:rPr lang="sl-SI" altLang="sl-SI" sz="1200" i="1"/>
              <a:t> GRADIS d.d. Ormoška cesta 9.,2250 Ptuj. </a:t>
            </a:r>
            <a:r>
              <a:rPr lang="sl-SI" altLang="sl-SI" sz="1200" b="1" i="1"/>
              <a:t>Elektriko in centralno ogrevanje</a:t>
            </a:r>
            <a:r>
              <a:rPr lang="sl-SI" altLang="sl-SI" sz="1200" i="1"/>
              <a:t> mi bo napeljalo podjetje TAMES d.o.o., Ormoška cesta 14, 2250 Ptuj.</a:t>
            </a:r>
          </a:p>
          <a:p>
            <a:pPr>
              <a:lnSpc>
                <a:spcPct val="80000"/>
              </a:lnSpc>
            </a:pPr>
            <a:r>
              <a:rPr lang="sl-SI" altLang="sl-SI" sz="1200" b="1" i="1"/>
              <a:t>Pleskanje sten in zunanjosti lokala</a:t>
            </a:r>
            <a:r>
              <a:rPr lang="sl-SI" altLang="sl-SI" sz="1200" i="1"/>
              <a:t> bo prepleskalo podjetje, pleskar VRABL s.p.,Pobrežje 16, 2284 Videm pri Ptuju.</a:t>
            </a:r>
          </a:p>
          <a:p>
            <a:pPr>
              <a:lnSpc>
                <a:spcPct val="80000"/>
              </a:lnSpc>
            </a:pPr>
            <a:r>
              <a:rPr lang="sl-SI" altLang="sl-SI" sz="1200" b="1" i="1"/>
              <a:t>Notranjo opremljanje: </a:t>
            </a:r>
            <a:r>
              <a:rPr lang="sl-SI" altLang="sl-SI" sz="1200" i="1"/>
              <a:t>- kuhinja;RUTAR , Ljubljana,.</a:t>
            </a:r>
          </a:p>
          <a:p>
            <a:pPr>
              <a:lnSpc>
                <a:spcPct val="80000"/>
              </a:lnSpc>
            </a:pPr>
            <a:r>
              <a:rPr lang="sl-SI" altLang="sl-SI" sz="1200" i="1"/>
              <a:t>                                      - računalniški sistemi;PANASONIK,Ptuj.</a:t>
            </a:r>
          </a:p>
          <a:p>
            <a:pPr>
              <a:lnSpc>
                <a:spcPct val="80000"/>
              </a:lnSpc>
            </a:pPr>
            <a:r>
              <a:rPr lang="sl-SI" altLang="sl-SI" sz="1200" i="1"/>
              <a:t>                                     - alarmni sistemi;DOZA,Ptuj.</a:t>
            </a:r>
          </a:p>
          <a:p>
            <a:pPr>
              <a:lnSpc>
                <a:spcPct val="80000"/>
              </a:lnSpc>
            </a:pPr>
            <a:endParaRPr lang="sl-SI" altLang="sl-SI" sz="1200" i="1"/>
          </a:p>
          <a:p>
            <a:pPr>
              <a:lnSpc>
                <a:spcPct val="80000"/>
              </a:lnSpc>
            </a:pPr>
            <a:r>
              <a:rPr lang="sl-SI" altLang="sl-SI" sz="1200" b="1" i="1"/>
              <a:t>Ta  prostor zajema 430m2</a:t>
            </a:r>
            <a:r>
              <a:rPr lang="sl-SI" altLang="sl-SI" sz="1200" i="1"/>
              <a:t>.</a:t>
            </a:r>
          </a:p>
          <a:p>
            <a:pPr>
              <a:lnSpc>
                <a:spcPct val="80000"/>
              </a:lnSpc>
            </a:pPr>
            <a:endParaRPr lang="sl-SI" altLang="sl-SI" sz="1200" i="1"/>
          </a:p>
          <a:p>
            <a:pPr>
              <a:lnSpc>
                <a:spcPct val="80000"/>
              </a:lnSpc>
            </a:pPr>
            <a:r>
              <a:rPr lang="sl-SI" altLang="sl-SI" sz="1200" b="1" i="1"/>
              <a:t>DELI SE NA:</a:t>
            </a:r>
          </a:p>
          <a:p>
            <a:pPr>
              <a:lnSpc>
                <a:spcPct val="80000"/>
              </a:lnSpc>
            </a:pPr>
            <a:r>
              <a:rPr lang="sl-SI" altLang="sl-SI" sz="1200" i="1"/>
              <a:t>-jedilni prostor;60m2</a:t>
            </a:r>
          </a:p>
          <a:p>
            <a:pPr>
              <a:lnSpc>
                <a:spcPct val="80000"/>
              </a:lnSpc>
            </a:pPr>
            <a:r>
              <a:rPr lang="sl-SI" altLang="sl-SI" sz="1200" i="1"/>
              <a:t>-prostor za pripravo hrane;30m2</a:t>
            </a:r>
          </a:p>
          <a:p>
            <a:pPr>
              <a:lnSpc>
                <a:spcPct val="80000"/>
              </a:lnSpc>
            </a:pPr>
            <a:r>
              <a:rPr lang="sl-SI" altLang="sl-SI" sz="1200" i="1"/>
              <a:t>-prostor za točenje pijač in delitev hrane;60m2</a:t>
            </a:r>
          </a:p>
          <a:p>
            <a:pPr>
              <a:lnSpc>
                <a:spcPct val="80000"/>
              </a:lnSpc>
            </a:pPr>
            <a:r>
              <a:rPr lang="sl-SI" altLang="sl-SI" sz="1200" i="1"/>
              <a:t>-prostor za razne storitve (garderoba, toaletni prostori, shrambe);20m2</a:t>
            </a:r>
          </a:p>
          <a:p>
            <a:pPr>
              <a:lnSpc>
                <a:spcPct val="80000"/>
              </a:lnSpc>
            </a:pPr>
            <a:r>
              <a:rPr lang="sl-SI" altLang="sl-SI" sz="1200" i="1"/>
              <a:t>-pisarniški prostori;30m2</a:t>
            </a:r>
          </a:p>
          <a:p>
            <a:pPr>
              <a:lnSpc>
                <a:spcPct val="80000"/>
              </a:lnSpc>
            </a:pPr>
            <a:r>
              <a:rPr lang="sl-SI" altLang="sl-SI" sz="1200" i="1"/>
              <a:t>-kletni prostori;10m2</a:t>
            </a:r>
          </a:p>
          <a:p>
            <a:pPr>
              <a:lnSpc>
                <a:spcPct val="80000"/>
              </a:lnSpc>
            </a:pPr>
            <a:r>
              <a:rPr lang="sl-SI" altLang="sl-SI" sz="1200" i="1"/>
              <a:t>-parkirišče;180m2</a:t>
            </a:r>
          </a:p>
          <a:p>
            <a:pPr>
              <a:lnSpc>
                <a:spcPct val="80000"/>
              </a:lnSpc>
            </a:pPr>
            <a:r>
              <a:rPr lang="sl-SI" altLang="sl-SI" sz="1200" i="1"/>
              <a:t>-terasa;40m2</a:t>
            </a:r>
          </a:p>
        </p:txBody>
      </p:sp>
      <p:sp>
        <p:nvSpPr>
          <p:cNvPr id="8196" name="Rectangle 4">
            <a:extLst>
              <a:ext uri="{FF2B5EF4-FFF2-40B4-BE49-F238E27FC236}">
                <a16:creationId xmlns:a16="http://schemas.microsoft.com/office/drawing/2014/main" id="{5BC3024E-E47D-4300-822C-5BDC910D4A18}"/>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
        <p:nvSpPr>
          <p:cNvPr id="8197" name="Rectangle 5">
            <a:extLst>
              <a:ext uri="{FF2B5EF4-FFF2-40B4-BE49-F238E27FC236}">
                <a16:creationId xmlns:a16="http://schemas.microsoft.com/office/drawing/2014/main" id="{C43D50E3-1718-471C-889F-88FB367EB167}"/>
              </a:ext>
            </a:extLst>
          </p:cNvPr>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7A36C79-FD01-44C4-B53D-896D0D330CB5}"/>
              </a:ext>
            </a:extLst>
          </p:cNvPr>
          <p:cNvSpPr>
            <a:spLocks noGrp="1" noChangeArrowheads="1"/>
          </p:cNvSpPr>
          <p:nvPr>
            <p:ph type="title"/>
          </p:nvPr>
        </p:nvSpPr>
        <p:spPr/>
        <p:txBody>
          <a:bodyPr/>
          <a:lstStyle/>
          <a:p>
            <a:pPr marL="838200" indent="-838200"/>
            <a:r>
              <a:rPr lang="sl-SI" altLang="sl-SI" b="1">
                <a:solidFill>
                  <a:srgbClr val="FF3300"/>
                </a:solidFill>
              </a:rPr>
              <a:t>ZALOGE</a:t>
            </a:r>
          </a:p>
        </p:txBody>
      </p:sp>
      <p:sp>
        <p:nvSpPr>
          <p:cNvPr id="9219" name="Rectangle 3">
            <a:extLst>
              <a:ext uri="{FF2B5EF4-FFF2-40B4-BE49-F238E27FC236}">
                <a16:creationId xmlns:a16="http://schemas.microsoft.com/office/drawing/2014/main" id="{49C6FCA7-7315-4199-9784-D1CA69067159}"/>
              </a:ext>
            </a:extLst>
          </p:cNvPr>
          <p:cNvSpPr>
            <a:spLocks noGrp="1" noChangeArrowheads="1"/>
          </p:cNvSpPr>
          <p:nvPr>
            <p:ph type="body" idx="1"/>
          </p:nvPr>
        </p:nvSpPr>
        <p:spPr/>
        <p:txBody>
          <a:bodyPr/>
          <a:lstStyle/>
          <a:p>
            <a:pPr>
              <a:lnSpc>
                <a:spcPct val="80000"/>
              </a:lnSpc>
            </a:pPr>
            <a:r>
              <a:rPr lang="sl-SI" altLang="sl-SI" sz="800" i="1"/>
              <a:t>V začetku bom v lokalu delal s štirimi kolegi. Delo nam bom razdelil. Če ne bomo zmogli  dela izpeljati sami, bomo najeli  osebo z nekaj prakse. Eno osebo bom najel  za določen čas ob petkih, sobotah in kakšnih večjih prireditvah. Gostišče bo odprto 7 dni v tednu, 12 ur dnevno. Vodja gostišča mora biti sposoben na vseh področjih, da zgradi dobre odnose z dobavitelji in da dobro pozna tekoče cene storitev ali proizvodov.</a:t>
            </a:r>
          </a:p>
          <a:p>
            <a:pPr>
              <a:lnSpc>
                <a:spcPct val="80000"/>
              </a:lnSpc>
            </a:pPr>
            <a:r>
              <a:rPr lang="sl-SI" altLang="sl-SI" sz="800" i="1"/>
              <a:t>Redno zaposleni v gostišču bodo morali dobro nadzirati, da ne bo prišlo do napak, ki bi rušile ugled tega gostišča.</a:t>
            </a:r>
          </a:p>
          <a:p>
            <a:pPr>
              <a:lnSpc>
                <a:spcPct val="80000"/>
              </a:lnSpc>
            </a:pPr>
            <a:endParaRPr lang="sl-SI" altLang="sl-SI" sz="800" i="1"/>
          </a:p>
          <a:p>
            <a:pPr>
              <a:lnSpc>
                <a:spcPct val="80000"/>
              </a:lnSpc>
            </a:pPr>
            <a:r>
              <a:rPr lang="sl-SI" altLang="sl-SI" sz="800" i="1"/>
              <a:t>Moral bom dobro preučiti, katere zaposlene potrebujem (praksa, izkušnje, znanje vsaj enega tujega jezika..),</a:t>
            </a:r>
          </a:p>
          <a:p>
            <a:pPr>
              <a:lnSpc>
                <a:spcPct val="80000"/>
              </a:lnSpc>
            </a:pPr>
            <a:r>
              <a:rPr lang="sl-SI" altLang="sl-SI" sz="800" i="1"/>
              <a:t>Kakšne pogoje bom zahteval (redna/honorarna zaposlitev, plače, zaporednik del med dnevom in tednom…),</a:t>
            </a:r>
          </a:p>
          <a:p>
            <a:pPr>
              <a:lnSpc>
                <a:spcPct val="80000"/>
              </a:lnSpc>
            </a:pPr>
            <a:r>
              <a:rPr lang="sl-SI" altLang="sl-SI" sz="800" i="1"/>
              <a:t>Kako bom zaposloval  dodatne zaposlene (kaj bom od njih zahteval),</a:t>
            </a:r>
          </a:p>
          <a:p>
            <a:pPr>
              <a:lnSpc>
                <a:spcPct val="80000"/>
              </a:lnSpc>
            </a:pPr>
            <a:r>
              <a:rPr lang="sl-SI" altLang="sl-SI" sz="800" i="1"/>
              <a:t>     Kako jih bom vpeljal v posel.</a:t>
            </a:r>
          </a:p>
          <a:p>
            <a:pPr>
              <a:lnSpc>
                <a:spcPct val="80000"/>
              </a:lnSpc>
            </a:pPr>
            <a:endParaRPr lang="sl-SI" altLang="sl-SI" sz="800" i="1"/>
          </a:p>
          <a:p>
            <a:pPr>
              <a:lnSpc>
                <a:spcPct val="80000"/>
              </a:lnSpc>
            </a:pPr>
            <a:r>
              <a:rPr lang="sl-SI" altLang="sl-SI" sz="800" b="1" i="1"/>
              <a:t>Če bo delo v gostišču dobro poslovalo, sem tudi pripravljen na:</a:t>
            </a:r>
          </a:p>
          <a:p>
            <a:pPr>
              <a:lnSpc>
                <a:spcPct val="80000"/>
              </a:lnSpc>
            </a:pPr>
            <a:endParaRPr lang="sl-SI" altLang="sl-SI" sz="800" b="1" i="1"/>
          </a:p>
          <a:p>
            <a:pPr>
              <a:lnSpc>
                <a:spcPct val="80000"/>
              </a:lnSpc>
            </a:pPr>
            <a:r>
              <a:rPr lang="sl-SI" altLang="sl-SI" sz="800" i="1"/>
              <a:t>za dobro opravljeno delo sem pripravljen dati javna priznanja,</a:t>
            </a:r>
          </a:p>
          <a:p>
            <a:pPr>
              <a:lnSpc>
                <a:spcPct val="80000"/>
              </a:lnSpc>
            </a:pPr>
            <a:r>
              <a:rPr lang="sl-SI" altLang="sl-SI" sz="800" i="1"/>
              <a:t>trudil se bom, da bo delo zanimivo, razgibano,</a:t>
            </a:r>
          </a:p>
          <a:p>
            <a:pPr>
              <a:lnSpc>
                <a:spcPct val="80000"/>
              </a:lnSpc>
            </a:pPr>
            <a:r>
              <a:rPr lang="sl-SI" altLang="sl-SI" sz="800" i="1"/>
              <a:t>razmišljal  bom o strankah ne  le o poslu, </a:t>
            </a:r>
          </a:p>
          <a:p>
            <a:pPr>
              <a:lnSpc>
                <a:spcPct val="80000"/>
              </a:lnSpc>
            </a:pPr>
            <a:r>
              <a:rPr lang="sl-SI" altLang="sl-SI" sz="800" i="1"/>
              <a:t>zaposlene  bom obveščal  o vseh zadevah in utišal bom govorice s točno  informacijo,</a:t>
            </a:r>
          </a:p>
          <a:p>
            <a:pPr>
              <a:lnSpc>
                <a:spcPct val="80000"/>
              </a:lnSpc>
            </a:pPr>
            <a:r>
              <a:rPr lang="sl-SI" altLang="sl-SI" sz="800" i="1"/>
              <a:t> spoštoval bom različna mnenja strank, zaposlenih.</a:t>
            </a:r>
          </a:p>
          <a:p>
            <a:pPr>
              <a:lnSpc>
                <a:spcPct val="80000"/>
              </a:lnSpc>
            </a:pPr>
            <a:endParaRPr lang="sl-SI" altLang="sl-SI" sz="800" i="1"/>
          </a:p>
          <a:p>
            <a:pPr>
              <a:lnSpc>
                <a:spcPct val="80000"/>
              </a:lnSpc>
            </a:pPr>
            <a:r>
              <a:rPr lang="sl-SI" altLang="sl-SI" sz="800" i="1"/>
              <a:t>Moj cilj je spremljati rezultate zaposlenih in jih primerno nagraditi, pri tem pa bom upošteval vsa zakonska pravila in predpise o delovnih razmerjih.</a:t>
            </a:r>
          </a:p>
          <a:p>
            <a:pPr>
              <a:lnSpc>
                <a:spcPct val="80000"/>
              </a:lnSpc>
            </a:pPr>
            <a:endParaRPr lang="sl-SI" altLang="sl-SI" sz="800" i="1"/>
          </a:p>
          <a:p>
            <a:pPr>
              <a:lnSpc>
                <a:spcPct val="80000"/>
              </a:lnSpc>
            </a:pPr>
            <a:r>
              <a:rPr lang="sl-SI" altLang="sl-SI" sz="800" b="1" i="1"/>
              <a:t>Sodelavci-</a:t>
            </a:r>
          </a:p>
          <a:p>
            <a:pPr>
              <a:lnSpc>
                <a:spcPct val="80000"/>
              </a:lnSpc>
            </a:pPr>
            <a:r>
              <a:rPr lang="sl-SI" altLang="sl-SI" sz="800" b="1" i="1"/>
              <a:t>partnerji	Znanje-</a:t>
            </a:r>
          </a:p>
          <a:p>
            <a:pPr>
              <a:lnSpc>
                <a:spcPct val="80000"/>
              </a:lnSpc>
            </a:pPr>
            <a:r>
              <a:rPr lang="sl-SI" altLang="sl-SI" sz="800" b="1" i="1"/>
              <a:t>izkušnje	naloge	Vrsta</a:t>
            </a:r>
          </a:p>
          <a:p>
            <a:pPr>
              <a:lnSpc>
                <a:spcPct val="80000"/>
              </a:lnSpc>
            </a:pPr>
            <a:r>
              <a:rPr lang="sl-SI" altLang="sl-SI" sz="800" b="1" i="1"/>
              <a:t>  zaposlitve	Plača 	</a:t>
            </a:r>
          </a:p>
          <a:p>
            <a:pPr>
              <a:lnSpc>
                <a:spcPct val="80000"/>
              </a:lnSpc>
            </a:pPr>
            <a:r>
              <a:rPr lang="sl-SI" altLang="sl-SI" sz="800" i="1"/>
              <a:t>Petra</a:t>
            </a:r>
          </a:p>
          <a:p>
            <a:pPr>
              <a:lnSpc>
                <a:spcPct val="80000"/>
              </a:lnSpc>
            </a:pPr>
            <a:r>
              <a:rPr lang="sl-SI" altLang="sl-SI" sz="800" i="1"/>
              <a:t>Muršec	Del.dob.3.leta 2.tuja jezike	Strežba gostov	natakarica	120.000sit	</a:t>
            </a:r>
          </a:p>
          <a:p>
            <a:pPr>
              <a:lnSpc>
                <a:spcPct val="80000"/>
              </a:lnSpc>
            </a:pPr>
            <a:r>
              <a:rPr lang="sl-SI" altLang="sl-SI" sz="800" i="1"/>
              <a:t>Mateja</a:t>
            </a:r>
          </a:p>
          <a:p>
            <a:pPr>
              <a:lnSpc>
                <a:spcPct val="80000"/>
              </a:lnSpc>
            </a:pPr>
            <a:r>
              <a:rPr lang="sl-SI" altLang="sl-SI" sz="800" i="1"/>
              <a:t>Gregorec	Del.dob.4.leta</a:t>
            </a:r>
          </a:p>
          <a:p>
            <a:pPr>
              <a:lnSpc>
                <a:spcPct val="80000"/>
              </a:lnSpc>
            </a:pPr>
            <a:r>
              <a:rPr lang="sl-SI" altLang="sl-SI" sz="800" i="1"/>
              <a:t>3.tuja jezike	Strežba gostov	natakarica	120.000sit	</a:t>
            </a:r>
          </a:p>
          <a:p>
            <a:pPr>
              <a:lnSpc>
                <a:spcPct val="80000"/>
              </a:lnSpc>
            </a:pPr>
            <a:r>
              <a:rPr lang="sl-SI" altLang="sl-SI" sz="800" i="1"/>
              <a:t>Polona </a:t>
            </a:r>
          </a:p>
          <a:p>
            <a:pPr>
              <a:lnSpc>
                <a:spcPct val="80000"/>
              </a:lnSpc>
            </a:pPr>
            <a:r>
              <a:rPr lang="sl-SI" altLang="sl-SI" sz="800" i="1"/>
              <a:t>Bedenik	Del.dob.6.let</a:t>
            </a:r>
          </a:p>
          <a:p>
            <a:pPr>
              <a:lnSpc>
                <a:spcPct val="80000"/>
              </a:lnSpc>
            </a:pPr>
            <a:r>
              <a:rPr lang="sl-SI" altLang="sl-SI" sz="800" i="1"/>
              <a:t>3.tuja jezike	Kuhanje, priprava hrane	kuharica	120.000sit	</a:t>
            </a:r>
          </a:p>
          <a:p>
            <a:pPr>
              <a:lnSpc>
                <a:spcPct val="80000"/>
              </a:lnSpc>
            </a:pPr>
            <a:r>
              <a:rPr lang="sl-SI" altLang="sl-SI" sz="800" i="1"/>
              <a:t>Marko</a:t>
            </a:r>
          </a:p>
          <a:p>
            <a:pPr>
              <a:lnSpc>
                <a:spcPct val="80000"/>
              </a:lnSpc>
            </a:pPr>
            <a:r>
              <a:rPr lang="sl-SI" altLang="sl-SI" sz="800" i="1"/>
              <a:t>Petek	Del.dob.9.let </a:t>
            </a:r>
          </a:p>
          <a:p>
            <a:pPr>
              <a:lnSpc>
                <a:spcPct val="80000"/>
              </a:lnSpc>
            </a:pPr>
            <a:r>
              <a:rPr lang="sl-SI" altLang="sl-SI" sz="800" i="1"/>
              <a:t>4.tuje jezike	Vodenje podjetja	direktor	250.000sit	</a:t>
            </a:r>
          </a:p>
          <a:p>
            <a:pPr>
              <a:lnSpc>
                <a:spcPct val="80000"/>
              </a:lnSpc>
            </a:pPr>
            <a:endParaRPr lang="sl-SI" altLang="sl-SI" sz="800" i="1"/>
          </a:p>
          <a:p>
            <a:pPr>
              <a:lnSpc>
                <a:spcPct val="80000"/>
              </a:lnSpc>
            </a:pPr>
            <a:endParaRPr lang="sl-SI" altLang="sl-SI" sz="800" i="1"/>
          </a:p>
          <a:p>
            <a:pPr>
              <a:lnSpc>
                <a:spcPct val="80000"/>
              </a:lnSpc>
            </a:pPr>
            <a:r>
              <a:rPr lang="sl-SI" altLang="sl-SI" sz="800" b="1" i="1"/>
              <a:t>Ker v tem podjetju ni tajnice, bom to delo prevzel jaz kot direktor, ki bom v podjetju  prevzel celotno delo:</a:t>
            </a:r>
          </a:p>
          <a:p>
            <a:pPr>
              <a:lnSpc>
                <a:spcPct val="80000"/>
              </a:lnSpc>
            </a:pPr>
            <a:r>
              <a:rPr lang="sl-SI" altLang="sl-SI" sz="800" i="1"/>
              <a:t>*ustanovitev gostišča,</a:t>
            </a:r>
          </a:p>
          <a:p>
            <a:pPr>
              <a:lnSpc>
                <a:spcPct val="80000"/>
              </a:lnSpc>
            </a:pPr>
            <a:r>
              <a:rPr lang="sl-SI" altLang="sl-SI" sz="800" i="1"/>
              <a:t>*vodenje reklame in propagande,</a:t>
            </a:r>
          </a:p>
          <a:p>
            <a:pPr>
              <a:lnSpc>
                <a:spcPct val="80000"/>
              </a:lnSpc>
            </a:pPr>
            <a:r>
              <a:rPr lang="sl-SI" altLang="sl-SI" sz="800" i="1"/>
              <a:t>*prodaja gostinskih storitev za izdelavo dokumentacije-vodenje računov.</a:t>
            </a:r>
          </a:p>
          <a:p>
            <a:pPr>
              <a:lnSpc>
                <a:spcPct val="80000"/>
              </a:lnSpc>
            </a:pPr>
            <a:endParaRPr lang="sl-SI" altLang="sl-SI" sz="800" i="1"/>
          </a:p>
          <a:p>
            <a:pPr>
              <a:lnSpc>
                <a:spcPct val="80000"/>
              </a:lnSpc>
            </a:pPr>
            <a:endParaRPr lang="sl-SI" altLang="sl-SI" sz="800" i="1"/>
          </a:p>
          <a:p>
            <a:pPr>
              <a:lnSpc>
                <a:spcPct val="80000"/>
              </a:lnSpc>
            </a:pPr>
            <a:r>
              <a:rPr lang="sl-SI" altLang="sl-SI" sz="800" b="1" i="1"/>
              <a:t>Zaposlena	Znanje-izkušnje	Naloge	Vrsta zaposlitve	</a:t>
            </a:r>
          </a:p>
          <a:p>
            <a:pPr>
              <a:lnSpc>
                <a:spcPct val="80000"/>
              </a:lnSpc>
            </a:pPr>
            <a:r>
              <a:rPr lang="sl-SI" altLang="sl-SI" sz="800" i="1"/>
              <a:t>Matej Žajdela	Kuharska šola</a:t>
            </a:r>
          </a:p>
          <a:p>
            <a:pPr>
              <a:lnSpc>
                <a:spcPct val="80000"/>
              </a:lnSpc>
            </a:pPr>
            <a:r>
              <a:rPr lang="sl-SI" altLang="sl-SI" sz="800" i="1"/>
              <a:t>3.leta del.dob.</a:t>
            </a:r>
          </a:p>
          <a:p>
            <a:pPr>
              <a:lnSpc>
                <a:spcPct val="80000"/>
              </a:lnSpc>
            </a:pPr>
            <a:r>
              <a:rPr lang="sl-SI" altLang="sl-SI" sz="800" i="1"/>
              <a:t>2.tuja jezika	Kuhanje in peka	kuhar	</a:t>
            </a:r>
          </a:p>
          <a:p>
            <a:pPr>
              <a:lnSpc>
                <a:spcPct val="80000"/>
              </a:lnSpc>
            </a:pPr>
            <a:r>
              <a:rPr lang="sl-SI" altLang="sl-SI" sz="800" i="1"/>
              <a:t>Milan Krajnc	Osnovnošolska izobrazba	Čiščenje in urejanje okolice	čistilka	</a:t>
            </a:r>
          </a:p>
          <a:p>
            <a:pPr>
              <a:lnSpc>
                <a:spcPct val="80000"/>
              </a:lnSpc>
            </a:pPr>
            <a:endParaRPr lang="sl-SI" altLang="sl-SI" sz="800" i="1"/>
          </a:p>
          <a:p>
            <a:pPr>
              <a:lnSpc>
                <a:spcPct val="80000"/>
              </a:lnSpc>
            </a:pPr>
            <a:r>
              <a:rPr lang="sl-SI" altLang="sl-SI" sz="800" i="1"/>
              <a:t> Zaposlena bosta delala med vikendi ( petek, sobota in nedelja)in takrat kadar bomo imeli številnejšo skupino oseb. Njuna plača se bo delila na osnovi storjenih (opravljenih ur).</a:t>
            </a:r>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i="1"/>
          </a:p>
          <a:p>
            <a:pPr>
              <a:lnSpc>
                <a:spcPct val="80000"/>
              </a:lnSpc>
            </a:pPr>
            <a:endParaRPr lang="sl-SI" altLang="sl-SI" sz="800"/>
          </a:p>
        </p:txBody>
      </p:sp>
      <p:sp>
        <p:nvSpPr>
          <p:cNvPr id="9220" name="Rectangle 4">
            <a:extLst>
              <a:ext uri="{FF2B5EF4-FFF2-40B4-BE49-F238E27FC236}">
                <a16:creationId xmlns:a16="http://schemas.microsoft.com/office/drawing/2014/main" id="{0F9F92C5-72A9-4050-8D13-028342ED74B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9221" name="Rectangle 5">
            <a:extLst>
              <a:ext uri="{FF2B5EF4-FFF2-40B4-BE49-F238E27FC236}">
                <a16:creationId xmlns:a16="http://schemas.microsoft.com/office/drawing/2014/main" id="{96BEDF7C-A786-4B99-986C-23865A74F7F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fade">
                                      <p:cBhvr>
                                        <p:cTn id="22" dur="20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fade">
                                      <p:cBhvr>
                                        <p:cTn id="27" dur="2000"/>
                                        <p:tgtEl>
                                          <p:spTgt spid="9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fade">
                                      <p:cBhvr>
                                        <p:cTn id="32" dur="2000"/>
                                        <p:tgtEl>
                                          <p:spTgt spid="92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Effect transition="in" filter="fade">
                                      <p:cBhvr>
                                        <p:cTn id="37" dur="2000"/>
                                        <p:tgtEl>
                                          <p:spTgt spid="921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19">
                                            <p:txEl>
                                              <p:pRg st="8" end="8"/>
                                            </p:txEl>
                                          </p:spTgt>
                                        </p:tgtEl>
                                        <p:attrNameLst>
                                          <p:attrName>style.visibility</p:attrName>
                                        </p:attrNameLst>
                                      </p:cBhvr>
                                      <p:to>
                                        <p:strVal val="visible"/>
                                      </p:to>
                                    </p:set>
                                    <p:animEffect transition="in" filter="fade">
                                      <p:cBhvr>
                                        <p:cTn id="42" dur="2000"/>
                                        <p:tgtEl>
                                          <p:spTgt spid="9219">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219">
                                            <p:txEl>
                                              <p:pRg st="10" end="10"/>
                                            </p:txEl>
                                          </p:spTgt>
                                        </p:tgtEl>
                                        <p:attrNameLst>
                                          <p:attrName>style.visibility</p:attrName>
                                        </p:attrNameLst>
                                      </p:cBhvr>
                                      <p:to>
                                        <p:strVal val="visible"/>
                                      </p:to>
                                    </p:set>
                                    <p:animEffect transition="in" filter="fade">
                                      <p:cBhvr>
                                        <p:cTn id="47" dur="2000"/>
                                        <p:tgtEl>
                                          <p:spTgt spid="9219">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219">
                                            <p:txEl>
                                              <p:pRg st="11" end="11"/>
                                            </p:txEl>
                                          </p:spTgt>
                                        </p:tgtEl>
                                        <p:attrNameLst>
                                          <p:attrName>style.visibility</p:attrName>
                                        </p:attrNameLst>
                                      </p:cBhvr>
                                      <p:to>
                                        <p:strVal val="visible"/>
                                      </p:to>
                                    </p:set>
                                    <p:animEffect transition="in" filter="fade">
                                      <p:cBhvr>
                                        <p:cTn id="52" dur="2000"/>
                                        <p:tgtEl>
                                          <p:spTgt spid="9219">
                                            <p:txEl>
                                              <p:pRg st="11" end="1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219">
                                            <p:txEl>
                                              <p:pRg st="12" end="12"/>
                                            </p:txEl>
                                          </p:spTgt>
                                        </p:tgtEl>
                                        <p:attrNameLst>
                                          <p:attrName>style.visibility</p:attrName>
                                        </p:attrNameLst>
                                      </p:cBhvr>
                                      <p:to>
                                        <p:strVal val="visible"/>
                                      </p:to>
                                    </p:set>
                                    <p:animEffect transition="in" filter="fade">
                                      <p:cBhvr>
                                        <p:cTn id="57" dur="2000"/>
                                        <p:tgtEl>
                                          <p:spTgt spid="9219">
                                            <p:txEl>
                                              <p:pRg st="12" end="1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9219">
                                            <p:txEl>
                                              <p:pRg st="13" end="13"/>
                                            </p:txEl>
                                          </p:spTgt>
                                        </p:tgtEl>
                                        <p:attrNameLst>
                                          <p:attrName>style.visibility</p:attrName>
                                        </p:attrNameLst>
                                      </p:cBhvr>
                                      <p:to>
                                        <p:strVal val="visible"/>
                                      </p:to>
                                    </p:set>
                                    <p:animEffect transition="in" filter="fade">
                                      <p:cBhvr>
                                        <p:cTn id="62" dur="2000"/>
                                        <p:tgtEl>
                                          <p:spTgt spid="9219">
                                            <p:txEl>
                                              <p:pRg st="13" end="1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219">
                                            <p:txEl>
                                              <p:pRg st="14" end="14"/>
                                            </p:txEl>
                                          </p:spTgt>
                                        </p:tgtEl>
                                        <p:attrNameLst>
                                          <p:attrName>style.visibility</p:attrName>
                                        </p:attrNameLst>
                                      </p:cBhvr>
                                      <p:to>
                                        <p:strVal val="visible"/>
                                      </p:to>
                                    </p:set>
                                    <p:animEffect transition="in" filter="fade">
                                      <p:cBhvr>
                                        <p:cTn id="67" dur="2000"/>
                                        <p:tgtEl>
                                          <p:spTgt spid="9219">
                                            <p:txEl>
                                              <p:pRg st="14" end="14"/>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9219">
                                            <p:txEl>
                                              <p:pRg st="16" end="16"/>
                                            </p:txEl>
                                          </p:spTgt>
                                        </p:tgtEl>
                                        <p:attrNameLst>
                                          <p:attrName>style.visibility</p:attrName>
                                        </p:attrNameLst>
                                      </p:cBhvr>
                                      <p:to>
                                        <p:strVal val="visible"/>
                                      </p:to>
                                    </p:set>
                                    <p:animEffect transition="in" filter="fade">
                                      <p:cBhvr>
                                        <p:cTn id="72" dur="2000"/>
                                        <p:tgtEl>
                                          <p:spTgt spid="9219">
                                            <p:txEl>
                                              <p:pRg st="16" end="16"/>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9219">
                                            <p:txEl>
                                              <p:pRg st="18" end="18"/>
                                            </p:txEl>
                                          </p:spTgt>
                                        </p:tgtEl>
                                        <p:attrNameLst>
                                          <p:attrName>style.visibility</p:attrName>
                                        </p:attrNameLst>
                                      </p:cBhvr>
                                      <p:to>
                                        <p:strVal val="visible"/>
                                      </p:to>
                                    </p:set>
                                    <p:animEffect transition="in" filter="fade">
                                      <p:cBhvr>
                                        <p:cTn id="77" dur="2000"/>
                                        <p:tgtEl>
                                          <p:spTgt spid="9219">
                                            <p:txEl>
                                              <p:pRg st="18" end="18"/>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9219">
                                            <p:txEl>
                                              <p:pRg st="19" end="19"/>
                                            </p:txEl>
                                          </p:spTgt>
                                        </p:tgtEl>
                                        <p:attrNameLst>
                                          <p:attrName>style.visibility</p:attrName>
                                        </p:attrNameLst>
                                      </p:cBhvr>
                                      <p:to>
                                        <p:strVal val="visible"/>
                                      </p:to>
                                    </p:set>
                                    <p:animEffect transition="in" filter="fade">
                                      <p:cBhvr>
                                        <p:cTn id="82" dur="2000"/>
                                        <p:tgtEl>
                                          <p:spTgt spid="9219">
                                            <p:txEl>
                                              <p:pRg st="19" end="19"/>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9219">
                                            <p:txEl>
                                              <p:pRg st="20" end="20"/>
                                            </p:txEl>
                                          </p:spTgt>
                                        </p:tgtEl>
                                        <p:attrNameLst>
                                          <p:attrName>style.visibility</p:attrName>
                                        </p:attrNameLst>
                                      </p:cBhvr>
                                      <p:to>
                                        <p:strVal val="visible"/>
                                      </p:to>
                                    </p:set>
                                    <p:animEffect transition="in" filter="fade">
                                      <p:cBhvr>
                                        <p:cTn id="87" dur="2000"/>
                                        <p:tgtEl>
                                          <p:spTgt spid="9219">
                                            <p:txEl>
                                              <p:pRg st="20" end="2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9219">
                                            <p:txEl>
                                              <p:pRg st="21" end="21"/>
                                            </p:txEl>
                                          </p:spTgt>
                                        </p:tgtEl>
                                        <p:attrNameLst>
                                          <p:attrName>style.visibility</p:attrName>
                                        </p:attrNameLst>
                                      </p:cBhvr>
                                      <p:to>
                                        <p:strVal val="visible"/>
                                      </p:to>
                                    </p:set>
                                    <p:animEffect transition="in" filter="fade">
                                      <p:cBhvr>
                                        <p:cTn id="92" dur="2000"/>
                                        <p:tgtEl>
                                          <p:spTgt spid="9219">
                                            <p:txEl>
                                              <p:pRg st="21" end="21"/>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9219">
                                            <p:txEl>
                                              <p:pRg st="22" end="22"/>
                                            </p:txEl>
                                          </p:spTgt>
                                        </p:tgtEl>
                                        <p:attrNameLst>
                                          <p:attrName>style.visibility</p:attrName>
                                        </p:attrNameLst>
                                      </p:cBhvr>
                                      <p:to>
                                        <p:strVal val="visible"/>
                                      </p:to>
                                    </p:set>
                                    <p:animEffect transition="in" filter="fade">
                                      <p:cBhvr>
                                        <p:cTn id="97" dur="2000"/>
                                        <p:tgtEl>
                                          <p:spTgt spid="9219">
                                            <p:txEl>
                                              <p:pRg st="22" end="22"/>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9219">
                                            <p:txEl>
                                              <p:pRg st="23" end="23"/>
                                            </p:txEl>
                                          </p:spTgt>
                                        </p:tgtEl>
                                        <p:attrNameLst>
                                          <p:attrName>style.visibility</p:attrName>
                                        </p:attrNameLst>
                                      </p:cBhvr>
                                      <p:to>
                                        <p:strVal val="visible"/>
                                      </p:to>
                                    </p:set>
                                    <p:animEffect transition="in" filter="fade">
                                      <p:cBhvr>
                                        <p:cTn id="102" dur="2000"/>
                                        <p:tgtEl>
                                          <p:spTgt spid="9219">
                                            <p:txEl>
                                              <p:pRg st="23" end="23"/>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9219">
                                            <p:txEl>
                                              <p:pRg st="24" end="24"/>
                                            </p:txEl>
                                          </p:spTgt>
                                        </p:tgtEl>
                                        <p:attrNameLst>
                                          <p:attrName>style.visibility</p:attrName>
                                        </p:attrNameLst>
                                      </p:cBhvr>
                                      <p:to>
                                        <p:strVal val="visible"/>
                                      </p:to>
                                    </p:set>
                                    <p:animEffect transition="in" filter="fade">
                                      <p:cBhvr>
                                        <p:cTn id="107" dur="2000"/>
                                        <p:tgtEl>
                                          <p:spTgt spid="9219">
                                            <p:txEl>
                                              <p:pRg st="24" end="2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9219">
                                            <p:txEl>
                                              <p:pRg st="25" end="25"/>
                                            </p:txEl>
                                          </p:spTgt>
                                        </p:tgtEl>
                                        <p:attrNameLst>
                                          <p:attrName>style.visibility</p:attrName>
                                        </p:attrNameLst>
                                      </p:cBhvr>
                                      <p:to>
                                        <p:strVal val="visible"/>
                                      </p:to>
                                    </p:set>
                                    <p:animEffect transition="in" filter="fade">
                                      <p:cBhvr>
                                        <p:cTn id="112" dur="2000"/>
                                        <p:tgtEl>
                                          <p:spTgt spid="9219">
                                            <p:txEl>
                                              <p:pRg st="25" end="25"/>
                                            </p:txEl>
                                          </p:spTgt>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9219">
                                            <p:txEl>
                                              <p:pRg st="26" end="26"/>
                                            </p:txEl>
                                          </p:spTgt>
                                        </p:tgtEl>
                                        <p:attrNameLst>
                                          <p:attrName>style.visibility</p:attrName>
                                        </p:attrNameLst>
                                      </p:cBhvr>
                                      <p:to>
                                        <p:strVal val="visible"/>
                                      </p:to>
                                    </p:set>
                                    <p:animEffect transition="in" filter="fade">
                                      <p:cBhvr>
                                        <p:cTn id="117" dur="2000"/>
                                        <p:tgtEl>
                                          <p:spTgt spid="9219">
                                            <p:txEl>
                                              <p:pRg st="26" end="26"/>
                                            </p:txEl>
                                          </p:spTgt>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9219">
                                            <p:txEl>
                                              <p:pRg st="27" end="27"/>
                                            </p:txEl>
                                          </p:spTgt>
                                        </p:tgtEl>
                                        <p:attrNameLst>
                                          <p:attrName>style.visibility</p:attrName>
                                        </p:attrNameLst>
                                      </p:cBhvr>
                                      <p:to>
                                        <p:strVal val="visible"/>
                                      </p:to>
                                    </p:set>
                                    <p:animEffect transition="in" filter="fade">
                                      <p:cBhvr>
                                        <p:cTn id="122" dur="2000"/>
                                        <p:tgtEl>
                                          <p:spTgt spid="9219">
                                            <p:txEl>
                                              <p:pRg st="27" end="27"/>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9219">
                                            <p:txEl>
                                              <p:pRg st="28" end="28"/>
                                            </p:txEl>
                                          </p:spTgt>
                                        </p:tgtEl>
                                        <p:attrNameLst>
                                          <p:attrName>style.visibility</p:attrName>
                                        </p:attrNameLst>
                                      </p:cBhvr>
                                      <p:to>
                                        <p:strVal val="visible"/>
                                      </p:to>
                                    </p:set>
                                    <p:animEffect transition="in" filter="fade">
                                      <p:cBhvr>
                                        <p:cTn id="127" dur="2000"/>
                                        <p:tgtEl>
                                          <p:spTgt spid="9219">
                                            <p:txEl>
                                              <p:pRg st="28" end="28"/>
                                            </p:txEl>
                                          </p:spTgt>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9219">
                                            <p:txEl>
                                              <p:pRg st="29" end="29"/>
                                            </p:txEl>
                                          </p:spTgt>
                                        </p:tgtEl>
                                        <p:attrNameLst>
                                          <p:attrName>style.visibility</p:attrName>
                                        </p:attrNameLst>
                                      </p:cBhvr>
                                      <p:to>
                                        <p:strVal val="visible"/>
                                      </p:to>
                                    </p:set>
                                    <p:animEffect transition="in" filter="fade">
                                      <p:cBhvr>
                                        <p:cTn id="132" dur="2000"/>
                                        <p:tgtEl>
                                          <p:spTgt spid="9219">
                                            <p:txEl>
                                              <p:pRg st="29" end="29"/>
                                            </p:txEl>
                                          </p:spTgt>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9219">
                                            <p:txEl>
                                              <p:pRg st="30" end="30"/>
                                            </p:txEl>
                                          </p:spTgt>
                                        </p:tgtEl>
                                        <p:attrNameLst>
                                          <p:attrName>style.visibility</p:attrName>
                                        </p:attrNameLst>
                                      </p:cBhvr>
                                      <p:to>
                                        <p:strVal val="visible"/>
                                      </p:to>
                                    </p:set>
                                    <p:animEffect transition="in" filter="fade">
                                      <p:cBhvr>
                                        <p:cTn id="137" dur="2000"/>
                                        <p:tgtEl>
                                          <p:spTgt spid="9219">
                                            <p:txEl>
                                              <p:pRg st="30" end="30"/>
                                            </p:txEl>
                                          </p:spTgt>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9219">
                                            <p:txEl>
                                              <p:pRg st="31" end="31"/>
                                            </p:txEl>
                                          </p:spTgt>
                                        </p:tgtEl>
                                        <p:attrNameLst>
                                          <p:attrName>style.visibility</p:attrName>
                                        </p:attrNameLst>
                                      </p:cBhvr>
                                      <p:to>
                                        <p:strVal val="visible"/>
                                      </p:to>
                                    </p:set>
                                    <p:animEffect transition="in" filter="fade">
                                      <p:cBhvr>
                                        <p:cTn id="142" dur="2000"/>
                                        <p:tgtEl>
                                          <p:spTgt spid="9219">
                                            <p:txEl>
                                              <p:pRg st="31" end="31"/>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9219">
                                            <p:txEl>
                                              <p:pRg st="32" end="32"/>
                                            </p:txEl>
                                          </p:spTgt>
                                        </p:tgtEl>
                                        <p:attrNameLst>
                                          <p:attrName>style.visibility</p:attrName>
                                        </p:attrNameLst>
                                      </p:cBhvr>
                                      <p:to>
                                        <p:strVal val="visible"/>
                                      </p:to>
                                    </p:set>
                                    <p:animEffect transition="in" filter="fade">
                                      <p:cBhvr>
                                        <p:cTn id="147" dur="2000"/>
                                        <p:tgtEl>
                                          <p:spTgt spid="9219">
                                            <p:txEl>
                                              <p:pRg st="32" end="32"/>
                                            </p:txEl>
                                          </p:spTgt>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9219">
                                            <p:txEl>
                                              <p:pRg st="35" end="35"/>
                                            </p:txEl>
                                          </p:spTgt>
                                        </p:tgtEl>
                                        <p:attrNameLst>
                                          <p:attrName>style.visibility</p:attrName>
                                        </p:attrNameLst>
                                      </p:cBhvr>
                                      <p:to>
                                        <p:strVal val="visible"/>
                                      </p:to>
                                    </p:set>
                                    <p:animEffect transition="in" filter="fade">
                                      <p:cBhvr>
                                        <p:cTn id="152" dur="2000"/>
                                        <p:tgtEl>
                                          <p:spTgt spid="9219">
                                            <p:txEl>
                                              <p:pRg st="35" end="35"/>
                                            </p:txEl>
                                          </p:spTgt>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9219">
                                            <p:txEl>
                                              <p:pRg st="36" end="36"/>
                                            </p:txEl>
                                          </p:spTgt>
                                        </p:tgtEl>
                                        <p:attrNameLst>
                                          <p:attrName>style.visibility</p:attrName>
                                        </p:attrNameLst>
                                      </p:cBhvr>
                                      <p:to>
                                        <p:strVal val="visible"/>
                                      </p:to>
                                    </p:set>
                                    <p:animEffect transition="in" filter="fade">
                                      <p:cBhvr>
                                        <p:cTn id="157" dur="2000"/>
                                        <p:tgtEl>
                                          <p:spTgt spid="9219">
                                            <p:txEl>
                                              <p:pRg st="36" end="36"/>
                                            </p:txEl>
                                          </p:spTgt>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9219">
                                            <p:txEl>
                                              <p:pRg st="37" end="37"/>
                                            </p:txEl>
                                          </p:spTgt>
                                        </p:tgtEl>
                                        <p:attrNameLst>
                                          <p:attrName>style.visibility</p:attrName>
                                        </p:attrNameLst>
                                      </p:cBhvr>
                                      <p:to>
                                        <p:strVal val="visible"/>
                                      </p:to>
                                    </p:set>
                                    <p:animEffect transition="in" filter="fade">
                                      <p:cBhvr>
                                        <p:cTn id="162" dur="2000"/>
                                        <p:tgtEl>
                                          <p:spTgt spid="9219">
                                            <p:txEl>
                                              <p:pRg st="37" end="37"/>
                                            </p:txEl>
                                          </p:spTgt>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9219">
                                            <p:txEl>
                                              <p:pRg st="38" end="38"/>
                                            </p:txEl>
                                          </p:spTgt>
                                        </p:tgtEl>
                                        <p:attrNameLst>
                                          <p:attrName>style.visibility</p:attrName>
                                        </p:attrNameLst>
                                      </p:cBhvr>
                                      <p:to>
                                        <p:strVal val="visible"/>
                                      </p:to>
                                    </p:set>
                                    <p:animEffect transition="in" filter="fade">
                                      <p:cBhvr>
                                        <p:cTn id="167" dur="2000"/>
                                        <p:tgtEl>
                                          <p:spTgt spid="9219">
                                            <p:txEl>
                                              <p:pRg st="38" end="38"/>
                                            </p:txEl>
                                          </p:spTgt>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9219">
                                            <p:txEl>
                                              <p:pRg st="41" end="41"/>
                                            </p:txEl>
                                          </p:spTgt>
                                        </p:tgtEl>
                                        <p:attrNameLst>
                                          <p:attrName>style.visibility</p:attrName>
                                        </p:attrNameLst>
                                      </p:cBhvr>
                                      <p:to>
                                        <p:strVal val="visible"/>
                                      </p:to>
                                    </p:set>
                                    <p:animEffect transition="in" filter="fade">
                                      <p:cBhvr>
                                        <p:cTn id="172" dur="2000"/>
                                        <p:tgtEl>
                                          <p:spTgt spid="9219">
                                            <p:txEl>
                                              <p:pRg st="41" end="41"/>
                                            </p:txEl>
                                          </p:spTgt>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9219">
                                            <p:txEl>
                                              <p:pRg st="42" end="42"/>
                                            </p:txEl>
                                          </p:spTgt>
                                        </p:tgtEl>
                                        <p:attrNameLst>
                                          <p:attrName>style.visibility</p:attrName>
                                        </p:attrNameLst>
                                      </p:cBhvr>
                                      <p:to>
                                        <p:strVal val="visible"/>
                                      </p:to>
                                    </p:set>
                                    <p:animEffect transition="in" filter="fade">
                                      <p:cBhvr>
                                        <p:cTn id="177" dur="2000"/>
                                        <p:tgtEl>
                                          <p:spTgt spid="9219">
                                            <p:txEl>
                                              <p:pRg st="42" end="42"/>
                                            </p:txEl>
                                          </p:spTgt>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9219">
                                            <p:txEl>
                                              <p:pRg st="43" end="43"/>
                                            </p:txEl>
                                          </p:spTgt>
                                        </p:tgtEl>
                                        <p:attrNameLst>
                                          <p:attrName>style.visibility</p:attrName>
                                        </p:attrNameLst>
                                      </p:cBhvr>
                                      <p:to>
                                        <p:strVal val="visible"/>
                                      </p:to>
                                    </p:set>
                                    <p:animEffect transition="in" filter="fade">
                                      <p:cBhvr>
                                        <p:cTn id="182" dur="2000"/>
                                        <p:tgtEl>
                                          <p:spTgt spid="9219">
                                            <p:txEl>
                                              <p:pRg st="43" end="43"/>
                                            </p:txEl>
                                          </p:spTgt>
                                        </p:tgtEl>
                                      </p:cBhvr>
                                    </p:animEffec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9219">
                                            <p:txEl>
                                              <p:pRg st="44" end="44"/>
                                            </p:txEl>
                                          </p:spTgt>
                                        </p:tgtEl>
                                        <p:attrNameLst>
                                          <p:attrName>style.visibility</p:attrName>
                                        </p:attrNameLst>
                                      </p:cBhvr>
                                      <p:to>
                                        <p:strVal val="visible"/>
                                      </p:to>
                                    </p:set>
                                    <p:animEffect transition="in" filter="fade">
                                      <p:cBhvr>
                                        <p:cTn id="187" dur="2000"/>
                                        <p:tgtEl>
                                          <p:spTgt spid="9219">
                                            <p:txEl>
                                              <p:pRg st="44" end="44"/>
                                            </p:txEl>
                                          </p:spTgt>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9219">
                                            <p:txEl>
                                              <p:pRg st="45" end="45"/>
                                            </p:txEl>
                                          </p:spTgt>
                                        </p:tgtEl>
                                        <p:attrNameLst>
                                          <p:attrName>style.visibility</p:attrName>
                                        </p:attrNameLst>
                                      </p:cBhvr>
                                      <p:to>
                                        <p:strVal val="visible"/>
                                      </p:to>
                                    </p:set>
                                    <p:animEffect transition="in" filter="fade">
                                      <p:cBhvr>
                                        <p:cTn id="192" dur="2000"/>
                                        <p:tgtEl>
                                          <p:spTgt spid="9219">
                                            <p:txEl>
                                              <p:pRg st="45" end="45"/>
                                            </p:txEl>
                                          </p:spTgt>
                                        </p:tgtEl>
                                      </p:cBhvr>
                                    </p:animEffect>
                                  </p:childTnLst>
                                </p:cTn>
                              </p:par>
                            </p:childTnLst>
                          </p:cTn>
                        </p:par>
                      </p:childTnLst>
                    </p:cTn>
                  </p:par>
                  <p:par>
                    <p:cTn id="193" fill="hold" nodeType="clickPar">
                      <p:stCondLst>
                        <p:cond delay="indefinite"/>
                      </p:stCondLst>
                      <p:childTnLst>
                        <p:par>
                          <p:cTn id="194" fill="hold" nodeType="withGroup">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9219">
                                            <p:txEl>
                                              <p:pRg st="47" end="47"/>
                                            </p:txEl>
                                          </p:spTgt>
                                        </p:tgtEl>
                                        <p:attrNameLst>
                                          <p:attrName>style.visibility</p:attrName>
                                        </p:attrNameLst>
                                      </p:cBhvr>
                                      <p:to>
                                        <p:strVal val="visible"/>
                                      </p:to>
                                    </p:set>
                                    <p:animEffect transition="in" filter="fade">
                                      <p:cBhvr>
                                        <p:cTn id="197" dur="2000"/>
                                        <p:tgtEl>
                                          <p:spTgt spid="9219">
                                            <p:txEl>
                                              <p:pRg st="47" end="4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2F80248-0D79-4EF0-8F48-8006E4251D43}"/>
              </a:ext>
            </a:extLst>
          </p:cNvPr>
          <p:cNvSpPr>
            <a:spLocks noGrp="1" noChangeArrowheads="1"/>
          </p:cNvSpPr>
          <p:nvPr>
            <p:ph type="title"/>
          </p:nvPr>
        </p:nvSpPr>
        <p:spPr/>
        <p:txBody>
          <a:bodyPr/>
          <a:lstStyle/>
          <a:p>
            <a:pPr marL="838200" indent="-838200"/>
            <a:r>
              <a:rPr lang="sl-SI" altLang="sl-SI">
                <a:solidFill>
                  <a:srgbClr val="FF3300"/>
                </a:solidFill>
              </a:rPr>
              <a:t>STROŠKI</a:t>
            </a:r>
          </a:p>
        </p:txBody>
      </p:sp>
      <p:sp>
        <p:nvSpPr>
          <p:cNvPr id="10243" name="Rectangle 3">
            <a:extLst>
              <a:ext uri="{FF2B5EF4-FFF2-40B4-BE49-F238E27FC236}">
                <a16:creationId xmlns:a16="http://schemas.microsoft.com/office/drawing/2014/main" id="{C7F8DF20-B442-40F2-83CE-D9DD02193836}"/>
              </a:ext>
            </a:extLst>
          </p:cNvPr>
          <p:cNvSpPr>
            <a:spLocks noGrp="1" noChangeArrowheads="1"/>
          </p:cNvSpPr>
          <p:nvPr>
            <p:ph type="body" idx="1"/>
          </p:nvPr>
        </p:nvSpPr>
        <p:spPr/>
        <p:txBody>
          <a:bodyPr/>
          <a:lstStyle/>
          <a:p>
            <a:pPr>
              <a:lnSpc>
                <a:spcPct val="80000"/>
              </a:lnSpc>
            </a:pPr>
            <a:r>
              <a:rPr lang="sl-SI" altLang="sl-SI" sz="2000" i="1"/>
              <a:t>- amortizacija osnovnih sredstev,</a:t>
            </a:r>
          </a:p>
          <a:p>
            <a:pPr>
              <a:lnSpc>
                <a:spcPct val="80000"/>
              </a:lnSpc>
            </a:pPr>
            <a:r>
              <a:rPr lang="sl-SI" altLang="sl-SI" sz="2000" i="1"/>
              <a:t>- plače zaposlenih,</a:t>
            </a:r>
          </a:p>
          <a:p>
            <a:pPr>
              <a:lnSpc>
                <a:spcPct val="80000"/>
              </a:lnSpc>
            </a:pPr>
            <a:r>
              <a:rPr lang="sl-SI" altLang="sl-SI" sz="2000" i="1"/>
              <a:t>- komunalne storitve (ogrevanje, voda, odpadki-odvoz smeti).</a:t>
            </a:r>
          </a:p>
          <a:p>
            <a:pPr>
              <a:lnSpc>
                <a:spcPct val="80000"/>
              </a:lnSpc>
            </a:pPr>
            <a:endParaRPr lang="sl-SI" altLang="sl-SI" sz="2000" i="1"/>
          </a:p>
          <a:p>
            <a:pPr>
              <a:lnSpc>
                <a:spcPct val="80000"/>
              </a:lnSpc>
            </a:pPr>
            <a:r>
              <a:rPr lang="sl-SI" altLang="sl-SI" sz="2000" i="1" u="sng"/>
              <a:t>Nastajajo pa tudi drugi stroški, ki bodo nihali glede na obseg posla:</a:t>
            </a:r>
          </a:p>
          <a:p>
            <a:pPr>
              <a:lnSpc>
                <a:spcPct val="80000"/>
              </a:lnSpc>
            </a:pPr>
            <a:endParaRPr lang="sl-SI" altLang="sl-SI" sz="2000" i="1" u="sng"/>
          </a:p>
          <a:p>
            <a:pPr>
              <a:lnSpc>
                <a:spcPct val="80000"/>
              </a:lnSpc>
            </a:pPr>
            <a:r>
              <a:rPr lang="sl-SI" altLang="sl-SI" sz="2000" i="1"/>
              <a:t>- naše akcija,</a:t>
            </a:r>
          </a:p>
          <a:p>
            <a:pPr>
              <a:lnSpc>
                <a:spcPct val="80000"/>
              </a:lnSpc>
            </a:pPr>
            <a:r>
              <a:rPr lang="sl-SI" altLang="sl-SI" sz="2000" i="1"/>
              <a:t>- naša ponudba v sezonah,</a:t>
            </a:r>
          </a:p>
          <a:p>
            <a:pPr>
              <a:lnSpc>
                <a:spcPct val="80000"/>
              </a:lnSpc>
            </a:pPr>
            <a:r>
              <a:rPr lang="sl-SI" altLang="sl-SI" sz="2000" i="1"/>
              <a:t> glede na spremembe cen ali storitev (pisarniški material, tiskanje-letaki-   reklame),</a:t>
            </a:r>
          </a:p>
          <a:p>
            <a:pPr>
              <a:lnSpc>
                <a:spcPct val="80000"/>
              </a:lnSpc>
            </a:pPr>
            <a:r>
              <a:rPr lang="sl-SI" altLang="sl-SI" sz="2000" i="1"/>
              <a:t>- PTT stroški ( telefon, fax,…),</a:t>
            </a:r>
          </a:p>
          <a:p>
            <a:pPr>
              <a:lnSpc>
                <a:spcPct val="80000"/>
              </a:lnSpc>
            </a:pPr>
            <a:r>
              <a:rPr lang="sl-SI" altLang="sl-SI" sz="2000" i="1"/>
              <a:t>- reklama in propaganda,</a:t>
            </a:r>
          </a:p>
          <a:p>
            <a:pPr>
              <a:lnSpc>
                <a:spcPct val="80000"/>
              </a:lnSpc>
            </a:pPr>
            <a:r>
              <a:rPr lang="sl-SI" altLang="sl-SI" sz="2000" i="1"/>
              <a:t>- pakiranje (hrana, pizze za pot ali domov).</a:t>
            </a:r>
          </a:p>
          <a:p>
            <a:pPr>
              <a:lnSpc>
                <a:spcPct val="80000"/>
              </a:lnSpc>
            </a:pPr>
            <a:endParaRPr lang="sl-SI" altLang="sl-SI" sz="2000" i="1"/>
          </a:p>
          <a:p>
            <a:pPr>
              <a:lnSpc>
                <a:spcPct val="80000"/>
              </a:lnSpc>
            </a:pPr>
            <a:endParaRPr lang="sl-SI" altLang="sl-SI" sz="2000" i="1"/>
          </a:p>
          <a:p>
            <a:pPr>
              <a:lnSpc>
                <a:spcPct val="80000"/>
              </a:lnSpc>
            </a:pPr>
            <a:endParaRPr lang="sl-SI" altLang="sl-SI" sz="2000" i="1"/>
          </a:p>
          <a:p>
            <a:pPr>
              <a:lnSpc>
                <a:spcPct val="80000"/>
              </a:lnSpc>
            </a:pPr>
            <a:endParaRPr lang="sl-SI" altLang="sl-SI" sz="2000" i="1"/>
          </a:p>
          <a:p>
            <a:pPr>
              <a:lnSpc>
                <a:spcPct val="80000"/>
              </a:lnSpc>
            </a:pPr>
            <a:endParaRPr lang="sl-SI" altLang="sl-SI" sz="2000" i="1"/>
          </a:p>
          <a:p>
            <a:pPr>
              <a:lnSpc>
                <a:spcPct val="80000"/>
              </a:lnSpc>
            </a:pPr>
            <a:endParaRPr lang="sl-SI" altLang="sl-SI" sz="2000" i="1"/>
          </a:p>
          <a:p>
            <a:pPr>
              <a:lnSpc>
                <a:spcPct val="80000"/>
              </a:lnSpc>
            </a:pPr>
            <a:endParaRPr lang="sl-SI" altLang="sl-SI" sz="2000" i="1"/>
          </a:p>
          <a:p>
            <a:pPr>
              <a:lnSpc>
                <a:spcPct val="80000"/>
              </a:lnSpc>
            </a:pPr>
            <a:endParaRPr lang="sl-SI" altLang="sl-SI" sz="2000"/>
          </a:p>
        </p:txBody>
      </p:sp>
      <p:sp>
        <p:nvSpPr>
          <p:cNvPr id="10244" name="Rectangle 4">
            <a:extLst>
              <a:ext uri="{FF2B5EF4-FFF2-40B4-BE49-F238E27FC236}">
                <a16:creationId xmlns:a16="http://schemas.microsoft.com/office/drawing/2014/main" id="{194E2DBA-EFDD-4E66-AED3-54ECCFB6620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4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2105</Words>
  <Application>Microsoft Office PowerPoint</Application>
  <PresentationFormat>On-screen Show (4:3)</PresentationFormat>
  <Paragraphs>572</Paragraphs>
  <Slides>20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4" baseType="lpstr">
      <vt:lpstr>Arial</vt:lpstr>
      <vt:lpstr>Comic Sans MS</vt:lpstr>
      <vt:lpstr>Privzeti načrt</vt:lpstr>
      <vt:lpstr>Grafikon</vt:lpstr>
      <vt:lpstr>PowerPoint Presentation</vt:lpstr>
      <vt:lpstr>UVOD</vt:lpstr>
      <vt:lpstr>TRG IN LOKACIJA</vt:lpstr>
      <vt:lpstr>SPREMEMBE NA TRGU</vt:lpstr>
      <vt:lpstr>TRŽNA RAZISKAVA</vt:lpstr>
      <vt:lpstr>LOKACIJA</vt:lpstr>
      <vt:lpstr>PROSTORI</vt:lpstr>
      <vt:lpstr>ZALOGE</vt:lpstr>
      <vt:lpstr>STROŠKI</vt:lpstr>
      <vt:lpstr>OSEBJE</vt:lpstr>
      <vt:lpstr>VODENJE RAČUNOV IN PRAVNI POSLI</vt:lpstr>
      <vt:lpstr>PREDVIDEVAN PROMET</vt:lpstr>
      <vt:lpstr>PREDVIDEVAN PROMET</vt:lpstr>
      <vt:lpstr> OPIS POSLOVANJA</vt:lpstr>
      <vt:lpstr>ZAČETEK POSLOVANJA</vt:lpstr>
      <vt:lpstr>REKLAMA IN PROPAGANDA</vt:lpstr>
      <vt:lpstr>GRAF</vt:lpstr>
      <vt:lpstr>ANKETA</vt:lpstr>
      <vt:lpstr>CENIK PIJAČ</vt:lpstr>
      <vt:lpstr>CENIK JEDI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2019-05-30T09:37:53Z</dcterms:created>
  <dcterms:modified xsi:type="dcterms:W3CDTF">2019-05-30T09:37:54Z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