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630" autoAdjust="0"/>
  </p:normalViewPr>
  <p:slideViewPr>
    <p:cSldViewPr>
      <p:cViewPr varScale="1">
        <p:scale>
          <a:sx n="106" d="100"/>
          <a:sy n="106" d="100"/>
        </p:scale>
        <p:origin x="16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BA7A6-1198-43B5-A238-D6465A2E66B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EC2E6355-DDE4-4F73-ACBB-04AAA1B6223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F3A9C333-790E-4560-9772-2598D0849430}"/>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C3FE498A-3316-4A9D-9A5F-C583A012E7C2}"/>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1FAD2471-87AC-42E6-BD2A-ACCAAC9D5E52}"/>
              </a:ext>
            </a:extLst>
          </p:cNvPr>
          <p:cNvSpPr>
            <a:spLocks noGrp="1"/>
          </p:cNvSpPr>
          <p:nvPr>
            <p:ph type="sldNum" sz="quarter" idx="12"/>
          </p:nvPr>
        </p:nvSpPr>
        <p:spPr/>
        <p:txBody>
          <a:bodyPr/>
          <a:lstStyle>
            <a:lvl1pPr>
              <a:defRPr/>
            </a:lvl1pPr>
          </a:lstStyle>
          <a:p>
            <a:fld id="{500A8BD3-BFE9-43F7-A674-16A10F5A07B9}" type="slidenum">
              <a:rPr lang="sl-SI" altLang="sl-SI"/>
              <a:pPr/>
              <a:t>‹#›</a:t>
            </a:fld>
            <a:endParaRPr lang="sl-SI" altLang="sl-SI"/>
          </a:p>
        </p:txBody>
      </p:sp>
    </p:spTree>
    <p:extLst>
      <p:ext uri="{BB962C8B-B14F-4D97-AF65-F5344CB8AC3E}">
        <p14:creationId xmlns:p14="http://schemas.microsoft.com/office/powerpoint/2010/main" val="330285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46295-8065-41D7-9741-0EE845D8ECBE}"/>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542E11D6-6EFF-4B81-8B93-68C6E303E5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CEDA9F1F-EFBB-4B96-A68D-69B6A541A49E}"/>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DA6F4C82-8AE6-435E-B1E8-30120B0899D4}"/>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4C6A6AD3-F6F6-48D3-BDAF-5984EB63D730}"/>
              </a:ext>
            </a:extLst>
          </p:cNvPr>
          <p:cNvSpPr>
            <a:spLocks noGrp="1"/>
          </p:cNvSpPr>
          <p:nvPr>
            <p:ph type="sldNum" sz="quarter" idx="12"/>
          </p:nvPr>
        </p:nvSpPr>
        <p:spPr/>
        <p:txBody>
          <a:bodyPr/>
          <a:lstStyle>
            <a:lvl1pPr>
              <a:defRPr/>
            </a:lvl1pPr>
          </a:lstStyle>
          <a:p>
            <a:fld id="{32506957-C369-4DA2-88E0-522E2B219FCD}" type="slidenum">
              <a:rPr lang="sl-SI" altLang="sl-SI"/>
              <a:pPr/>
              <a:t>‹#›</a:t>
            </a:fld>
            <a:endParaRPr lang="sl-SI" altLang="sl-SI"/>
          </a:p>
        </p:txBody>
      </p:sp>
    </p:spTree>
    <p:extLst>
      <p:ext uri="{BB962C8B-B14F-4D97-AF65-F5344CB8AC3E}">
        <p14:creationId xmlns:p14="http://schemas.microsoft.com/office/powerpoint/2010/main" val="3016943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AE4884-FDAC-4E4A-A988-CC315C0B3387}"/>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37FB59AF-2598-4F65-8913-6C4DD0476901}"/>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A0D919AB-20C4-42F1-8657-DDE59ED8A7D8}"/>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416445A7-534D-420C-A917-16879DA10B8E}"/>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138CAD5B-6111-4F9B-85E6-86214A6CB649}"/>
              </a:ext>
            </a:extLst>
          </p:cNvPr>
          <p:cNvSpPr>
            <a:spLocks noGrp="1"/>
          </p:cNvSpPr>
          <p:nvPr>
            <p:ph type="sldNum" sz="quarter" idx="12"/>
          </p:nvPr>
        </p:nvSpPr>
        <p:spPr/>
        <p:txBody>
          <a:bodyPr/>
          <a:lstStyle>
            <a:lvl1pPr>
              <a:defRPr/>
            </a:lvl1pPr>
          </a:lstStyle>
          <a:p>
            <a:fld id="{79CD56DB-0122-4123-BD7E-F41EDEBE833A}" type="slidenum">
              <a:rPr lang="sl-SI" altLang="sl-SI"/>
              <a:pPr/>
              <a:t>‹#›</a:t>
            </a:fld>
            <a:endParaRPr lang="sl-SI" altLang="sl-SI"/>
          </a:p>
        </p:txBody>
      </p:sp>
    </p:spTree>
    <p:extLst>
      <p:ext uri="{BB962C8B-B14F-4D97-AF65-F5344CB8AC3E}">
        <p14:creationId xmlns:p14="http://schemas.microsoft.com/office/powerpoint/2010/main" val="3783341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0BC84-67BE-4527-8949-7DCDB6997DD3}"/>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9BE49E95-C573-497D-B354-D3C92E1F51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4CE411AD-CE14-47E1-91F1-9DEA5A9913F3}"/>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047FE254-4B67-48A3-B2CC-0EE5847C531B}"/>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8CCA716F-DFCB-4F33-B5B6-28B7C87714E3}"/>
              </a:ext>
            </a:extLst>
          </p:cNvPr>
          <p:cNvSpPr>
            <a:spLocks noGrp="1"/>
          </p:cNvSpPr>
          <p:nvPr>
            <p:ph type="sldNum" sz="quarter" idx="12"/>
          </p:nvPr>
        </p:nvSpPr>
        <p:spPr/>
        <p:txBody>
          <a:bodyPr/>
          <a:lstStyle>
            <a:lvl1pPr>
              <a:defRPr/>
            </a:lvl1pPr>
          </a:lstStyle>
          <a:p>
            <a:fld id="{CC873DB3-04FA-46A2-9F53-660B83E4C36C}" type="slidenum">
              <a:rPr lang="sl-SI" altLang="sl-SI"/>
              <a:pPr/>
              <a:t>‹#›</a:t>
            </a:fld>
            <a:endParaRPr lang="sl-SI" altLang="sl-SI"/>
          </a:p>
        </p:txBody>
      </p:sp>
    </p:spTree>
    <p:extLst>
      <p:ext uri="{BB962C8B-B14F-4D97-AF65-F5344CB8AC3E}">
        <p14:creationId xmlns:p14="http://schemas.microsoft.com/office/powerpoint/2010/main" val="4179705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0F8A8-009B-4B3B-9925-2E048C931E7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578D2B27-A4EB-4095-A2BD-4498DDC9B46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225EA6A-965C-449B-A016-D3792746CC52}"/>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AC67F067-0B69-4B32-B973-1ADD9BCDA141}"/>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1020C0B4-D76F-4097-B46F-767996B00EF9}"/>
              </a:ext>
            </a:extLst>
          </p:cNvPr>
          <p:cNvSpPr>
            <a:spLocks noGrp="1"/>
          </p:cNvSpPr>
          <p:nvPr>
            <p:ph type="sldNum" sz="quarter" idx="12"/>
          </p:nvPr>
        </p:nvSpPr>
        <p:spPr/>
        <p:txBody>
          <a:bodyPr/>
          <a:lstStyle>
            <a:lvl1pPr>
              <a:defRPr/>
            </a:lvl1pPr>
          </a:lstStyle>
          <a:p>
            <a:fld id="{F51DC630-DD18-4231-A446-E86E79A9A31F}" type="slidenum">
              <a:rPr lang="sl-SI" altLang="sl-SI"/>
              <a:pPr/>
              <a:t>‹#›</a:t>
            </a:fld>
            <a:endParaRPr lang="sl-SI" altLang="sl-SI"/>
          </a:p>
        </p:txBody>
      </p:sp>
    </p:spTree>
    <p:extLst>
      <p:ext uri="{BB962C8B-B14F-4D97-AF65-F5344CB8AC3E}">
        <p14:creationId xmlns:p14="http://schemas.microsoft.com/office/powerpoint/2010/main" val="138167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740A6-7DFB-4D2C-A36A-C451CAFCF1DA}"/>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BA1CE6D1-EFD0-438F-AF4B-5DB1FA0F2FC5}"/>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6C190120-B3D6-45B1-9BBF-7426924A41B4}"/>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6A35D291-05D0-4655-AECA-F0BC25A64F50}"/>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5E45230C-0290-4747-826F-B8F343A57BA2}"/>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FB928D19-A8EC-49A1-8806-D5D770D92114}"/>
              </a:ext>
            </a:extLst>
          </p:cNvPr>
          <p:cNvSpPr>
            <a:spLocks noGrp="1"/>
          </p:cNvSpPr>
          <p:nvPr>
            <p:ph type="sldNum" sz="quarter" idx="12"/>
          </p:nvPr>
        </p:nvSpPr>
        <p:spPr/>
        <p:txBody>
          <a:bodyPr/>
          <a:lstStyle>
            <a:lvl1pPr>
              <a:defRPr/>
            </a:lvl1pPr>
          </a:lstStyle>
          <a:p>
            <a:fld id="{6D5CD448-563B-40FD-932C-4D7541DE07ED}" type="slidenum">
              <a:rPr lang="sl-SI" altLang="sl-SI"/>
              <a:pPr/>
              <a:t>‹#›</a:t>
            </a:fld>
            <a:endParaRPr lang="sl-SI" altLang="sl-SI"/>
          </a:p>
        </p:txBody>
      </p:sp>
    </p:spTree>
    <p:extLst>
      <p:ext uri="{BB962C8B-B14F-4D97-AF65-F5344CB8AC3E}">
        <p14:creationId xmlns:p14="http://schemas.microsoft.com/office/powerpoint/2010/main" val="3984591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55E85-7ED7-4892-BA03-33BE43556E74}"/>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C19A925C-11DC-4D90-8F91-6418353DE62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655B75-872C-4F1D-84CB-3818D5BCD71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DA28325E-A9B7-4FBE-BB6D-05B35853A6F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FFF103-95E0-4297-BB8D-2A622DD3D91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5E25E0DC-87E2-4193-A5FC-E182DB38A0A2}"/>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8B25F58E-6361-46A6-A0A0-67DCD845A39E}"/>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601008F8-B0D0-4147-8128-420658733933}"/>
              </a:ext>
            </a:extLst>
          </p:cNvPr>
          <p:cNvSpPr>
            <a:spLocks noGrp="1"/>
          </p:cNvSpPr>
          <p:nvPr>
            <p:ph type="sldNum" sz="quarter" idx="12"/>
          </p:nvPr>
        </p:nvSpPr>
        <p:spPr/>
        <p:txBody>
          <a:bodyPr/>
          <a:lstStyle>
            <a:lvl1pPr>
              <a:defRPr/>
            </a:lvl1pPr>
          </a:lstStyle>
          <a:p>
            <a:fld id="{4CA9B583-5D8D-4BAC-9EA3-D3E5AA77AEFF}" type="slidenum">
              <a:rPr lang="sl-SI" altLang="sl-SI"/>
              <a:pPr/>
              <a:t>‹#›</a:t>
            </a:fld>
            <a:endParaRPr lang="sl-SI" altLang="sl-SI"/>
          </a:p>
        </p:txBody>
      </p:sp>
    </p:spTree>
    <p:extLst>
      <p:ext uri="{BB962C8B-B14F-4D97-AF65-F5344CB8AC3E}">
        <p14:creationId xmlns:p14="http://schemas.microsoft.com/office/powerpoint/2010/main" val="2076963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705E0-3242-4886-9B6E-BC58C577BA7B}"/>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DFAD06AB-3015-435B-AAC2-D4D7155C4A25}"/>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E12207D6-9D33-4E4C-B6B2-F1FA9332E2B3}"/>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15ADD881-1609-43A4-BC9C-86D69E9CACC4}"/>
              </a:ext>
            </a:extLst>
          </p:cNvPr>
          <p:cNvSpPr>
            <a:spLocks noGrp="1"/>
          </p:cNvSpPr>
          <p:nvPr>
            <p:ph type="sldNum" sz="quarter" idx="12"/>
          </p:nvPr>
        </p:nvSpPr>
        <p:spPr/>
        <p:txBody>
          <a:bodyPr/>
          <a:lstStyle>
            <a:lvl1pPr>
              <a:defRPr/>
            </a:lvl1pPr>
          </a:lstStyle>
          <a:p>
            <a:fld id="{0AE7DB72-C884-41CE-8113-ADCAFAF9DD06}" type="slidenum">
              <a:rPr lang="sl-SI" altLang="sl-SI"/>
              <a:pPr/>
              <a:t>‹#›</a:t>
            </a:fld>
            <a:endParaRPr lang="sl-SI" altLang="sl-SI"/>
          </a:p>
        </p:txBody>
      </p:sp>
    </p:spTree>
    <p:extLst>
      <p:ext uri="{BB962C8B-B14F-4D97-AF65-F5344CB8AC3E}">
        <p14:creationId xmlns:p14="http://schemas.microsoft.com/office/powerpoint/2010/main" val="801670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1DFC3E-126E-453F-A39F-8B45CDBED7E2}"/>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1850280C-058C-47D1-A9DB-E7FC45074DA6}"/>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32700D83-791D-483C-A3A4-36F7D29B4CC7}"/>
              </a:ext>
            </a:extLst>
          </p:cNvPr>
          <p:cNvSpPr>
            <a:spLocks noGrp="1"/>
          </p:cNvSpPr>
          <p:nvPr>
            <p:ph type="sldNum" sz="quarter" idx="12"/>
          </p:nvPr>
        </p:nvSpPr>
        <p:spPr/>
        <p:txBody>
          <a:bodyPr/>
          <a:lstStyle>
            <a:lvl1pPr>
              <a:defRPr/>
            </a:lvl1pPr>
          </a:lstStyle>
          <a:p>
            <a:fld id="{455A95B9-3A1C-4E89-9426-00B45ED6F9EE}" type="slidenum">
              <a:rPr lang="sl-SI" altLang="sl-SI"/>
              <a:pPr/>
              <a:t>‹#›</a:t>
            </a:fld>
            <a:endParaRPr lang="sl-SI" altLang="sl-SI"/>
          </a:p>
        </p:txBody>
      </p:sp>
    </p:spTree>
    <p:extLst>
      <p:ext uri="{BB962C8B-B14F-4D97-AF65-F5344CB8AC3E}">
        <p14:creationId xmlns:p14="http://schemas.microsoft.com/office/powerpoint/2010/main" val="175918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0A618-F8FE-41B4-9DF7-A32CDC159C6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56747182-9261-4F4A-A103-B92A5D979BC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C1B00577-4716-4060-B838-17DBFC28120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131303-CDCB-4BED-80CC-3A1C096BA3C8}"/>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614CF078-570E-4FB2-98AB-9AAA25861553}"/>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D355D761-81CD-4914-878D-6470126E6786}"/>
              </a:ext>
            </a:extLst>
          </p:cNvPr>
          <p:cNvSpPr>
            <a:spLocks noGrp="1"/>
          </p:cNvSpPr>
          <p:nvPr>
            <p:ph type="sldNum" sz="quarter" idx="12"/>
          </p:nvPr>
        </p:nvSpPr>
        <p:spPr/>
        <p:txBody>
          <a:bodyPr/>
          <a:lstStyle>
            <a:lvl1pPr>
              <a:defRPr/>
            </a:lvl1pPr>
          </a:lstStyle>
          <a:p>
            <a:fld id="{2B6A8559-F746-44B9-AAB3-27773D353854}" type="slidenum">
              <a:rPr lang="sl-SI" altLang="sl-SI"/>
              <a:pPr/>
              <a:t>‹#›</a:t>
            </a:fld>
            <a:endParaRPr lang="sl-SI" altLang="sl-SI"/>
          </a:p>
        </p:txBody>
      </p:sp>
    </p:spTree>
    <p:extLst>
      <p:ext uri="{BB962C8B-B14F-4D97-AF65-F5344CB8AC3E}">
        <p14:creationId xmlns:p14="http://schemas.microsoft.com/office/powerpoint/2010/main" val="1496143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325B6-9939-4719-A6D7-F2DC07ECF42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F4C9B2C1-FF62-48D5-BD8B-4EBB2176378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24301E2A-024B-4535-8F1C-D93EB80E28E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7F35F0-3B83-47D9-9E91-0750F9B7FEC1}"/>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7A6BD03A-69C2-485C-A3E9-B69477A5A1D5}"/>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E16D2CDF-23C0-4FCE-A592-0A6DEB86A047}"/>
              </a:ext>
            </a:extLst>
          </p:cNvPr>
          <p:cNvSpPr>
            <a:spLocks noGrp="1"/>
          </p:cNvSpPr>
          <p:nvPr>
            <p:ph type="sldNum" sz="quarter" idx="12"/>
          </p:nvPr>
        </p:nvSpPr>
        <p:spPr/>
        <p:txBody>
          <a:bodyPr/>
          <a:lstStyle>
            <a:lvl1pPr>
              <a:defRPr/>
            </a:lvl1pPr>
          </a:lstStyle>
          <a:p>
            <a:fld id="{80EABBF7-7C87-42D4-BAB1-D16D4C61A80C}" type="slidenum">
              <a:rPr lang="sl-SI" altLang="sl-SI"/>
              <a:pPr/>
              <a:t>‹#›</a:t>
            </a:fld>
            <a:endParaRPr lang="sl-SI" altLang="sl-SI"/>
          </a:p>
        </p:txBody>
      </p:sp>
    </p:spTree>
    <p:extLst>
      <p:ext uri="{BB962C8B-B14F-4D97-AF65-F5344CB8AC3E}">
        <p14:creationId xmlns:p14="http://schemas.microsoft.com/office/powerpoint/2010/main" val="1923136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BED592D-3528-46DF-A988-B34FA6F2478E}"/>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Rectangle 3">
            <a:extLst>
              <a:ext uri="{FF2B5EF4-FFF2-40B4-BE49-F238E27FC236}">
                <a16:creationId xmlns:a16="http://schemas.microsoft.com/office/drawing/2014/main" id="{DC0961FA-5A7B-4529-AAC2-2D30A28099A4}"/>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28" name="Rectangle 4">
            <a:extLst>
              <a:ext uri="{FF2B5EF4-FFF2-40B4-BE49-F238E27FC236}">
                <a16:creationId xmlns:a16="http://schemas.microsoft.com/office/drawing/2014/main" id="{12CF62D2-4A60-4484-A47C-6DDFC5A332A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29" name="Rectangle 5">
            <a:extLst>
              <a:ext uri="{FF2B5EF4-FFF2-40B4-BE49-F238E27FC236}">
                <a16:creationId xmlns:a16="http://schemas.microsoft.com/office/drawing/2014/main" id="{E3490FF2-D7E0-4F0A-95E4-12FDF2DFD14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1030" name="Rectangle 6">
            <a:extLst>
              <a:ext uri="{FF2B5EF4-FFF2-40B4-BE49-F238E27FC236}">
                <a16:creationId xmlns:a16="http://schemas.microsoft.com/office/drawing/2014/main" id="{41D361DD-F4CF-4C2C-AEED-7A21127C188C}"/>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0ADDCD4-52DB-45F3-9794-19431D7C6220}"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info@zavod-ipf.s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AB37066-49D3-4B26-8985-13376AD47D9E}"/>
              </a:ext>
            </a:extLst>
          </p:cNvPr>
          <p:cNvSpPr>
            <a:spLocks noGrp="1" noChangeArrowheads="1"/>
          </p:cNvSpPr>
          <p:nvPr>
            <p:ph type="ctrTitle"/>
          </p:nvPr>
        </p:nvSpPr>
        <p:spPr>
          <a:xfrm>
            <a:off x="611188" y="1052513"/>
            <a:ext cx="7772400" cy="1470025"/>
          </a:xfrm>
        </p:spPr>
        <p:txBody>
          <a:bodyPr anchor="ctr"/>
          <a:lstStyle/>
          <a:p>
            <a:r>
              <a:rPr lang="sl-SI" altLang="sl-SI" sz="3200" b="1" i="1"/>
              <a:t>SEMINARSKA NALOGA</a:t>
            </a:r>
            <a:br>
              <a:rPr lang="sl-SI" altLang="sl-SI" sz="3200" b="1" i="1"/>
            </a:br>
            <a:br>
              <a:rPr lang="sl-SI" altLang="sl-SI" sz="3200" b="1" i="1"/>
            </a:br>
            <a:r>
              <a:rPr lang="sl-SI" altLang="sl-SI" sz="3200" b="1" i="1"/>
              <a:t>POSLOVNI NAČRT ZA LETO 2008</a:t>
            </a:r>
            <a:br>
              <a:rPr lang="sl-SI" altLang="sl-SI" sz="3200" b="1" i="1"/>
            </a:br>
            <a:endParaRPr lang="sl-SI" altLang="sl-SI" sz="3200" b="1" i="1"/>
          </a:p>
        </p:txBody>
      </p:sp>
      <p:sp>
        <p:nvSpPr>
          <p:cNvPr id="2051" name="Rectangle 3">
            <a:extLst>
              <a:ext uri="{FF2B5EF4-FFF2-40B4-BE49-F238E27FC236}">
                <a16:creationId xmlns:a16="http://schemas.microsoft.com/office/drawing/2014/main" id="{A195D887-9B49-4ABC-84F0-7A8F6E67157E}"/>
              </a:ext>
            </a:extLst>
          </p:cNvPr>
          <p:cNvSpPr>
            <a:spLocks noGrp="1" noChangeArrowheads="1"/>
          </p:cNvSpPr>
          <p:nvPr>
            <p:ph type="subTitle" idx="1"/>
          </p:nvPr>
        </p:nvSpPr>
        <p:spPr>
          <a:xfrm>
            <a:off x="179388" y="4868863"/>
            <a:ext cx="6400800" cy="1752600"/>
          </a:xfrm>
        </p:spPr>
        <p:txBody>
          <a:bodyPr/>
          <a:lstStyle/>
          <a:p>
            <a:pPr algn="l"/>
            <a:r>
              <a:rPr lang="sl-SI" altLang="sl-SI" dirty="0"/>
              <a:t>Predmet: Ekonomika in Management</a:t>
            </a:r>
          </a:p>
          <a:p>
            <a:pPr algn="l"/>
            <a:endParaRPr lang="sl-SI" altLang="sl-SI" dirty="0"/>
          </a:p>
          <a:p>
            <a:pPr algn="l"/>
            <a:endParaRPr lang="sl-SI" altLang="sl-SI" dirty="0"/>
          </a:p>
          <a:p>
            <a:pPr algn="l"/>
            <a:endParaRPr lang="sl-SI" altLang="sl-SI" sz="2800" dirty="0"/>
          </a:p>
          <a:p>
            <a:pPr algn="l"/>
            <a:endParaRPr lang="sl-SI" altLang="sl-SI" sz="2800" dirty="0"/>
          </a:p>
          <a:p>
            <a:pPr algn="l"/>
            <a:endParaRPr lang="sl-SI" altLang="sl-SI" sz="3200" dirty="0"/>
          </a:p>
          <a:p>
            <a:pPr algn="l"/>
            <a:endParaRPr lang="sl-SI" altLang="sl-SI" sz="3200" dirty="0"/>
          </a:p>
          <a:p>
            <a:pPr algn="l"/>
            <a:endParaRPr lang="sl-SI" altLang="sl-SI" sz="3200" dirty="0"/>
          </a:p>
          <a:p>
            <a:pPr algn="l"/>
            <a:endParaRPr lang="sl-SI" altLang="sl-SI" sz="3200" dirty="0"/>
          </a:p>
          <a:p>
            <a:pPr algn="l"/>
            <a:endParaRPr lang="sl-SI" altLang="sl-SI" sz="3200" dirty="0"/>
          </a:p>
          <a:p>
            <a:pPr algn="l"/>
            <a:endParaRPr lang="sl-SI" altLang="sl-SI" sz="3200" dirty="0"/>
          </a:p>
          <a:p>
            <a:pPr algn="l"/>
            <a:endParaRPr lang="sl-SI" altLang="sl-SI" sz="3200" dirty="0"/>
          </a:p>
          <a:p>
            <a:pPr algn="l"/>
            <a:endParaRPr lang="sl-SI" altLang="sl-SI" sz="3200" dirty="0"/>
          </a:p>
          <a:p>
            <a:pPr algn="l"/>
            <a:endParaRPr lang="sl-SI" altLang="sl-SI"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1B49C92-B88A-49D5-AE1B-7C14D6217C2E}"/>
              </a:ext>
            </a:extLst>
          </p:cNvPr>
          <p:cNvSpPr>
            <a:spLocks noGrp="1" noChangeArrowheads="1"/>
          </p:cNvSpPr>
          <p:nvPr>
            <p:ph type="title"/>
          </p:nvPr>
        </p:nvSpPr>
        <p:spPr/>
        <p:txBody>
          <a:bodyPr/>
          <a:lstStyle/>
          <a:p>
            <a:r>
              <a:rPr lang="sl-SI" altLang="sl-SI"/>
              <a:t>Osnovni podatki o zavodu </a:t>
            </a:r>
          </a:p>
        </p:txBody>
      </p:sp>
      <p:sp>
        <p:nvSpPr>
          <p:cNvPr id="4099" name="Rectangle 3">
            <a:extLst>
              <a:ext uri="{FF2B5EF4-FFF2-40B4-BE49-F238E27FC236}">
                <a16:creationId xmlns:a16="http://schemas.microsoft.com/office/drawing/2014/main" id="{65EC55C9-024D-4801-8BA1-EA03F39BF5B2}"/>
              </a:ext>
            </a:extLst>
          </p:cNvPr>
          <p:cNvSpPr>
            <a:spLocks noGrp="1" noChangeArrowheads="1"/>
          </p:cNvSpPr>
          <p:nvPr>
            <p:ph type="body" idx="1"/>
          </p:nvPr>
        </p:nvSpPr>
        <p:spPr/>
        <p:txBody>
          <a:bodyPr/>
          <a:lstStyle/>
          <a:p>
            <a:pPr>
              <a:lnSpc>
                <a:spcPct val="80000"/>
              </a:lnSpc>
            </a:pPr>
            <a:r>
              <a:rPr lang="sl-SI" altLang="sl-SI" sz="1600"/>
              <a:t>Ime   organizacije:   Zavod   za    uveljavljanje    pravic   izvajalcev   in    proizvajalcev fonogramov Slovenije, skrajšano ime podjetja Zavod IPF.</a:t>
            </a:r>
          </a:p>
          <a:p>
            <a:pPr>
              <a:lnSpc>
                <a:spcPct val="80000"/>
              </a:lnSpc>
            </a:pPr>
            <a:r>
              <a:rPr lang="sl-SI" altLang="sl-SI" sz="1600"/>
              <a:t>Naslov: ZAVOD IPF</a:t>
            </a:r>
          </a:p>
          <a:p>
            <a:pPr>
              <a:lnSpc>
                <a:spcPct val="80000"/>
              </a:lnSpc>
            </a:pPr>
            <a:r>
              <a:rPr lang="sl-SI" altLang="sl-SI" sz="1600"/>
              <a:t>Sedež: Šmartinska 152,1000 Ljubljana, p. p. 4096,1122 Ljubljana</a:t>
            </a:r>
          </a:p>
          <a:p>
            <a:pPr>
              <a:lnSpc>
                <a:spcPct val="80000"/>
              </a:lnSpc>
            </a:pPr>
            <a:r>
              <a:rPr lang="sl-SI" altLang="sl-SI" sz="1600"/>
              <a:t>Telefon: (01 )546 63 25</a:t>
            </a:r>
          </a:p>
          <a:p>
            <a:pPr>
              <a:lnSpc>
                <a:spcPct val="80000"/>
              </a:lnSpc>
            </a:pPr>
            <a:r>
              <a:rPr lang="sl-SI" altLang="sl-SI" sz="1600"/>
              <a:t>E-pošta: </a:t>
            </a:r>
            <a:r>
              <a:rPr lang="sl-SI" altLang="sl-SI" sz="1600" u="sng">
                <a:hlinkClick r:id="rId2"/>
              </a:rPr>
              <a:t>info@zavod-ipf.si</a:t>
            </a:r>
            <a:endParaRPr lang="sl-SI" altLang="sl-SI" sz="1600"/>
          </a:p>
          <a:p>
            <a:pPr>
              <a:lnSpc>
                <a:spcPct val="80000"/>
              </a:lnSpc>
            </a:pPr>
            <a:r>
              <a:rPr lang="sl-SI" altLang="sl-SI" sz="1600"/>
              <a:t>Šifra dejavnosti: 91.330, Dejavnost drugih organizacij, d. n.</a:t>
            </a:r>
          </a:p>
          <a:p>
            <a:pPr>
              <a:lnSpc>
                <a:spcPct val="80000"/>
              </a:lnSpc>
            </a:pPr>
            <a:r>
              <a:rPr lang="sl-SI" altLang="sl-SI" sz="1600"/>
              <a:t>Vpisna številka pri Okrožnem sodišču v Ljubljani: 1/33392/00</a:t>
            </a:r>
          </a:p>
          <a:p>
            <a:pPr>
              <a:lnSpc>
                <a:spcPct val="80000"/>
              </a:lnSpc>
            </a:pPr>
            <a:r>
              <a:rPr lang="sl-SI" altLang="sl-SI" sz="1600"/>
              <a:t>Matična št.: 1531964</a:t>
            </a:r>
          </a:p>
          <a:p>
            <a:pPr>
              <a:lnSpc>
                <a:spcPct val="80000"/>
              </a:lnSpc>
            </a:pPr>
            <a:r>
              <a:rPr lang="sl-SI" altLang="sl-SI" sz="1600"/>
              <a:t>Poslovni    račun:    02968-0089947393,    odprt    pri    Nova    Ljubljanska    banka    d.d., poslovalnica Tavčarjeva v Ljubljani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F0C0570-F532-47D6-88AC-FCAABC95A742}"/>
              </a:ext>
            </a:extLst>
          </p:cNvPr>
          <p:cNvSpPr>
            <a:spLocks noGrp="1" noChangeArrowheads="1"/>
          </p:cNvSpPr>
          <p:nvPr>
            <p:ph type="title"/>
          </p:nvPr>
        </p:nvSpPr>
        <p:spPr/>
        <p:txBody>
          <a:bodyPr/>
          <a:lstStyle/>
          <a:p>
            <a:r>
              <a:rPr lang="sl-SI" altLang="sl-SI" sz="3000"/>
              <a:t>Namen našega poslovnega</a:t>
            </a:r>
            <a:r>
              <a:rPr lang="sl-SI" altLang="sl-SI"/>
              <a:t> </a:t>
            </a:r>
            <a:r>
              <a:rPr lang="sl-SI" altLang="sl-SI" sz="3000"/>
              <a:t>načrta za leto 2008</a:t>
            </a:r>
            <a:endParaRPr lang="sl-SI" altLang="sl-SI"/>
          </a:p>
        </p:txBody>
      </p:sp>
      <p:sp>
        <p:nvSpPr>
          <p:cNvPr id="3075" name="Rectangle 3">
            <a:extLst>
              <a:ext uri="{FF2B5EF4-FFF2-40B4-BE49-F238E27FC236}">
                <a16:creationId xmlns:a16="http://schemas.microsoft.com/office/drawing/2014/main" id="{C8FDA570-A43E-4384-924A-B1EEDB842D5B}"/>
              </a:ext>
            </a:extLst>
          </p:cNvPr>
          <p:cNvSpPr>
            <a:spLocks noGrp="1" noChangeArrowheads="1"/>
          </p:cNvSpPr>
          <p:nvPr>
            <p:ph type="body" idx="1"/>
          </p:nvPr>
        </p:nvSpPr>
        <p:spPr/>
        <p:txBody>
          <a:bodyPr/>
          <a:lstStyle/>
          <a:p>
            <a:r>
              <a:rPr lang="sl-SI" altLang="sl-SI" sz="1800"/>
              <a:t>V letošnjem letu bomo intenzivno začeli zbirati nadomestila za javno uporabo fonogramov na področju malih uporabnikov. Projekt je zaradi svoje zahtevnosti poslovanja z okoli 50.000 uporabniki v letu 2007 zahteval temeljite priprave in ustrezen pristop k obdelavi tako velikega operativnega področja.</a:t>
            </a:r>
          </a:p>
          <a:p>
            <a:r>
              <a:rPr lang="sl-SI" altLang="sl-SI" sz="1800"/>
              <a:t>Brez ustreznih sporazumov o uporabi fonogramov so še nekatere lokalne televizijske postaje, treba pa bo razviti tudi sistem uveljavljanja pravic in pobiranja nadomestil za mobilno telefonijo, internet in reproduciranje glasbenih posnetkov za javno predvajanje.</a:t>
            </a:r>
          </a:p>
          <a:p>
            <a:r>
              <a:rPr lang="sl-SI" altLang="sl-SI" sz="1800"/>
              <a:t>Prav tako še vedno ni sprejeta nova uredba o zneskih nadomestil za privatno in drugo lastno reproduciranje in temu bo letos treba posvetiti veliko pozornosti. Pridobiti bo tudi treba ustrezno dovoljenje oziroma izbrati primerno kolektivno organizacijo, ki bo pooblaščena za zbiranje nadomestil iz tega naslova.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DED8B33-2FF3-4956-8071-63CF1715C8D6}"/>
              </a:ext>
            </a:extLst>
          </p:cNvPr>
          <p:cNvSpPr>
            <a:spLocks noGrp="1" noChangeArrowheads="1"/>
          </p:cNvSpPr>
          <p:nvPr>
            <p:ph type="title"/>
          </p:nvPr>
        </p:nvSpPr>
        <p:spPr/>
        <p:txBody>
          <a:bodyPr/>
          <a:lstStyle/>
          <a:p>
            <a:r>
              <a:rPr lang="sl-SI" altLang="sl-SI" sz="3200" b="1"/>
              <a:t>OPIS DEJAVNOSTI</a:t>
            </a:r>
          </a:p>
        </p:txBody>
      </p:sp>
      <p:sp>
        <p:nvSpPr>
          <p:cNvPr id="5123" name="Rectangle 3">
            <a:extLst>
              <a:ext uri="{FF2B5EF4-FFF2-40B4-BE49-F238E27FC236}">
                <a16:creationId xmlns:a16="http://schemas.microsoft.com/office/drawing/2014/main" id="{2811369A-AECD-4708-81C1-B12A8126639B}"/>
              </a:ext>
            </a:extLst>
          </p:cNvPr>
          <p:cNvSpPr>
            <a:spLocks noGrp="1" noChangeArrowheads="1"/>
          </p:cNvSpPr>
          <p:nvPr>
            <p:ph type="body" idx="1"/>
          </p:nvPr>
        </p:nvSpPr>
        <p:spPr/>
        <p:txBody>
          <a:bodyPr/>
          <a:lstStyle/>
          <a:p>
            <a:pPr>
              <a:lnSpc>
                <a:spcPct val="80000"/>
              </a:lnSpc>
            </a:pPr>
            <a:r>
              <a:rPr lang="sl-SI" altLang="sl-SI" sz="2000"/>
              <a:t>Zavod IPF je </a:t>
            </a:r>
            <a:r>
              <a:rPr lang="sl-SI" altLang="sl-SI" sz="2000" b="1"/>
              <a:t>edina </a:t>
            </a:r>
            <a:r>
              <a:rPr lang="sl-SI" altLang="sl-SI" sz="2000"/>
              <a:t>neprofitna organizacija, ki so jo ustanovili slovenski glasbeni izvajalci in proizvajalci fonogramov za kolektivno varovanje in uveljavljanje sorodnih glasbenih pravic, kakor jih določa Zakon o avtorski in sorodnih pravicah. Ustanovljen je bil leta 1996, novembra leta 2000 pa je od Urada RS za intelektualno lastnino prejel dovoljenje za kolektivno uveljavljanje sorodnih pravic. Zavod kolektivno uveljavlja in varuje pravice domačih izvajalcev in proizvajalcev fonogramov ter pravice tujih izvajalcev in proizvajalcev fonogramov, katerih dela se javno priobčujejo v Republiki Sloveniji.</a:t>
            </a:r>
          </a:p>
          <a:p>
            <a:pPr>
              <a:lnSpc>
                <a:spcPct val="80000"/>
              </a:lnSpc>
            </a:pPr>
            <a:r>
              <a:rPr lang="sl-SI" altLang="sl-SI" sz="2000"/>
              <a:t>Na podlagi Pravilnika o uporabi fonogramov in njegovega tarifnega dela zavod pobira nadomestila za javno uporabo fonogramov, zbrana nadomestila pa skladno s Pravilnikom o delitvi nadomestil razdeljuje med upravičence do nadomestil, imetnike sorodnih pravic. Zavod IPF je edina kolektivna organizacija v Sloveniji, ki je bila ustanovljena in ki deluje za zaščito sorodnih pravic izvajalcev in proizvajalcev fonogramov.</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64E4DC1-6B02-4497-8352-56CD1B98EEE2}"/>
              </a:ext>
            </a:extLst>
          </p:cNvPr>
          <p:cNvSpPr>
            <a:spLocks noGrp="1" noChangeArrowheads="1"/>
          </p:cNvSpPr>
          <p:nvPr>
            <p:ph type="title"/>
          </p:nvPr>
        </p:nvSpPr>
        <p:spPr/>
        <p:txBody>
          <a:bodyPr/>
          <a:lstStyle/>
          <a:p>
            <a:r>
              <a:rPr lang="sl-SI" altLang="sl-SI"/>
              <a:t>OCENA KONKURENCE</a:t>
            </a:r>
          </a:p>
        </p:txBody>
      </p:sp>
      <p:sp>
        <p:nvSpPr>
          <p:cNvPr id="6147" name="Rectangle 3">
            <a:extLst>
              <a:ext uri="{FF2B5EF4-FFF2-40B4-BE49-F238E27FC236}">
                <a16:creationId xmlns:a16="http://schemas.microsoft.com/office/drawing/2014/main" id="{FDECDD51-AF2B-4E39-B873-1E459413E241}"/>
              </a:ext>
            </a:extLst>
          </p:cNvPr>
          <p:cNvSpPr>
            <a:spLocks noGrp="1" noChangeArrowheads="1"/>
          </p:cNvSpPr>
          <p:nvPr>
            <p:ph type="body" idx="1"/>
          </p:nvPr>
        </p:nvSpPr>
        <p:spPr>
          <a:xfrm>
            <a:off x="323850" y="2636838"/>
            <a:ext cx="8229600" cy="2189162"/>
          </a:xfrm>
        </p:spPr>
        <p:txBody>
          <a:bodyPr/>
          <a:lstStyle/>
          <a:p>
            <a:pPr>
              <a:lnSpc>
                <a:spcPct val="80000"/>
              </a:lnSpc>
            </a:pPr>
            <a:r>
              <a:rPr lang="sl-SI" altLang="sl-SI" sz="1800"/>
              <a:t>Zavod IPF je edina kolektivna organizacija za uveljavljanje pravic izvajalcev in proizvajalcev fonogramov v Sloveniji. Na osnovi Zakona o avtorski in sorodnih pravicah delujeta še SAZAS, Združenje skladateljev, avtorjev in založnikov za zaščito avtorskih pravic Slovenije, in ZAMP, Združenje avtorjev in nosilcev malih in drugih avtorskih pravic Slovenije. Čeprav zgoraj navedeni kolektivni organizaciji zastopata avtorske pravice in njuno delovanje težko označimo kot klasičen pojem konkurence, se ta deloma pojavlja zaradi napačne percepcije uporabnikov in tako vpliva na položaj vseh kolektivnih organizacij za zaščito avtorske pravice in sorodnih pravic.</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6DDF89D-B181-4ED4-BC1A-57EC903A031D}"/>
              </a:ext>
            </a:extLst>
          </p:cNvPr>
          <p:cNvSpPr>
            <a:spLocks noGrp="1" noChangeArrowheads="1"/>
          </p:cNvSpPr>
          <p:nvPr>
            <p:ph type="title"/>
          </p:nvPr>
        </p:nvSpPr>
        <p:spPr/>
        <p:txBody>
          <a:bodyPr/>
          <a:lstStyle/>
          <a:p>
            <a:r>
              <a:rPr lang="sl-SI" altLang="sl-SI"/>
              <a:t>SWOT Analiza</a:t>
            </a:r>
          </a:p>
        </p:txBody>
      </p:sp>
      <p:sp>
        <p:nvSpPr>
          <p:cNvPr id="7171" name="Rectangle 3">
            <a:extLst>
              <a:ext uri="{FF2B5EF4-FFF2-40B4-BE49-F238E27FC236}">
                <a16:creationId xmlns:a16="http://schemas.microsoft.com/office/drawing/2014/main" id="{87E81265-C4CE-4E40-84DC-471997DFA5C0}"/>
              </a:ext>
            </a:extLst>
          </p:cNvPr>
          <p:cNvSpPr>
            <a:spLocks noGrp="1" noChangeArrowheads="1"/>
          </p:cNvSpPr>
          <p:nvPr>
            <p:ph type="body" idx="1"/>
          </p:nvPr>
        </p:nvSpPr>
        <p:spPr/>
        <p:txBody>
          <a:bodyPr/>
          <a:lstStyle/>
          <a:p>
            <a:pPr marL="609600" indent="-609600">
              <a:lnSpc>
                <a:spcPct val="80000"/>
              </a:lnSpc>
            </a:pPr>
            <a:r>
              <a:rPr lang="sl-SI" altLang="sl-SI" sz="1400"/>
              <a:t>'Vrednost glasbe': glasba je čedalje lažje dostopna in se sliši skoraj vsepovsod, zato je skoraj povsem razvrednotena. Javnosti je treba dopovedati, da je vsak glasbeni posnetek rezultat talenta, truda in finančnega vložka ustvarjalcev: avtorjev, izvajalcev in proizvajalcev fonogramov. Glasba je last ustvarjalcev, je zaščitena z Zakonom o avtorski in sorodnih pravicah. Z nelegalnim 'downloadanjem' s spleta, presnemavanjem in neplačilom nadomestil za javno uporabo glasbe uporabnik krši določilo zakona in pravice ustvarjalcev ter ogroža nadaljnji razvoj glasbe.</a:t>
            </a:r>
          </a:p>
          <a:p>
            <a:pPr marL="609600" indent="-609600">
              <a:lnSpc>
                <a:spcPct val="80000"/>
              </a:lnSpc>
            </a:pPr>
            <a:r>
              <a:rPr lang="sl-SI" altLang="sl-SI" sz="1400"/>
              <a:t>Pomen plačila nadomestila imetnikom pravic za uporabo glasbe za kakovosten razvoj glasbe: glasba je proizvod industrije, ki porabi precej finančnih sredstev, vendar ima čedalje manjši dohodek oziroma 'return on investmenf. Tarčnim skupinam je treba povedati, da je plačevanje nadomestila za uporabo glasbe njuno za preživetje, za kakovosten razvoj domače glasbene industrije in za preživetje slovenske kulture v evropskem prostoru.</a:t>
            </a:r>
          </a:p>
          <a:p>
            <a:pPr marL="609600" indent="-609600">
              <a:lnSpc>
                <a:spcPct val="80000"/>
              </a:lnSpc>
            </a:pPr>
            <a:r>
              <a:rPr lang="sl-SI" altLang="sl-SI" sz="1400"/>
              <a:t>Položaj Zavoda IPF: Zavod IPF si mora izboriti jasen položaj na področju intelektualne lastnine v Sloveniji. To pomeni, da mora tarčnim skupinam jasno predstaviti svojo vizijo in poslanstvo, način delovanja in rezultate svojega dosedanjega poslovanja. Hkrati pa se mora ločiti od drugih kolektivnih organizacij, kar pomeni, da mora tarčnim skupinam obrazložiti razliko med avtorsko pravico in sorodnimi pravicami.</a:t>
            </a:r>
          </a:p>
          <a:p>
            <a:pPr marL="609600" indent="-609600">
              <a:lnSpc>
                <a:spcPct val="80000"/>
              </a:lnSpc>
            </a:pPr>
            <a:r>
              <a:rPr lang="sl-SI" altLang="sl-SI" sz="1400"/>
              <a:t>Glasba igra pomembno vlogo v poslovnem uspehu podjetja: tarčnim skupinam je treba dopovedati, da tako kot osvetlitev in notranja oprema poslovnega prostora pripomoreta k ustvarjanju prijetnega ozračja za stranke in zaposlene, tudi glasba, ki se predvaja med delovnim časom, ustvarja prijetno razpoloženje, saj pozitivno vpliva na vzdušje v poslovnih prostorih, storilnost zaposlenih in nakupno vedenje potrošnikov.</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D53464F-B996-4ABB-B5EE-F3865DE1F318}"/>
              </a:ext>
            </a:extLst>
          </p:cNvPr>
          <p:cNvSpPr>
            <a:spLocks noGrp="1" noChangeArrowheads="1"/>
          </p:cNvSpPr>
          <p:nvPr>
            <p:ph type="title"/>
          </p:nvPr>
        </p:nvSpPr>
        <p:spPr/>
        <p:txBody>
          <a:bodyPr/>
          <a:lstStyle/>
          <a:p>
            <a:r>
              <a:rPr lang="sl-SI" altLang="sl-SI"/>
              <a:t>FINANČNA NAPOVED</a:t>
            </a:r>
          </a:p>
        </p:txBody>
      </p:sp>
      <p:sp>
        <p:nvSpPr>
          <p:cNvPr id="8195" name="Rectangle 3">
            <a:extLst>
              <a:ext uri="{FF2B5EF4-FFF2-40B4-BE49-F238E27FC236}">
                <a16:creationId xmlns:a16="http://schemas.microsoft.com/office/drawing/2014/main" id="{B9FE7E5A-20A5-475E-886E-A7C47188171D}"/>
              </a:ext>
            </a:extLst>
          </p:cNvPr>
          <p:cNvSpPr>
            <a:spLocks noGrp="1" noChangeArrowheads="1"/>
          </p:cNvSpPr>
          <p:nvPr>
            <p:ph type="body" idx="1"/>
          </p:nvPr>
        </p:nvSpPr>
        <p:spPr>
          <a:xfrm>
            <a:off x="395288" y="2636838"/>
            <a:ext cx="8229600" cy="1757362"/>
          </a:xfrm>
        </p:spPr>
        <p:txBody>
          <a:bodyPr/>
          <a:lstStyle/>
          <a:p>
            <a:r>
              <a:rPr lang="sl-SI" altLang="sl-SI"/>
              <a:t>Odhodki</a:t>
            </a:r>
            <a:r>
              <a:rPr lang="sl-SI" altLang="sl-SI">
                <a:cs typeface="Arial" panose="020B0604020202020204" pitchFamily="34" charset="0"/>
              </a:rPr>
              <a:t>→</a:t>
            </a:r>
            <a:r>
              <a:rPr lang="sl-SI" altLang="sl-SI"/>
              <a:t> 159.730,20</a:t>
            </a:r>
          </a:p>
          <a:p>
            <a:r>
              <a:rPr lang="sl-SI" altLang="sl-SI"/>
              <a:t>Prihodki </a:t>
            </a:r>
            <a:r>
              <a:rPr lang="sl-SI" altLang="sl-SI">
                <a:cs typeface="Arial" panose="020B0604020202020204" pitchFamily="34" charset="0"/>
              </a:rPr>
              <a:t>→</a:t>
            </a:r>
            <a:r>
              <a:rPr lang="sl-SI" altLang="sl-SI"/>
              <a:t> 634.825,60</a:t>
            </a:r>
          </a:p>
          <a:p>
            <a:r>
              <a:rPr lang="sl-SI" altLang="sl-SI"/>
              <a:t>Presežki prihodkov </a:t>
            </a:r>
            <a:r>
              <a:rPr lang="sl-SI" altLang="sl-SI">
                <a:cs typeface="Arial" panose="020B0604020202020204" pitchFamily="34" charset="0"/>
              </a:rPr>
              <a:t>→</a:t>
            </a:r>
            <a:r>
              <a:rPr lang="sl-SI" altLang="sl-SI"/>
              <a:t> 481.145,40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7C983C6-5E79-4EF9-9CB7-CD6A01CEE427}"/>
              </a:ext>
            </a:extLst>
          </p:cNvPr>
          <p:cNvSpPr>
            <a:spLocks noGrp="1" noChangeArrowheads="1"/>
          </p:cNvSpPr>
          <p:nvPr>
            <p:ph type="title"/>
          </p:nvPr>
        </p:nvSpPr>
        <p:spPr/>
        <p:txBody>
          <a:bodyPr/>
          <a:lstStyle/>
          <a:p>
            <a:r>
              <a:rPr lang="sl-SI" altLang="sl-SI"/>
              <a:t>CILJI</a:t>
            </a:r>
          </a:p>
        </p:txBody>
      </p:sp>
      <p:sp>
        <p:nvSpPr>
          <p:cNvPr id="9219" name="Rectangle 3">
            <a:extLst>
              <a:ext uri="{FF2B5EF4-FFF2-40B4-BE49-F238E27FC236}">
                <a16:creationId xmlns:a16="http://schemas.microsoft.com/office/drawing/2014/main" id="{BB56DE52-C18C-405C-A7C1-12B3E2B521C3}"/>
              </a:ext>
            </a:extLst>
          </p:cNvPr>
          <p:cNvSpPr>
            <a:spLocks noGrp="1" noChangeArrowheads="1"/>
          </p:cNvSpPr>
          <p:nvPr>
            <p:ph type="body" idx="1"/>
          </p:nvPr>
        </p:nvSpPr>
        <p:spPr>
          <a:xfrm>
            <a:off x="457200" y="1600200"/>
            <a:ext cx="8229600" cy="2549525"/>
          </a:xfrm>
        </p:spPr>
        <p:txBody>
          <a:bodyPr/>
          <a:lstStyle/>
          <a:p>
            <a:pPr>
              <a:lnSpc>
                <a:spcPct val="80000"/>
              </a:lnSpc>
            </a:pPr>
            <a:r>
              <a:rPr lang="sl-SI" altLang="sl-SI" sz="1800"/>
              <a:t>Poglavitni cilj zavoda v letu 2008 je kot v preteklem poslovnem letu povečevanje števila uporabnikov, ki plačujejo za uporabo fonogramov, in začetek izplačevanja nadomestil njihovim upravičencem. Ker se že dalj časa intenzivno ukvarjamo z radiodifuzijo, se v tem segmentu uporabe fonogramov število uporabnikov ne more več bistveno povečevati, pričakujemo pa, da se bo precej povečalo število malih uporabnikov.</a:t>
            </a:r>
          </a:p>
          <a:p>
            <a:pPr>
              <a:lnSpc>
                <a:spcPct val="80000"/>
              </a:lnSpc>
            </a:pPr>
            <a:r>
              <a:rPr lang="sl-SI" altLang="sl-SI" sz="1800"/>
              <a:t>Drugi poglavitni cilj je začetek izplačevanja nadomestil izvajalcem in proizvajalcem fonogramov, zato bomo čim prej vzpostavili oddelek za reparticijo nadomestil, nadaljevali zbiranje podatkov o upravičencih ter izgradnjo baze vseh potrebnih podatkov o posnetih izvedbah.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77C4709-3103-4365-9B2A-D720CAE0F90C}"/>
              </a:ext>
            </a:extLst>
          </p:cNvPr>
          <p:cNvSpPr>
            <a:spLocks noGrp="1" noChangeArrowheads="1"/>
          </p:cNvSpPr>
          <p:nvPr>
            <p:ph type="title"/>
          </p:nvPr>
        </p:nvSpPr>
        <p:spPr/>
        <p:txBody>
          <a:bodyPr/>
          <a:lstStyle/>
          <a:p>
            <a:r>
              <a:rPr lang="sl-SI" altLang="sl-SI"/>
              <a:t>SKLEPNA OCENA</a:t>
            </a:r>
          </a:p>
        </p:txBody>
      </p:sp>
      <p:sp>
        <p:nvSpPr>
          <p:cNvPr id="10243" name="Rectangle 3">
            <a:extLst>
              <a:ext uri="{FF2B5EF4-FFF2-40B4-BE49-F238E27FC236}">
                <a16:creationId xmlns:a16="http://schemas.microsoft.com/office/drawing/2014/main" id="{D17BF024-7510-48BF-9DAE-C3111C66060C}"/>
              </a:ext>
            </a:extLst>
          </p:cNvPr>
          <p:cNvSpPr>
            <a:spLocks noGrp="1" noChangeArrowheads="1"/>
          </p:cNvSpPr>
          <p:nvPr>
            <p:ph type="body" idx="1"/>
          </p:nvPr>
        </p:nvSpPr>
        <p:spPr/>
        <p:txBody>
          <a:bodyPr/>
          <a:lstStyle/>
          <a:p>
            <a:pPr>
              <a:lnSpc>
                <a:spcPct val="90000"/>
              </a:lnSpc>
            </a:pPr>
            <a:r>
              <a:rPr lang="sl-SI" altLang="sl-SI" sz="1800"/>
              <a:t>Zavod je po večletnih naporih začel pridobivati trden položaj pri uveljavljanju sorodnih pravic in precej povečal prepoznavnost pri uporabnikih, zavezancih za plačilo nadomestil. Z direktnim obveščanjem in komunikacijo z uporabniki v letošnjem letu, predvsem z malimi uporabniki, se bo ta položaj še okrepil, saj je to področje po številu uporabnikov neprimerljivo večje od števila uporabnikov v drugih skupinah. Čeprav je odpor proti plačevanju nadomestil za uporabo varovanih del še vedno precejšen, so uporabniki prepoznali svoje obveznosti in ugotovili, da se jim dolgoročno </a:t>
            </a:r>
            <a:r>
              <a:rPr lang="sl-SI" altLang="sl-SI" sz="1800" b="1" i="1"/>
              <a:t>ne bo več mogoče izogibati plačevanju nadomestil </a:t>
            </a:r>
          </a:p>
        </p:txBody>
      </p:sp>
    </p:spTree>
  </p:cSld>
  <p:clrMapOvr>
    <a:masterClrMapping/>
  </p:clrMapOvr>
</p:sld>
</file>

<file path=ppt/theme/theme1.xml><?xml version="1.0" encoding="utf-8"?>
<a:theme xmlns:a="http://schemas.openxmlformats.org/drawingml/2006/main" name="Privzeti načrt">
  <a:themeElements>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ivzeti načr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992</Words>
  <Application>Microsoft Office PowerPoint</Application>
  <PresentationFormat>On-screen Show (4:3)</PresentationFormat>
  <Paragraphs>46</Paragraphs>
  <Slides>9</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Arial</vt:lpstr>
      <vt:lpstr>Privzeti načrt</vt:lpstr>
      <vt:lpstr>SEMINARSKA NALOGA  POSLOVNI NAČRT ZA LETO 2008 </vt:lpstr>
      <vt:lpstr>Osnovni podatki o zavodu </vt:lpstr>
      <vt:lpstr>Namen našega poslovnega načrta za leto 2008</vt:lpstr>
      <vt:lpstr>OPIS DEJAVNOSTI</vt:lpstr>
      <vt:lpstr>OCENA KONKURENCE</vt:lpstr>
      <vt:lpstr>SWOT Analiza</vt:lpstr>
      <vt:lpstr>FINANČNA NAPOVED</vt:lpstr>
      <vt:lpstr>CILJI</vt:lpstr>
      <vt:lpstr>SKLEPNA OCENA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2019-05-30T09:37:55Z</dcterms:created>
  <dcterms:modified xsi:type="dcterms:W3CDTF">2019-05-30T09:37:56Z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